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9753600" cy="7315200"/>
  <p:notesSz cx="6858000" cy="9144000"/>
  <p:embeddedFontLst>
    <p:embeddedFont>
      <p:font typeface="Peace Sans" charset="1" panose="02000505040000020004"/>
      <p:regular r:id="rId13"/>
    </p:embeddedFont>
    <p:embeddedFont>
      <p:font typeface="Montserrat Classic Bold" charset="1" panose="00000800000000000000"/>
      <p:regular r:id="rId14"/>
    </p:embeddedFont>
    <p:embeddedFont>
      <p:font typeface="Open Sans Bold" charset="1" panose="00000000000000000000"/>
      <p:regular r:id="rId15"/>
    </p:embeddedFont>
    <p:embeddedFont>
      <p:font typeface="Montserrat Classic" charset="1" panose="00000500000000000000"/>
      <p:regular r:id="rId16"/>
    </p:embeddedFont>
    <p:embeddedFont>
      <p:font typeface="Hammersmith One" charset="1" panose="020107030305010605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959036" y="569059"/>
            <a:ext cx="3747574" cy="3747574"/>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TextBox 4" id="4"/>
          <p:cNvSpPr txBox="true"/>
          <p:nvPr/>
        </p:nvSpPr>
        <p:spPr>
          <a:xfrm rot="0">
            <a:off x="480179" y="1935698"/>
            <a:ext cx="8489933" cy="1233373"/>
          </a:xfrm>
          <a:prstGeom prst="rect">
            <a:avLst/>
          </a:prstGeom>
        </p:spPr>
        <p:txBody>
          <a:bodyPr anchor="t" rtlCol="false" tIns="0" lIns="0" bIns="0" rIns="0">
            <a:spAutoFit/>
          </a:bodyPr>
          <a:lstStyle/>
          <a:p>
            <a:pPr algn="l">
              <a:lnSpc>
                <a:spcPts val="9080"/>
              </a:lnSpc>
            </a:pPr>
            <a:r>
              <a:rPr lang="en-US" sz="9660">
                <a:solidFill>
                  <a:srgbClr val="000000"/>
                </a:solidFill>
                <a:latin typeface="Peace Sans"/>
              </a:rPr>
              <a:t>HACKVENTO</a:t>
            </a:r>
          </a:p>
        </p:txBody>
      </p:sp>
      <p:sp>
        <p:nvSpPr>
          <p:cNvPr name="TextBox 5" id="5"/>
          <p:cNvSpPr txBox="true"/>
          <p:nvPr/>
        </p:nvSpPr>
        <p:spPr>
          <a:xfrm rot="0">
            <a:off x="546700" y="1490830"/>
            <a:ext cx="1686639" cy="320675"/>
          </a:xfrm>
          <a:prstGeom prst="rect">
            <a:avLst/>
          </a:prstGeom>
        </p:spPr>
        <p:txBody>
          <a:bodyPr anchor="t" rtlCol="false" tIns="0" lIns="0" bIns="0" rIns="0">
            <a:spAutoFit/>
          </a:bodyPr>
          <a:lstStyle/>
          <a:p>
            <a:pPr algn="l">
              <a:lnSpc>
                <a:spcPts val="2349"/>
              </a:lnSpc>
            </a:pPr>
            <a:r>
              <a:rPr lang="en-US" sz="2499" spc="199">
                <a:solidFill>
                  <a:srgbClr val="00C9A8"/>
                </a:solidFill>
                <a:latin typeface="Montserrat Classic Bold"/>
              </a:rPr>
              <a:t>INVENTO</a:t>
            </a:r>
          </a:p>
        </p:txBody>
      </p:sp>
      <p:sp>
        <p:nvSpPr>
          <p:cNvPr name="TextBox 6" id="6"/>
          <p:cNvSpPr txBox="true"/>
          <p:nvPr/>
        </p:nvSpPr>
        <p:spPr>
          <a:xfrm rot="0">
            <a:off x="7227121" y="3104220"/>
            <a:ext cx="1561862" cy="234477"/>
          </a:xfrm>
          <a:prstGeom prst="rect">
            <a:avLst/>
          </a:prstGeom>
        </p:spPr>
        <p:txBody>
          <a:bodyPr anchor="t" rtlCol="false" tIns="0" lIns="0" bIns="0" rIns="0">
            <a:spAutoFit/>
          </a:bodyPr>
          <a:lstStyle/>
          <a:p>
            <a:pPr algn="l">
              <a:lnSpc>
                <a:spcPts val="1794"/>
              </a:lnSpc>
            </a:pPr>
            <a:r>
              <a:rPr lang="en-US" sz="1908" spc="286">
                <a:solidFill>
                  <a:srgbClr val="FFCE2B"/>
                </a:solidFill>
                <a:latin typeface="Montserrat Classic Bold"/>
              </a:rPr>
              <a:t> IET DAVV</a:t>
            </a:r>
          </a:p>
        </p:txBody>
      </p:sp>
      <p:sp>
        <p:nvSpPr>
          <p:cNvPr name="Freeform 7" id="7"/>
          <p:cNvSpPr/>
          <p:nvPr/>
        </p:nvSpPr>
        <p:spPr>
          <a:xfrm flipH="false" flipV="false" rot="-4410605">
            <a:off x="1589973" y="-1562320"/>
            <a:ext cx="2294359" cy="2294359"/>
          </a:xfrm>
          <a:custGeom>
            <a:avLst/>
            <a:gdLst/>
            <a:ahLst/>
            <a:cxnLst/>
            <a:rect r="r" b="b" t="t" l="l"/>
            <a:pathLst>
              <a:path h="2294359" w="2294359">
                <a:moveTo>
                  <a:pt x="0" y="0"/>
                </a:moveTo>
                <a:lnTo>
                  <a:pt x="2294359" y="0"/>
                </a:lnTo>
                <a:lnTo>
                  <a:pt x="2294359" y="2294359"/>
                </a:lnTo>
                <a:lnTo>
                  <a:pt x="0" y="229435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6762530">
            <a:off x="1019850" y="6662957"/>
            <a:ext cx="1436917" cy="1436917"/>
          </a:xfrm>
          <a:custGeom>
            <a:avLst/>
            <a:gdLst/>
            <a:ahLst/>
            <a:cxnLst/>
            <a:rect r="r" b="b" t="t" l="l"/>
            <a:pathLst>
              <a:path h="1436917" w="1436917">
                <a:moveTo>
                  <a:pt x="0" y="0"/>
                </a:moveTo>
                <a:lnTo>
                  <a:pt x="1436916" y="0"/>
                </a:lnTo>
                <a:lnTo>
                  <a:pt x="1436916" y="1436916"/>
                </a:lnTo>
                <a:lnTo>
                  <a:pt x="0" y="1436916"/>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7409240">
            <a:off x="8171074" y="-95939"/>
            <a:ext cx="1654919" cy="1654919"/>
          </a:xfrm>
          <a:custGeom>
            <a:avLst/>
            <a:gdLst/>
            <a:ahLst/>
            <a:cxnLst/>
            <a:rect r="r" b="b" t="t" l="l"/>
            <a:pathLst>
              <a:path h="1654919" w="1654919">
                <a:moveTo>
                  <a:pt x="0" y="0"/>
                </a:moveTo>
                <a:lnTo>
                  <a:pt x="1654918" y="0"/>
                </a:lnTo>
                <a:lnTo>
                  <a:pt x="1654918" y="1654918"/>
                </a:lnTo>
                <a:lnTo>
                  <a:pt x="0" y="165491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10" id="10"/>
          <p:cNvSpPr/>
          <p:nvPr/>
        </p:nvSpPr>
        <p:spPr>
          <a:xfrm flipH="false" flipV="false" rot="4896672">
            <a:off x="8034900" y="6234235"/>
            <a:ext cx="2294359" cy="2294359"/>
          </a:xfrm>
          <a:custGeom>
            <a:avLst/>
            <a:gdLst/>
            <a:ahLst/>
            <a:cxnLst/>
            <a:rect r="r" b="b" t="t" l="l"/>
            <a:pathLst>
              <a:path h="2294359" w="2294359">
                <a:moveTo>
                  <a:pt x="0" y="0"/>
                </a:moveTo>
                <a:lnTo>
                  <a:pt x="2294360" y="0"/>
                </a:lnTo>
                <a:lnTo>
                  <a:pt x="2294360" y="2294360"/>
                </a:lnTo>
                <a:lnTo>
                  <a:pt x="0" y="2294360"/>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1" id="11"/>
          <p:cNvSpPr txBox="true"/>
          <p:nvPr/>
        </p:nvSpPr>
        <p:spPr>
          <a:xfrm rot="0">
            <a:off x="614239" y="3285913"/>
            <a:ext cx="2248138" cy="48133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Open Sans Bold"/>
              </a:rPr>
              <a:t>TEAM NAME:</a:t>
            </a:r>
          </a:p>
        </p:txBody>
      </p:sp>
      <p:sp>
        <p:nvSpPr>
          <p:cNvPr name="TextBox 12" id="12"/>
          <p:cNvSpPr txBox="true"/>
          <p:nvPr/>
        </p:nvSpPr>
        <p:spPr>
          <a:xfrm rot="0">
            <a:off x="3370922" y="3877068"/>
            <a:ext cx="2708446" cy="481222"/>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Montserrat Classic"/>
              </a:rPr>
              <a:t>Aditya Agrawal</a:t>
            </a:r>
          </a:p>
        </p:txBody>
      </p:sp>
      <p:sp>
        <p:nvSpPr>
          <p:cNvPr name="TextBox 13" id="13"/>
          <p:cNvSpPr txBox="true"/>
          <p:nvPr/>
        </p:nvSpPr>
        <p:spPr>
          <a:xfrm rot="0">
            <a:off x="622697" y="4933634"/>
            <a:ext cx="8705144" cy="1323339"/>
          </a:xfrm>
          <a:prstGeom prst="rect">
            <a:avLst/>
          </a:prstGeom>
        </p:spPr>
        <p:txBody>
          <a:bodyPr anchor="t" rtlCol="false" tIns="0" lIns="0" bIns="0" rIns="0">
            <a:spAutoFit/>
          </a:bodyPr>
          <a:lstStyle/>
          <a:p>
            <a:pPr algn="l">
              <a:lnSpc>
                <a:spcPts val="2660"/>
              </a:lnSpc>
              <a:spcBef>
                <a:spcPct val="0"/>
              </a:spcBef>
            </a:pPr>
            <a:r>
              <a:rPr lang="en-US" sz="1900">
                <a:solidFill>
                  <a:srgbClr val="000000"/>
                </a:solidFill>
                <a:latin typeface="Montserrat Classic"/>
              </a:rPr>
              <a:t>To develop an innovative system that recommends </a:t>
            </a:r>
            <a:r>
              <a:rPr lang="en-US" sz="1900">
                <a:solidFill>
                  <a:srgbClr val="000000"/>
                </a:solidFill>
                <a:latin typeface="Montserrat Classic"/>
              </a:rPr>
              <a:t>the most suitable crops for a given set of environmental parameters, while also providing comprehensive threat analysis to anticipate potential hazards and empower farmers with the knowledge to safeguard their crops.</a:t>
            </a:r>
          </a:p>
        </p:txBody>
      </p:sp>
      <p:sp>
        <p:nvSpPr>
          <p:cNvPr name="TextBox 14" id="14"/>
          <p:cNvSpPr txBox="true"/>
          <p:nvPr/>
        </p:nvSpPr>
        <p:spPr>
          <a:xfrm rot="0">
            <a:off x="3144441" y="3281547"/>
            <a:ext cx="1975017" cy="481222"/>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Montserrat Classic"/>
              </a:rPr>
              <a:t>CODEFUSE</a:t>
            </a:r>
          </a:p>
        </p:txBody>
      </p:sp>
      <p:sp>
        <p:nvSpPr>
          <p:cNvPr name="TextBox 15" id="15"/>
          <p:cNvSpPr txBox="true"/>
          <p:nvPr/>
        </p:nvSpPr>
        <p:spPr>
          <a:xfrm rot="0">
            <a:off x="622697" y="3881543"/>
            <a:ext cx="2521744" cy="48133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Open Sans Bold"/>
              </a:rPr>
              <a:t>TEAM LEADER:</a:t>
            </a:r>
          </a:p>
        </p:txBody>
      </p:sp>
      <p:sp>
        <p:nvSpPr>
          <p:cNvPr name="TextBox 16" id="16"/>
          <p:cNvSpPr txBox="true"/>
          <p:nvPr/>
        </p:nvSpPr>
        <p:spPr>
          <a:xfrm rot="0">
            <a:off x="622697" y="4420023"/>
            <a:ext cx="3990261" cy="48133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Open Sans Bold"/>
              </a:rPr>
              <a:t>PROBLEM STATEMENT: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518450" y="-2404655"/>
            <a:ext cx="4290270" cy="4290270"/>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TextBox 4" id="4"/>
          <p:cNvSpPr txBox="true"/>
          <p:nvPr/>
        </p:nvSpPr>
        <p:spPr>
          <a:xfrm rot="0">
            <a:off x="731520" y="571394"/>
            <a:ext cx="8202753" cy="709943"/>
          </a:xfrm>
          <a:prstGeom prst="rect">
            <a:avLst/>
          </a:prstGeom>
        </p:spPr>
        <p:txBody>
          <a:bodyPr anchor="t" rtlCol="false" tIns="0" lIns="0" bIns="0" rIns="0">
            <a:spAutoFit/>
          </a:bodyPr>
          <a:lstStyle/>
          <a:p>
            <a:pPr algn="ctr">
              <a:lnSpc>
                <a:spcPts val="5296"/>
              </a:lnSpc>
            </a:pPr>
            <a:r>
              <a:rPr lang="en-US" sz="5634">
                <a:solidFill>
                  <a:srgbClr val="000000"/>
                </a:solidFill>
                <a:latin typeface="Peace Sans"/>
              </a:rPr>
              <a:t>TEAM DETAILS</a:t>
            </a:r>
          </a:p>
        </p:txBody>
      </p:sp>
      <p:sp>
        <p:nvSpPr>
          <p:cNvPr name="Freeform 5" id="5"/>
          <p:cNvSpPr/>
          <p:nvPr/>
        </p:nvSpPr>
        <p:spPr>
          <a:xfrm flipH="false" flipV="false" rot="4896672">
            <a:off x="9419204" y="4502495"/>
            <a:ext cx="1388251" cy="1388251"/>
          </a:xfrm>
          <a:custGeom>
            <a:avLst/>
            <a:gdLst/>
            <a:ahLst/>
            <a:cxnLst/>
            <a:rect r="r" b="b" t="t" l="l"/>
            <a:pathLst>
              <a:path h="1388251" w="1388251">
                <a:moveTo>
                  <a:pt x="0" y="0"/>
                </a:moveTo>
                <a:lnTo>
                  <a:pt x="1388250" y="0"/>
                </a:lnTo>
                <a:lnTo>
                  <a:pt x="1388250" y="1388251"/>
                </a:lnTo>
                <a:lnTo>
                  <a:pt x="0" y="138825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6" id="6"/>
          <p:cNvSpPr/>
          <p:nvPr/>
        </p:nvSpPr>
        <p:spPr>
          <a:xfrm flipH="false" flipV="false" rot="-10277069">
            <a:off x="-294331" y="6442717"/>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7" id="7"/>
          <p:cNvSpPr/>
          <p:nvPr/>
        </p:nvSpPr>
        <p:spPr>
          <a:xfrm flipH="false" flipV="false" rot="9975527">
            <a:off x="-790786" y="-311732"/>
            <a:ext cx="1378329" cy="1378329"/>
          </a:xfrm>
          <a:custGeom>
            <a:avLst/>
            <a:gdLst/>
            <a:ahLst/>
            <a:cxnLst/>
            <a:rect r="r" b="b" t="t" l="l"/>
            <a:pathLst>
              <a:path h="1378329" w="1378329">
                <a:moveTo>
                  <a:pt x="0" y="0"/>
                </a:moveTo>
                <a:lnTo>
                  <a:pt x="1378329" y="0"/>
                </a:lnTo>
                <a:lnTo>
                  <a:pt x="1378329" y="1378328"/>
                </a:lnTo>
                <a:lnTo>
                  <a:pt x="0" y="137832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931095">
            <a:off x="9264904" y="970312"/>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graphicFrame>
        <p:nvGraphicFramePr>
          <p:cNvPr name="Table 9" id="9"/>
          <p:cNvGraphicFramePr>
            <a:graphicFrameLocks noGrp="true"/>
          </p:cNvGraphicFramePr>
          <p:nvPr/>
        </p:nvGraphicFramePr>
        <p:xfrm>
          <a:off x="883815" y="2189079"/>
          <a:ext cx="7985971" cy="4600575"/>
        </p:xfrm>
        <a:graphic>
          <a:graphicData uri="http://schemas.openxmlformats.org/drawingml/2006/table">
            <a:tbl>
              <a:tblPr/>
              <a:tblGrid>
                <a:gridCol w="2227222"/>
                <a:gridCol w="1865210"/>
                <a:gridCol w="1667157"/>
                <a:gridCol w="2226382"/>
              </a:tblGrid>
              <a:tr h="1073468">
                <a:tc>
                  <a:txBody>
                    <a:bodyPr anchor="t" rtlCol="false"/>
                    <a:lstStyle/>
                    <a:p>
                      <a:pPr algn="ctr">
                        <a:lnSpc>
                          <a:spcPts val="3219"/>
                        </a:lnSpc>
                        <a:defRPr/>
                      </a:pPr>
                      <a:r>
                        <a:rPr lang="en-US" sz="2299">
                          <a:solidFill>
                            <a:srgbClr val="000000"/>
                          </a:solidFill>
                          <a:latin typeface="Hammersmith One"/>
                        </a:rPr>
                        <a:t>NAME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Hammersmith One"/>
                        </a:rPr>
                        <a:t>ROLE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Hammersmith One"/>
                        </a:rPr>
                        <a:t>BRANCH</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Bold"/>
                        </a:rPr>
                        <a:t>YEAR OF GRADUATION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81777">
                <a:tc>
                  <a:txBody>
                    <a:bodyPr anchor="t" rtlCol="false"/>
                    <a:lstStyle/>
                    <a:p>
                      <a:pPr algn="ctr">
                        <a:lnSpc>
                          <a:spcPts val="2099"/>
                        </a:lnSpc>
                        <a:defRPr/>
                      </a:pPr>
                      <a:r>
                        <a:rPr lang="en-US" sz="1499">
                          <a:solidFill>
                            <a:srgbClr val="000000"/>
                          </a:solidFill>
                          <a:latin typeface="Montserrat Classic Bold"/>
                        </a:rPr>
                        <a:t>ADITYA AGRAWAL</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Montserrat Classic Bold"/>
                        </a:rPr>
                        <a:t>ML MODELLING AND EDA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Classic Bold"/>
                        </a:rPr>
                        <a:t>IT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Classic Bold"/>
                        </a:rPr>
                        <a:t>2026</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81777">
                <a:tc>
                  <a:txBody>
                    <a:bodyPr anchor="t" rtlCol="false"/>
                    <a:lstStyle/>
                    <a:p>
                      <a:pPr algn="ctr">
                        <a:lnSpc>
                          <a:spcPts val="2099"/>
                        </a:lnSpc>
                        <a:defRPr/>
                      </a:pPr>
                      <a:r>
                        <a:rPr lang="en-US" sz="1499">
                          <a:solidFill>
                            <a:srgbClr val="000000"/>
                          </a:solidFill>
                          <a:latin typeface="Montserrat Classic Bold"/>
                        </a:rPr>
                        <a:t>PURVI CHOURE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Montserrat Classic Bold"/>
                        </a:rPr>
                        <a:t>ML MODELLING AND EDA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Classic Bold"/>
                        </a:rPr>
                        <a:t>IT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Classic Bold"/>
                        </a:rPr>
                        <a:t>2026</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81777">
                <a:tc>
                  <a:txBody>
                    <a:bodyPr anchor="t" rtlCol="false"/>
                    <a:lstStyle/>
                    <a:p>
                      <a:pPr algn="ctr">
                        <a:lnSpc>
                          <a:spcPts val="2099"/>
                        </a:lnSpc>
                        <a:defRPr/>
                      </a:pPr>
                      <a:r>
                        <a:rPr lang="en-US" sz="1499">
                          <a:solidFill>
                            <a:srgbClr val="000000"/>
                          </a:solidFill>
                          <a:latin typeface="Montserrat Classic Bold"/>
                        </a:rPr>
                        <a:t>PALAK KUMRAWAT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Montserrat Classic Bold"/>
                        </a:rPr>
                        <a:t>WEB DEVELOPMENT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Classic Bold"/>
                        </a:rPr>
                        <a:t>IT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Classic Bold"/>
                        </a:rPr>
                        <a:t>2026</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81777">
                <a:tc>
                  <a:txBody>
                    <a:bodyPr anchor="t" rtlCol="false"/>
                    <a:lstStyle/>
                    <a:p>
                      <a:pPr algn="ctr">
                        <a:lnSpc>
                          <a:spcPts val="2099"/>
                        </a:lnSpc>
                        <a:defRPr/>
                      </a:pPr>
                      <a:r>
                        <a:rPr lang="en-US" sz="1499">
                          <a:solidFill>
                            <a:srgbClr val="000000"/>
                          </a:solidFill>
                          <a:latin typeface="Montserrat Classic Bold"/>
                        </a:rPr>
                        <a:t>RACHITA DASHORE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Montserrat Classic Bold"/>
                        </a:rPr>
                        <a:t>WEB DEVELOPMENT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Classic Bold"/>
                        </a:rPr>
                        <a:t>IT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Classic Bold"/>
                        </a:rPr>
                        <a:t>2026</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731520" y="1421991"/>
            <a:ext cx="2603482" cy="405765"/>
          </a:xfrm>
          <a:prstGeom prst="rect">
            <a:avLst/>
          </a:prstGeom>
        </p:spPr>
        <p:txBody>
          <a:bodyPr anchor="t" rtlCol="false" tIns="0" lIns="0" bIns="0" rIns="0">
            <a:spAutoFit/>
          </a:bodyPr>
          <a:lstStyle/>
          <a:p>
            <a:pPr algn="ctr">
              <a:lnSpc>
                <a:spcPts val="3359"/>
              </a:lnSpc>
            </a:pPr>
            <a:r>
              <a:rPr lang="en-US" sz="2400" spc="96">
                <a:solidFill>
                  <a:srgbClr val="000000"/>
                </a:solidFill>
                <a:latin typeface="Montserrat Classic"/>
              </a:rPr>
              <a:t>Team Members: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022080" y="6583680"/>
            <a:ext cx="2220062" cy="222006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grpSp>
        <p:nvGrpSpPr>
          <p:cNvPr name="Group 4" id="4"/>
          <p:cNvGrpSpPr/>
          <p:nvPr/>
        </p:nvGrpSpPr>
        <p:grpSpPr>
          <a:xfrm rot="0">
            <a:off x="6219071" y="1396183"/>
            <a:ext cx="2871041" cy="497397"/>
            <a:chOff x="0" y="0"/>
            <a:chExt cx="3828055" cy="663196"/>
          </a:xfrm>
        </p:grpSpPr>
        <p:sp>
          <p:nvSpPr>
            <p:cNvPr name="Freeform 5" id="5"/>
            <p:cNvSpPr/>
            <p:nvPr/>
          </p:nvSpPr>
          <p:spPr>
            <a:xfrm flipH="false" flipV="false" rot="0">
              <a:off x="0" y="0"/>
              <a:ext cx="3828055" cy="663196"/>
            </a:xfrm>
            <a:custGeom>
              <a:avLst/>
              <a:gdLst/>
              <a:ahLst/>
              <a:cxnLst/>
              <a:rect r="r" b="b" t="t" l="l"/>
              <a:pathLst>
                <a:path h="663196" w="3828055">
                  <a:moveTo>
                    <a:pt x="0" y="0"/>
                  </a:moveTo>
                  <a:lnTo>
                    <a:pt x="3828055" y="0"/>
                  </a:lnTo>
                  <a:lnTo>
                    <a:pt x="3828055" y="663196"/>
                  </a:lnTo>
                  <a:lnTo>
                    <a:pt x="0" y="663196"/>
                  </a:lnTo>
                  <a:lnTo>
                    <a:pt x="0" y="0"/>
                  </a:lnTo>
                  <a:close/>
                </a:path>
              </a:pathLst>
            </a:custGeom>
            <a:blipFill>
              <a:blip r:embed="rId2">
                <a:extLst>
                  <a:ext uri="{96DAC541-7B7A-43D3-8B79-37D633B846F1}">
                    <asvg:svgBlip xmlns:asvg="http://schemas.microsoft.com/office/drawing/2016/SVG/main" r:embed="rId3"/>
                  </a:ext>
                </a:extLst>
              </a:blip>
              <a:stretch>
                <a:fillRect l="0" t="-238606" r="0" b="-238606"/>
              </a:stretch>
            </a:blipFill>
          </p:spPr>
        </p:sp>
        <p:sp>
          <p:nvSpPr>
            <p:cNvPr name="TextBox 6" id="6"/>
            <p:cNvSpPr txBox="true"/>
            <p:nvPr/>
          </p:nvSpPr>
          <p:spPr>
            <a:xfrm rot="0">
              <a:off x="158267" y="223303"/>
              <a:ext cx="3669788" cy="280208"/>
            </a:xfrm>
            <a:prstGeom prst="rect">
              <a:avLst/>
            </a:prstGeom>
          </p:spPr>
          <p:txBody>
            <a:bodyPr anchor="t" rtlCol="false" tIns="0" lIns="0" bIns="0" rIns="0">
              <a:spAutoFit/>
            </a:bodyPr>
            <a:lstStyle/>
            <a:p>
              <a:pPr algn="l">
                <a:lnSpc>
                  <a:spcPts val="1452"/>
                </a:lnSpc>
              </a:pPr>
              <a:r>
                <a:rPr lang="en-US" sz="1544" spc="231">
                  <a:solidFill>
                    <a:srgbClr val="000000"/>
                  </a:solidFill>
                  <a:latin typeface="Montserrat Classic Bold"/>
                </a:rPr>
                <a:t>IDEA AND APPROACH</a:t>
              </a:r>
            </a:p>
          </p:txBody>
        </p:sp>
      </p:grpSp>
      <p:sp>
        <p:nvSpPr>
          <p:cNvPr name="Freeform 7" id="7"/>
          <p:cNvSpPr/>
          <p:nvPr/>
        </p:nvSpPr>
        <p:spPr>
          <a:xfrm flipH="false" flipV="false" rot="4896672">
            <a:off x="9499806" y="1864472"/>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8" id="8"/>
          <p:cNvSpPr/>
          <p:nvPr/>
        </p:nvSpPr>
        <p:spPr>
          <a:xfrm flipH="false" flipV="false" rot="-10277069">
            <a:off x="-752491" y="6954078"/>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grpSp>
        <p:nvGrpSpPr>
          <p:cNvPr name="Group 9" id="9"/>
          <p:cNvGrpSpPr>
            <a:grpSpLocks noChangeAspect="true"/>
          </p:cNvGrpSpPr>
          <p:nvPr/>
        </p:nvGrpSpPr>
        <p:grpSpPr>
          <a:xfrm rot="0">
            <a:off x="5276371" y="-1832421"/>
            <a:ext cx="2220062" cy="2220062"/>
            <a:chOff x="0" y="0"/>
            <a:chExt cx="6350000" cy="6350000"/>
          </a:xfrm>
        </p:grpSpPr>
        <p:sp>
          <p:nvSpPr>
            <p:cNvPr name="Freeform 10" id="10"/>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11" id="11"/>
          <p:cNvSpPr/>
          <p:nvPr/>
        </p:nvSpPr>
        <p:spPr>
          <a:xfrm flipH="false" flipV="false" rot="9975527">
            <a:off x="-790786" y="-790786"/>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grpSp>
        <p:nvGrpSpPr>
          <p:cNvPr name="Group 12" id="12"/>
          <p:cNvGrpSpPr/>
          <p:nvPr/>
        </p:nvGrpSpPr>
        <p:grpSpPr>
          <a:xfrm rot="0">
            <a:off x="5193420" y="2205233"/>
            <a:ext cx="3976424" cy="4791109"/>
            <a:chOff x="0" y="0"/>
            <a:chExt cx="1363341" cy="1642660"/>
          </a:xfrm>
        </p:grpSpPr>
        <p:sp>
          <p:nvSpPr>
            <p:cNvPr name="Freeform 13" id="13"/>
            <p:cNvSpPr/>
            <p:nvPr/>
          </p:nvSpPr>
          <p:spPr>
            <a:xfrm flipH="false" flipV="false" rot="0">
              <a:off x="0" y="0"/>
              <a:ext cx="1363341" cy="1642660"/>
            </a:xfrm>
            <a:custGeom>
              <a:avLst/>
              <a:gdLst/>
              <a:ahLst/>
              <a:cxnLst/>
              <a:rect r="r" b="b" t="t" l="l"/>
              <a:pathLst>
                <a:path h="1642660" w="1363341">
                  <a:moveTo>
                    <a:pt x="25310" y="0"/>
                  </a:moveTo>
                  <a:lnTo>
                    <a:pt x="1338030" y="0"/>
                  </a:lnTo>
                  <a:cubicBezTo>
                    <a:pt x="1352009" y="0"/>
                    <a:pt x="1363341" y="11332"/>
                    <a:pt x="1363341" y="25310"/>
                  </a:cubicBezTo>
                  <a:lnTo>
                    <a:pt x="1363341" y="1617350"/>
                  </a:lnTo>
                  <a:cubicBezTo>
                    <a:pt x="1363341" y="1624062"/>
                    <a:pt x="1360674" y="1630500"/>
                    <a:pt x="1355927" y="1635247"/>
                  </a:cubicBezTo>
                  <a:cubicBezTo>
                    <a:pt x="1351181" y="1639993"/>
                    <a:pt x="1344743" y="1642660"/>
                    <a:pt x="1338030" y="1642660"/>
                  </a:cubicBezTo>
                  <a:lnTo>
                    <a:pt x="25310" y="1642660"/>
                  </a:lnTo>
                  <a:cubicBezTo>
                    <a:pt x="11332" y="1642660"/>
                    <a:pt x="0" y="1631328"/>
                    <a:pt x="0" y="1617350"/>
                  </a:cubicBezTo>
                  <a:lnTo>
                    <a:pt x="0" y="25310"/>
                  </a:lnTo>
                  <a:cubicBezTo>
                    <a:pt x="0" y="11332"/>
                    <a:pt x="11332" y="0"/>
                    <a:pt x="25310" y="0"/>
                  </a:cubicBezTo>
                  <a:close/>
                </a:path>
              </a:pathLst>
            </a:custGeom>
            <a:solidFill>
              <a:srgbClr val="00C9A8"/>
            </a:solidFill>
          </p:spPr>
        </p:sp>
        <p:sp>
          <p:nvSpPr>
            <p:cNvPr name="TextBox 14" id="14"/>
            <p:cNvSpPr txBox="true"/>
            <p:nvPr/>
          </p:nvSpPr>
          <p:spPr>
            <a:xfrm>
              <a:off x="0" y="-38100"/>
              <a:ext cx="1363341" cy="1680760"/>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5086597" y="2129448"/>
            <a:ext cx="3986550" cy="4791109"/>
            <a:chOff x="0" y="0"/>
            <a:chExt cx="1366812" cy="1642660"/>
          </a:xfrm>
        </p:grpSpPr>
        <p:sp>
          <p:nvSpPr>
            <p:cNvPr name="Freeform 16" id="16"/>
            <p:cNvSpPr/>
            <p:nvPr/>
          </p:nvSpPr>
          <p:spPr>
            <a:xfrm flipH="false" flipV="false" rot="0">
              <a:off x="0" y="0"/>
              <a:ext cx="1366812" cy="1642660"/>
            </a:xfrm>
            <a:custGeom>
              <a:avLst/>
              <a:gdLst/>
              <a:ahLst/>
              <a:cxnLst/>
              <a:rect r="r" b="b" t="t" l="l"/>
              <a:pathLst>
                <a:path h="1642660" w="1366812">
                  <a:moveTo>
                    <a:pt x="25246" y="0"/>
                  </a:moveTo>
                  <a:lnTo>
                    <a:pt x="1341566" y="0"/>
                  </a:lnTo>
                  <a:cubicBezTo>
                    <a:pt x="1348262" y="0"/>
                    <a:pt x="1354683" y="2660"/>
                    <a:pt x="1359418" y="7394"/>
                  </a:cubicBezTo>
                  <a:cubicBezTo>
                    <a:pt x="1364152" y="12129"/>
                    <a:pt x="1366812" y="18550"/>
                    <a:pt x="1366812" y="25246"/>
                  </a:cubicBezTo>
                  <a:lnTo>
                    <a:pt x="1366812" y="1617414"/>
                  </a:lnTo>
                  <a:cubicBezTo>
                    <a:pt x="1366812" y="1624110"/>
                    <a:pt x="1364152" y="1630531"/>
                    <a:pt x="1359418" y="1635265"/>
                  </a:cubicBezTo>
                  <a:cubicBezTo>
                    <a:pt x="1354683" y="1640000"/>
                    <a:pt x="1348262" y="1642660"/>
                    <a:pt x="1341566" y="1642660"/>
                  </a:cubicBezTo>
                  <a:lnTo>
                    <a:pt x="25246" y="1642660"/>
                  </a:lnTo>
                  <a:cubicBezTo>
                    <a:pt x="11303" y="1642660"/>
                    <a:pt x="0" y="1631357"/>
                    <a:pt x="0" y="1617414"/>
                  </a:cubicBezTo>
                  <a:lnTo>
                    <a:pt x="0" y="25246"/>
                  </a:lnTo>
                  <a:cubicBezTo>
                    <a:pt x="0" y="18550"/>
                    <a:pt x="2660" y="12129"/>
                    <a:pt x="7394" y="7394"/>
                  </a:cubicBezTo>
                  <a:cubicBezTo>
                    <a:pt x="12129" y="2660"/>
                    <a:pt x="18550" y="0"/>
                    <a:pt x="25246" y="0"/>
                  </a:cubicBezTo>
                  <a:close/>
                </a:path>
              </a:pathLst>
            </a:custGeom>
            <a:solidFill>
              <a:srgbClr val="FFCE2B"/>
            </a:solidFill>
          </p:spPr>
        </p:sp>
        <p:sp>
          <p:nvSpPr>
            <p:cNvPr name="TextBox 17" id="17"/>
            <p:cNvSpPr txBox="true"/>
            <p:nvPr/>
          </p:nvSpPr>
          <p:spPr>
            <a:xfrm>
              <a:off x="0" y="-38100"/>
              <a:ext cx="1366812" cy="1680760"/>
            </a:xfrm>
            <a:prstGeom prst="rect">
              <a:avLst/>
            </a:prstGeom>
          </p:spPr>
          <p:txBody>
            <a:bodyPr anchor="ctr" rtlCol="false" tIns="50800" lIns="50800" bIns="50800" rIns="50800"/>
            <a:lstStyle/>
            <a:p>
              <a:pPr algn="ctr">
                <a:lnSpc>
                  <a:spcPts val="2100"/>
                </a:lnSpc>
              </a:pPr>
            </a:p>
          </p:txBody>
        </p:sp>
      </p:grpSp>
      <p:grpSp>
        <p:nvGrpSpPr>
          <p:cNvPr name="Group 18" id="18"/>
          <p:cNvGrpSpPr/>
          <p:nvPr/>
        </p:nvGrpSpPr>
        <p:grpSpPr>
          <a:xfrm rot="0">
            <a:off x="664488" y="1759783"/>
            <a:ext cx="3694406" cy="4688101"/>
            <a:chOff x="0" y="0"/>
            <a:chExt cx="4925875" cy="6250802"/>
          </a:xfrm>
        </p:grpSpPr>
        <p:grpSp>
          <p:nvGrpSpPr>
            <p:cNvPr name="Group 19" id="19"/>
            <p:cNvGrpSpPr/>
            <p:nvPr/>
          </p:nvGrpSpPr>
          <p:grpSpPr>
            <a:xfrm rot="0">
              <a:off x="137197" y="97335"/>
              <a:ext cx="4788678" cy="6153467"/>
              <a:chOff x="0" y="0"/>
              <a:chExt cx="1278331" cy="1642660"/>
            </a:xfrm>
          </p:grpSpPr>
          <p:sp>
            <p:nvSpPr>
              <p:cNvPr name="Freeform 20" id="20"/>
              <p:cNvSpPr/>
              <p:nvPr/>
            </p:nvSpPr>
            <p:spPr>
              <a:xfrm flipH="false" flipV="false" rot="0">
                <a:off x="0" y="0"/>
                <a:ext cx="1278331" cy="1642660"/>
              </a:xfrm>
              <a:custGeom>
                <a:avLst/>
                <a:gdLst/>
                <a:ahLst/>
                <a:cxnLst/>
                <a:rect r="r" b="b" t="t" l="l"/>
                <a:pathLst>
                  <a:path h="1642660" w="1278331">
                    <a:moveTo>
                      <a:pt x="26306" y="0"/>
                    </a:moveTo>
                    <a:lnTo>
                      <a:pt x="1252025" y="0"/>
                    </a:lnTo>
                    <a:cubicBezTo>
                      <a:pt x="1266553" y="0"/>
                      <a:pt x="1278331" y="11778"/>
                      <a:pt x="1278331" y="26306"/>
                    </a:cubicBezTo>
                    <a:lnTo>
                      <a:pt x="1278331" y="1616354"/>
                    </a:lnTo>
                    <a:cubicBezTo>
                      <a:pt x="1278331" y="1623330"/>
                      <a:pt x="1275560" y="1630022"/>
                      <a:pt x="1270626" y="1634955"/>
                    </a:cubicBezTo>
                    <a:cubicBezTo>
                      <a:pt x="1265693" y="1639888"/>
                      <a:pt x="1259002" y="1642660"/>
                      <a:pt x="1252025" y="1642660"/>
                    </a:cubicBezTo>
                    <a:lnTo>
                      <a:pt x="26306" y="1642660"/>
                    </a:lnTo>
                    <a:cubicBezTo>
                      <a:pt x="11778" y="1642660"/>
                      <a:pt x="0" y="1630882"/>
                      <a:pt x="0" y="1616354"/>
                    </a:cubicBezTo>
                    <a:lnTo>
                      <a:pt x="0" y="26306"/>
                    </a:lnTo>
                    <a:cubicBezTo>
                      <a:pt x="0" y="11778"/>
                      <a:pt x="11778" y="0"/>
                      <a:pt x="26306" y="0"/>
                    </a:cubicBezTo>
                    <a:close/>
                  </a:path>
                </a:pathLst>
              </a:custGeom>
              <a:solidFill>
                <a:srgbClr val="00C9A8"/>
              </a:solidFill>
            </p:spPr>
          </p:sp>
          <p:sp>
            <p:nvSpPr>
              <p:cNvPr name="TextBox 21" id="21"/>
              <p:cNvSpPr txBox="true"/>
              <p:nvPr/>
            </p:nvSpPr>
            <p:spPr>
              <a:xfrm>
                <a:off x="0" y="-38100"/>
                <a:ext cx="1278331" cy="1680760"/>
              </a:xfrm>
              <a:prstGeom prst="rect">
                <a:avLst/>
              </a:prstGeom>
            </p:spPr>
            <p:txBody>
              <a:bodyPr anchor="ctr" rtlCol="false" tIns="50800" lIns="50800" bIns="50800" rIns="50800"/>
              <a:lstStyle/>
              <a:p>
                <a:pPr algn="ctr">
                  <a:lnSpc>
                    <a:spcPts val="2100"/>
                  </a:lnSpc>
                </a:pPr>
              </a:p>
            </p:txBody>
          </p:sp>
        </p:grpSp>
        <p:grpSp>
          <p:nvGrpSpPr>
            <p:cNvPr name="Group 22" id="22"/>
            <p:cNvGrpSpPr/>
            <p:nvPr/>
          </p:nvGrpSpPr>
          <p:grpSpPr>
            <a:xfrm rot="0">
              <a:off x="0" y="0"/>
              <a:ext cx="4788678" cy="6153467"/>
              <a:chOff x="0" y="0"/>
              <a:chExt cx="1278331" cy="1642660"/>
            </a:xfrm>
          </p:grpSpPr>
          <p:sp>
            <p:nvSpPr>
              <p:cNvPr name="Freeform 23" id="23"/>
              <p:cNvSpPr/>
              <p:nvPr/>
            </p:nvSpPr>
            <p:spPr>
              <a:xfrm flipH="false" flipV="false" rot="0">
                <a:off x="0" y="0"/>
                <a:ext cx="1278331" cy="1642660"/>
              </a:xfrm>
              <a:custGeom>
                <a:avLst/>
                <a:gdLst/>
                <a:ahLst/>
                <a:cxnLst/>
                <a:rect r="r" b="b" t="t" l="l"/>
                <a:pathLst>
                  <a:path h="1642660" w="1278331">
                    <a:moveTo>
                      <a:pt x="26306" y="0"/>
                    </a:moveTo>
                    <a:lnTo>
                      <a:pt x="1252025" y="0"/>
                    </a:lnTo>
                    <a:cubicBezTo>
                      <a:pt x="1266553" y="0"/>
                      <a:pt x="1278331" y="11778"/>
                      <a:pt x="1278331" y="26306"/>
                    </a:cubicBezTo>
                    <a:lnTo>
                      <a:pt x="1278331" y="1616354"/>
                    </a:lnTo>
                    <a:cubicBezTo>
                      <a:pt x="1278331" y="1623330"/>
                      <a:pt x="1275560" y="1630022"/>
                      <a:pt x="1270626" y="1634955"/>
                    </a:cubicBezTo>
                    <a:cubicBezTo>
                      <a:pt x="1265693" y="1639888"/>
                      <a:pt x="1259002" y="1642660"/>
                      <a:pt x="1252025" y="1642660"/>
                    </a:cubicBezTo>
                    <a:lnTo>
                      <a:pt x="26306" y="1642660"/>
                    </a:lnTo>
                    <a:cubicBezTo>
                      <a:pt x="11778" y="1642660"/>
                      <a:pt x="0" y="1630882"/>
                      <a:pt x="0" y="1616354"/>
                    </a:cubicBezTo>
                    <a:lnTo>
                      <a:pt x="0" y="26306"/>
                    </a:lnTo>
                    <a:cubicBezTo>
                      <a:pt x="0" y="11778"/>
                      <a:pt x="11778" y="0"/>
                      <a:pt x="26306" y="0"/>
                    </a:cubicBezTo>
                    <a:close/>
                  </a:path>
                </a:pathLst>
              </a:custGeom>
              <a:solidFill>
                <a:srgbClr val="FFCE2B"/>
              </a:solidFill>
            </p:spPr>
          </p:sp>
          <p:sp>
            <p:nvSpPr>
              <p:cNvPr name="TextBox 24" id="24"/>
              <p:cNvSpPr txBox="true"/>
              <p:nvPr/>
            </p:nvSpPr>
            <p:spPr>
              <a:xfrm>
                <a:off x="0" y="-38100"/>
                <a:ext cx="1278331" cy="1680760"/>
              </a:xfrm>
              <a:prstGeom prst="rect">
                <a:avLst/>
              </a:prstGeom>
            </p:spPr>
            <p:txBody>
              <a:bodyPr anchor="ctr" rtlCol="false" tIns="50800" lIns="50800" bIns="50800" rIns="50800"/>
              <a:lstStyle/>
              <a:p>
                <a:pPr algn="ctr">
                  <a:lnSpc>
                    <a:spcPts val="2100"/>
                  </a:lnSpc>
                </a:pPr>
              </a:p>
            </p:txBody>
          </p:sp>
        </p:grpSp>
      </p:grpSp>
      <p:sp>
        <p:nvSpPr>
          <p:cNvPr name="TextBox 25" id="25"/>
          <p:cNvSpPr txBox="true"/>
          <p:nvPr/>
        </p:nvSpPr>
        <p:spPr>
          <a:xfrm rot="0">
            <a:off x="545083" y="632688"/>
            <a:ext cx="8985360" cy="709943"/>
          </a:xfrm>
          <a:prstGeom prst="rect">
            <a:avLst/>
          </a:prstGeom>
        </p:spPr>
        <p:txBody>
          <a:bodyPr anchor="t" rtlCol="false" tIns="0" lIns="0" bIns="0" rIns="0">
            <a:spAutoFit/>
          </a:bodyPr>
          <a:lstStyle/>
          <a:p>
            <a:pPr algn="l">
              <a:lnSpc>
                <a:spcPts val="5296"/>
              </a:lnSpc>
            </a:pPr>
            <a:r>
              <a:rPr lang="en-US" sz="5634">
                <a:solidFill>
                  <a:srgbClr val="00C9A8"/>
                </a:solidFill>
                <a:latin typeface="Peace Sans"/>
              </a:rPr>
              <a:t>PROBLEM STATEMENT</a:t>
            </a:r>
          </a:p>
        </p:txBody>
      </p:sp>
      <p:sp>
        <p:nvSpPr>
          <p:cNvPr name="TextBox 26" id="26"/>
          <p:cNvSpPr txBox="true"/>
          <p:nvPr/>
        </p:nvSpPr>
        <p:spPr>
          <a:xfrm rot="0">
            <a:off x="932066" y="2742763"/>
            <a:ext cx="3159250" cy="3233419"/>
          </a:xfrm>
          <a:prstGeom prst="rect">
            <a:avLst/>
          </a:prstGeom>
        </p:spPr>
        <p:txBody>
          <a:bodyPr anchor="t" rtlCol="false" tIns="0" lIns="0" bIns="0" rIns="0">
            <a:spAutoFit/>
          </a:bodyPr>
          <a:lstStyle/>
          <a:p>
            <a:pPr algn="ctr">
              <a:lnSpc>
                <a:spcPts val="2380"/>
              </a:lnSpc>
              <a:spcBef>
                <a:spcPct val="0"/>
              </a:spcBef>
            </a:pPr>
            <a:r>
              <a:rPr lang="en-US" sz="1700">
                <a:solidFill>
                  <a:srgbClr val="000000"/>
                </a:solidFill>
                <a:latin typeface="Montserrat Classic"/>
              </a:rPr>
              <a:t>Revolutionize agricultural practices with an intelligent crop recommendation system that harnesses the power of advanced data analytics and machine learning. This system aims to provide farmers with precise crop suggestions for optimal yields and resource utilization.</a:t>
            </a:r>
          </a:p>
        </p:txBody>
      </p:sp>
      <p:sp>
        <p:nvSpPr>
          <p:cNvPr name="TextBox 27" id="27"/>
          <p:cNvSpPr txBox="true"/>
          <p:nvPr/>
        </p:nvSpPr>
        <p:spPr>
          <a:xfrm rot="0">
            <a:off x="5311948" y="2866588"/>
            <a:ext cx="3639979" cy="4129754"/>
          </a:xfrm>
          <a:prstGeom prst="rect">
            <a:avLst/>
          </a:prstGeom>
        </p:spPr>
        <p:txBody>
          <a:bodyPr anchor="t" rtlCol="false" tIns="0" lIns="0" bIns="0" rIns="0">
            <a:spAutoFit/>
          </a:bodyPr>
          <a:lstStyle/>
          <a:p>
            <a:pPr algn="ctr">
              <a:lnSpc>
                <a:spcPts val="2239"/>
              </a:lnSpc>
            </a:pPr>
            <a:r>
              <a:rPr lang="en-US" sz="1599" spc="73">
                <a:solidFill>
                  <a:srgbClr val="000000"/>
                </a:solidFill>
                <a:latin typeface="Montserrat Classic"/>
              </a:rPr>
              <a:t>We begin by aggregating extensive datasets on temperature, rainfall, soil types, and sunlight availability.</a:t>
            </a:r>
          </a:p>
          <a:p>
            <a:pPr algn="ctr">
              <a:lnSpc>
                <a:spcPts val="2239"/>
              </a:lnSpc>
            </a:pPr>
            <a:r>
              <a:rPr lang="en-US" sz="1599" spc="73">
                <a:solidFill>
                  <a:srgbClr val="000000"/>
                </a:solidFill>
                <a:latin typeface="Montserrat Classic"/>
              </a:rPr>
              <a:t>These datasets are then fed into a sophisticated analytics engine, employing machine learning algorithms to discern intricate patterns and relationships. </a:t>
            </a:r>
          </a:p>
          <a:p>
            <a:pPr algn="ctr">
              <a:lnSpc>
                <a:spcPts val="2239"/>
              </a:lnSpc>
            </a:pPr>
            <a:r>
              <a:rPr lang="en-US" sz="1599" spc="73">
                <a:solidFill>
                  <a:srgbClr val="000000"/>
                </a:solidFill>
                <a:latin typeface="Montserrat Classic"/>
              </a:rPr>
              <a:t>This human-in-the-loop approach ensures a balance between data-driven precision and practical, field-tested insights.</a:t>
            </a:r>
          </a:p>
          <a:p>
            <a:pPr algn="ctr">
              <a:lnSpc>
                <a:spcPts val="2239"/>
              </a:lnSpc>
              <a:spcBef>
                <a:spcPct val="0"/>
              </a:spcBef>
            </a:pPr>
          </a:p>
        </p:txBody>
      </p:sp>
      <p:sp>
        <p:nvSpPr>
          <p:cNvPr name="TextBox 28" id="28"/>
          <p:cNvSpPr txBox="true"/>
          <p:nvPr/>
        </p:nvSpPr>
        <p:spPr>
          <a:xfrm rot="0">
            <a:off x="1817138" y="2168032"/>
            <a:ext cx="1389106" cy="450089"/>
          </a:xfrm>
          <a:prstGeom prst="rect">
            <a:avLst/>
          </a:prstGeom>
        </p:spPr>
        <p:txBody>
          <a:bodyPr anchor="t" rtlCol="false" tIns="0" lIns="0" bIns="0" rIns="0">
            <a:spAutoFit/>
          </a:bodyPr>
          <a:lstStyle/>
          <a:p>
            <a:pPr algn="ctr">
              <a:lnSpc>
                <a:spcPts val="3322"/>
              </a:lnSpc>
            </a:pPr>
            <a:r>
              <a:rPr lang="en-US" sz="3535">
                <a:solidFill>
                  <a:srgbClr val="000000"/>
                </a:solidFill>
                <a:latin typeface="Peace Sans"/>
              </a:rPr>
              <a:t>IDEA</a:t>
            </a:r>
          </a:p>
        </p:txBody>
      </p:sp>
      <p:sp>
        <p:nvSpPr>
          <p:cNvPr name="TextBox 29" id="29"/>
          <p:cNvSpPr txBox="true"/>
          <p:nvPr/>
        </p:nvSpPr>
        <p:spPr>
          <a:xfrm rot="0">
            <a:off x="5600981" y="2416889"/>
            <a:ext cx="3061915" cy="411599"/>
          </a:xfrm>
          <a:prstGeom prst="rect">
            <a:avLst/>
          </a:prstGeom>
        </p:spPr>
        <p:txBody>
          <a:bodyPr anchor="t" rtlCol="false" tIns="0" lIns="0" bIns="0" rIns="0">
            <a:spAutoFit/>
          </a:bodyPr>
          <a:lstStyle/>
          <a:p>
            <a:pPr algn="ctr">
              <a:lnSpc>
                <a:spcPts val="3040"/>
              </a:lnSpc>
            </a:pPr>
            <a:r>
              <a:rPr lang="en-US" sz="3235">
                <a:solidFill>
                  <a:srgbClr val="000000"/>
                </a:solidFill>
                <a:latin typeface="Peace Sans"/>
              </a:rPr>
              <a:t>APPROACH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168616" y="-3143597"/>
            <a:ext cx="3747574" cy="3747574"/>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4" id="4"/>
          <p:cNvSpPr/>
          <p:nvPr/>
        </p:nvSpPr>
        <p:spPr>
          <a:xfrm flipH="false" flipV="false" rot="-4851456">
            <a:off x="-830907" y="5898688"/>
            <a:ext cx="2294359" cy="2294359"/>
          </a:xfrm>
          <a:custGeom>
            <a:avLst/>
            <a:gdLst/>
            <a:ahLst/>
            <a:cxnLst/>
            <a:rect r="r" b="b" t="t" l="l"/>
            <a:pathLst>
              <a:path h="2294359" w="2294359">
                <a:moveTo>
                  <a:pt x="0" y="0"/>
                </a:moveTo>
                <a:lnTo>
                  <a:pt x="2294360" y="0"/>
                </a:lnTo>
                <a:lnTo>
                  <a:pt x="2294360" y="2294360"/>
                </a:lnTo>
                <a:lnTo>
                  <a:pt x="0" y="2294360"/>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5" id="5"/>
          <p:cNvSpPr/>
          <p:nvPr/>
        </p:nvSpPr>
        <p:spPr>
          <a:xfrm flipH="false" flipV="false" rot="6762530">
            <a:off x="-927060" y="-173568"/>
            <a:ext cx="1436917" cy="1436917"/>
          </a:xfrm>
          <a:custGeom>
            <a:avLst/>
            <a:gdLst/>
            <a:ahLst/>
            <a:cxnLst/>
            <a:rect r="r" b="b" t="t" l="l"/>
            <a:pathLst>
              <a:path h="1436917" w="1436917">
                <a:moveTo>
                  <a:pt x="0" y="0"/>
                </a:moveTo>
                <a:lnTo>
                  <a:pt x="1436916" y="0"/>
                </a:lnTo>
                <a:lnTo>
                  <a:pt x="1436916" y="1436916"/>
                </a:lnTo>
                <a:lnTo>
                  <a:pt x="0" y="1436916"/>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6" id="6"/>
          <p:cNvSpPr/>
          <p:nvPr/>
        </p:nvSpPr>
        <p:spPr>
          <a:xfrm flipH="false" flipV="false" rot="-7409240">
            <a:off x="8926141" y="-1222691"/>
            <a:ext cx="1654919" cy="1654919"/>
          </a:xfrm>
          <a:custGeom>
            <a:avLst/>
            <a:gdLst/>
            <a:ahLst/>
            <a:cxnLst/>
            <a:rect r="r" b="b" t="t" l="l"/>
            <a:pathLst>
              <a:path h="1654919" w="1654919">
                <a:moveTo>
                  <a:pt x="0" y="0"/>
                </a:moveTo>
                <a:lnTo>
                  <a:pt x="1654918" y="0"/>
                </a:lnTo>
                <a:lnTo>
                  <a:pt x="1654918" y="1654918"/>
                </a:lnTo>
                <a:lnTo>
                  <a:pt x="0" y="165491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7" id="7"/>
          <p:cNvSpPr/>
          <p:nvPr/>
        </p:nvSpPr>
        <p:spPr>
          <a:xfrm flipH="false" flipV="false" rot="4896672">
            <a:off x="9396545" y="3564633"/>
            <a:ext cx="2294359" cy="2294359"/>
          </a:xfrm>
          <a:custGeom>
            <a:avLst/>
            <a:gdLst/>
            <a:ahLst/>
            <a:cxnLst/>
            <a:rect r="r" b="b" t="t" l="l"/>
            <a:pathLst>
              <a:path h="2294359" w="2294359">
                <a:moveTo>
                  <a:pt x="0" y="0"/>
                </a:moveTo>
                <a:lnTo>
                  <a:pt x="2294360" y="0"/>
                </a:lnTo>
                <a:lnTo>
                  <a:pt x="2294360" y="2294359"/>
                </a:lnTo>
                <a:lnTo>
                  <a:pt x="0" y="229435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8" id="8"/>
          <p:cNvSpPr txBox="true"/>
          <p:nvPr/>
        </p:nvSpPr>
        <p:spPr>
          <a:xfrm rot="0">
            <a:off x="675936" y="746853"/>
            <a:ext cx="8985360" cy="709943"/>
          </a:xfrm>
          <a:prstGeom prst="rect">
            <a:avLst/>
          </a:prstGeom>
        </p:spPr>
        <p:txBody>
          <a:bodyPr anchor="t" rtlCol="false" tIns="0" lIns="0" bIns="0" rIns="0">
            <a:spAutoFit/>
          </a:bodyPr>
          <a:lstStyle/>
          <a:p>
            <a:pPr algn="l">
              <a:lnSpc>
                <a:spcPts val="5296"/>
              </a:lnSpc>
            </a:pPr>
            <a:r>
              <a:rPr lang="en-US" sz="5634">
                <a:solidFill>
                  <a:srgbClr val="00C9A8"/>
                </a:solidFill>
                <a:latin typeface="Peace Sans"/>
              </a:rPr>
              <a:t>WORKFLOW</a:t>
            </a:r>
          </a:p>
        </p:txBody>
      </p:sp>
      <p:grpSp>
        <p:nvGrpSpPr>
          <p:cNvPr name="Group 9" id="9"/>
          <p:cNvGrpSpPr/>
          <p:nvPr/>
        </p:nvGrpSpPr>
        <p:grpSpPr>
          <a:xfrm rot="0">
            <a:off x="6141979" y="3135152"/>
            <a:ext cx="2108426" cy="210842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C9A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520"/>
                </a:lnSpc>
              </a:pPr>
              <a:r>
                <a:rPr lang="en-US" sz="1800">
                  <a:solidFill>
                    <a:srgbClr val="000000"/>
                  </a:solidFill>
                  <a:latin typeface="Montserrat Classic Bold"/>
                </a:rPr>
                <a:t>MODEL</a:t>
              </a:r>
            </a:p>
            <a:p>
              <a:pPr algn="ctr">
                <a:lnSpc>
                  <a:spcPts val="2520"/>
                </a:lnSpc>
              </a:pPr>
              <a:r>
                <a:rPr lang="en-US" sz="1800">
                  <a:solidFill>
                    <a:srgbClr val="000000"/>
                  </a:solidFill>
                  <a:latin typeface="Montserrat Classic Bold"/>
                </a:rPr>
                <a:t>DEPLOYMENT</a:t>
              </a:r>
            </a:p>
          </p:txBody>
        </p:sp>
      </p:grpSp>
      <p:grpSp>
        <p:nvGrpSpPr>
          <p:cNvPr name="Group 12" id="12"/>
          <p:cNvGrpSpPr/>
          <p:nvPr/>
        </p:nvGrpSpPr>
        <p:grpSpPr>
          <a:xfrm rot="0">
            <a:off x="5168616" y="4430546"/>
            <a:ext cx="1597632" cy="159763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UI \UX</a:t>
              </a:r>
            </a:p>
            <a:p>
              <a:pPr algn="ctr">
                <a:lnSpc>
                  <a:spcPts val="1820"/>
                </a:lnSpc>
              </a:pPr>
              <a:r>
                <a:rPr lang="en-US" sz="1300">
                  <a:solidFill>
                    <a:srgbClr val="000000"/>
                  </a:solidFill>
                  <a:latin typeface="Montserrat Classic Bold"/>
                </a:rPr>
                <a:t>AND FRONTEND</a:t>
              </a:r>
            </a:p>
          </p:txBody>
        </p:sp>
      </p:grpSp>
      <p:grpSp>
        <p:nvGrpSpPr>
          <p:cNvPr name="Group 15" id="15"/>
          <p:cNvGrpSpPr/>
          <p:nvPr/>
        </p:nvGrpSpPr>
        <p:grpSpPr>
          <a:xfrm rot="0">
            <a:off x="7414923" y="4684171"/>
            <a:ext cx="1597632" cy="159763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CREATING BACKEND WEB APP</a:t>
              </a:r>
            </a:p>
          </p:txBody>
        </p:sp>
      </p:grpSp>
      <p:grpSp>
        <p:nvGrpSpPr>
          <p:cNvPr name="Group 18" id="18"/>
          <p:cNvGrpSpPr/>
          <p:nvPr/>
        </p:nvGrpSpPr>
        <p:grpSpPr>
          <a:xfrm rot="0">
            <a:off x="6766248" y="1941642"/>
            <a:ext cx="1597632" cy="159763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INTEGRATING API</a:t>
              </a:r>
            </a:p>
          </p:txBody>
        </p:sp>
      </p:grpSp>
      <p:grpSp>
        <p:nvGrpSpPr>
          <p:cNvPr name="Group 21" id="21"/>
          <p:cNvGrpSpPr/>
          <p:nvPr/>
        </p:nvGrpSpPr>
        <p:grpSpPr>
          <a:xfrm rot="0">
            <a:off x="1540549" y="2888551"/>
            <a:ext cx="2106354" cy="210635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C9A8"/>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520"/>
                </a:lnSpc>
              </a:pPr>
              <a:r>
                <a:rPr lang="en-US" sz="1800">
                  <a:solidFill>
                    <a:srgbClr val="000000"/>
                  </a:solidFill>
                  <a:latin typeface="Montserrat Classic Bold"/>
                </a:rPr>
                <a:t>ML MODELLING</a:t>
              </a:r>
            </a:p>
          </p:txBody>
        </p:sp>
      </p:grpSp>
      <p:grpSp>
        <p:nvGrpSpPr>
          <p:cNvPr name="Group 24" id="24"/>
          <p:cNvGrpSpPr/>
          <p:nvPr/>
        </p:nvGrpSpPr>
        <p:grpSpPr>
          <a:xfrm rot="0">
            <a:off x="2914723" y="1837837"/>
            <a:ext cx="1597632" cy="159763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26" id="26"/>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DATA PROCESSING &amp; LABELLING</a:t>
              </a:r>
            </a:p>
          </p:txBody>
        </p:sp>
      </p:grpSp>
      <p:grpSp>
        <p:nvGrpSpPr>
          <p:cNvPr name="Group 27" id="27"/>
          <p:cNvGrpSpPr/>
          <p:nvPr/>
        </p:nvGrpSpPr>
        <p:grpSpPr>
          <a:xfrm rot="0">
            <a:off x="2593726" y="4368897"/>
            <a:ext cx="1857863" cy="185786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29" id="29"/>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DATA VISUALIZATION</a:t>
              </a:r>
            </a:p>
          </p:txBody>
        </p:sp>
      </p:grpSp>
      <p:grpSp>
        <p:nvGrpSpPr>
          <p:cNvPr name="Group 30" id="30"/>
          <p:cNvGrpSpPr/>
          <p:nvPr/>
        </p:nvGrpSpPr>
        <p:grpSpPr>
          <a:xfrm rot="0">
            <a:off x="484587" y="4133356"/>
            <a:ext cx="1597632" cy="159763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32" id="32"/>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PERFORMED EDA </a:t>
              </a:r>
            </a:p>
          </p:txBody>
        </p:sp>
      </p:grpSp>
      <p:grpSp>
        <p:nvGrpSpPr>
          <p:cNvPr name="Group 33" id="33"/>
          <p:cNvGrpSpPr/>
          <p:nvPr/>
        </p:nvGrpSpPr>
        <p:grpSpPr>
          <a:xfrm rot="0">
            <a:off x="712470" y="1847362"/>
            <a:ext cx="1597632" cy="159763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1820"/>
                </a:lnSpc>
              </a:pPr>
              <a:r>
                <a:rPr lang="en-US" sz="1300">
                  <a:solidFill>
                    <a:srgbClr val="000000"/>
                  </a:solidFill>
                  <a:latin typeface="Montserrat Classic Bold"/>
                </a:rPr>
                <a:t>MACHINE LEARNING ALGORITHMS</a:t>
              </a:r>
            </a:p>
          </p:txBody>
        </p:sp>
      </p:grpSp>
      <p:sp>
        <p:nvSpPr>
          <p:cNvPr name="AutoShape 36" id="36"/>
          <p:cNvSpPr/>
          <p:nvPr/>
        </p:nvSpPr>
        <p:spPr>
          <a:xfrm flipV="true">
            <a:off x="3964947" y="3922678"/>
            <a:ext cx="2002485" cy="0"/>
          </a:xfrm>
          <a:prstGeom prst="line">
            <a:avLst/>
          </a:prstGeom>
          <a:ln cap="flat" w="38100">
            <a:solidFill>
              <a:srgbClr val="FFCE2B"/>
            </a:solidFill>
            <a:prstDash val="solid"/>
            <a:headEnd type="none" len="sm" w="sm"/>
            <a:tailEnd type="triangle" len="med" w="lg"/>
          </a:ln>
        </p:spPr>
      </p:sp>
      <p:sp>
        <p:nvSpPr>
          <p:cNvPr name="TextBox 37" id="37"/>
          <p:cNvSpPr txBox="true"/>
          <p:nvPr/>
        </p:nvSpPr>
        <p:spPr>
          <a:xfrm rot="0">
            <a:off x="4091744" y="3514725"/>
            <a:ext cx="1605394" cy="356231"/>
          </a:xfrm>
          <a:prstGeom prst="rect">
            <a:avLst/>
          </a:prstGeom>
        </p:spPr>
        <p:txBody>
          <a:bodyPr anchor="t" rtlCol="false" tIns="0" lIns="0" bIns="0" rIns="0">
            <a:spAutoFit/>
          </a:bodyPr>
          <a:lstStyle/>
          <a:p>
            <a:pPr algn="ctr">
              <a:lnSpc>
                <a:spcPts val="3195"/>
              </a:lnSpc>
            </a:pPr>
            <a:r>
              <a:rPr lang="en-US" sz="1500">
                <a:solidFill>
                  <a:srgbClr val="00C9A8"/>
                </a:solidFill>
                <a:latin typeface="Montserrat Classic"/>
              </a:rPr>
              <a:t>using PaaS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645081" y="7018338"/>
            <a:ext cx="2220062" cy="222006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grpSp>
        <p:nvGrpSpPr>
          <p:cNvPr name="Group 4" id="4"/>
          <p:cNvGrpSpPr>
            <a:grpSpLocks noChangeAspect="true"/>
          </p:cNvGrpSpPr>
          <p:nvPr/>
        </p:nvGrpSpPr>
        <p:grpSpPr>
          <a:xfrm rot="0">
            <a:off x="4324237" y="-2108011"/>
            <a:ext cx="2641688" cy="2641688"/>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TextBox 6" id="6"/>
          <p:cNvSpPr txBox="true"/>
          <p:nvPr/>
        </p:nvSpPr>
        <p:spPr>
          <a:xfrm rot="0">
            <a:off x="452051" y="773990"/>
            <a:ext cx="9068122" cy="706627"/>
          </a:xfrm>
          <a:prstGeom prst="rect">
            <a:avLst/>
          </a:prstGeom>
        </p:spPr>
        <p:txBody>
          <a:bodyPr anchor="t" rtlCol="false" tIns="0" lIns="0" bIns="0" rIns="0">
            <a:spAutoFit/>
          </a:bodyPr>
          <a:lstStyle/>
          <a:p>
            <a:pPr algn="l">
              <a:lnSpc>
                <a:spcPts val="5202"/>
              </a:lnSpc>
            </a:pPr>
            <a:r>
              <a:rPr lang="en-US" sz="5534">
                <a:solidFill>
                  <a:srgbClr val="000000"/>
                </a:solidFill>
                <a:latin typeface="Peace Sans"/>
              </a:rPr>
              <a:t>PROJECT DESCRIPTION</a:t>
            </a:r>
          </a:p>
        </p:txBody>
      </p:sp>
      <p:sp>
        <p:nvSpPr>
          <p:cNvPr name="Freeform 7" id="7"/>
          <p:cNvSpPr/>
          <p:nvPr/>
        </p:nvSpPr>
        <p:spPr>
          <a:xfrm flipH="false" flipV="false" rot="4896672">
            <a:off x="9587020" y="6415127"/>
            <a:ext cx="1388251" cy="1388251"/>
          </a:xfrm>
          <a:custGeom>
            <a:avLst/>
            <a:gdLst/>
            <a:ahLst/>
            <a:cxnLst/>
            <a:rect r="r" b="b" t="t" l="l"/>
            <a:pathLst>
              <a:path h="1388251" w="1388251">
                <a:moveTo>
                  <a:pt x="0" y="0"/>
                </a:moveTo>
                <a:lnTo>
                  <a:pt x="1388251" y="0"/>
                </a:lnTo>
                <a:lnTo>
                  <a:pt x="1388251" y="1388251"/>
                </a:lnTo>
                <a:lnTo>
                  <a:pt x="0" y="138825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10277069">
            <a:off x="-616449" y="6653573"/>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9975527">
            <a:off x="-953109" y="-617823"/>
            <a:ext cx="1378329" cy="1378329"/>
          </a:xfrm>
          <a:custGeom>
            <a:avLst/>
            <a:gdLst/>
            <a:ahLst/>
            <a:cxnLst/>
            <a:rect r="r" b="b" t="t" l="l"/>
            <a:pathLst>
              <a:path h="1378329" w="1378329">
                <a:moveTo>
                  <a:pt x="0" y="0"/>
                </a:moveTo>
                <a:lnTo>
                  <a:pt x="1378329" y="0"/>
                </a:lnTo>
                <a:lnTo>
                  <a:pt x="1378329" y="1378328"/>
                </a:lnTo>
                <a:lnTo>
                  <a:pt x="0" y="137832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10" id="10"/>
          <p:cNvSpPr/>
          <p:nvPr/>
        </p:nvSpPr>
        <p:spPr>
          <a:xfrm flipH="false" flipV="false" rot="931095">
            <a:off x="9422046" y="-209509"/>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grpSp>
        <p:nvGrpSpPr>
          <p:cNvPr name="Group 11" id="11"/>
          <p:cNvGrpSpPr/>
          <p:nvPr/>
        </p:nvGrpSpPr>
        <p:grpSpPr>
          <a:xfrm rot="0">
            <a:off x="-3520154" y="1703681"/>
            <a:ext cx="8396954" cy="2044836"/>
            <a:chOff x="0" y="0"/>
            <a:chExt cx="3109983" cy="757347"/>
          </a:xfrm>
        </p:grpSpPr>
        <p:sp>
          <p:nvSpPr>
            <p:cNvPr name="Freeform 12" id="12"/>
            <p:cNvSpPr/>
            <p:nvPr/>
          </p:nvSpPr>
          <p:spPr>
            <a:xfrm flipH="false" flipV="false" rot="0">
              <a:off x="0" y="0"/>
              <a:ext cx="3109983" cy="757347"/>
            </a:xfrm>
            <a:custGeom>
              <a:avLst/>
              <a:gdLst/>
              <a:ahLst/>
              <a:cxnLst/>
              <a:rect r="r" b="b" t="t" l="l"/>
              <a:pathLst>
                <a:path h="757347" w="3109983">
                  <a:moveTo>
                    <a:pt x="16596" y="0"/>
                  </a:moveTo>
                  <a:lnTo>
                    <a:pt x="3093387" y="0"/>
                  </a:lnTo>
                  <a:cubicBezTo>
                    <a:pt x="3102553" y="0"/>
                    <a:pt x="3109983" y="7430"/>
                    <a:pt x="3109983" y="16596"/>
                  </a:cubicBezTo>
                  <a:lnTo>
                    <a:pt x="3109983" y="740751"/>
                  </a:lnTo>
                  <a:cubicBezTo>
                    <a:pt x="3109983" y="749916"/>
                    <a:pt x="3102553" y="757347"/>
                    <a:pt x="3093387" y="757347"/>
                  </a:cubicBezTo>
                  <a:lnTo>
                    <a:pt x="16596" y="757347"/>
                  </a:lnTo>
                  <a:cubicBezTo>
                    <a:pt x="7430" y="757347"/>
                    <a:pt x="0" y="749916"/>
                    <a:pt x="0" y="740751"/>
                  </a:cubicBezTo>
                  <a:lnTo>
                    <a:pt x="0" y="16596"/>
                  </a:lnTo>
                  <a:cubicBezTo>
                    <a:pt x="0" y="7430"/>
                    <a:pt x="7430" y="0"/>
                    <a:pt x="16596" y="0"/>
                  </a:cubicBezTo>
                  <a:close/>
                </a:path>
              </a:pathLst>
            </a:custGeom>
            <a:solidFill>
              <a:srgbClr val="FFCE2B"/>
            </a:solidFill>
          </p:spPr>
        </p:sp>
        <p:sp>
          <p:nvSpPr>
            <p:cNvPr name="TextBox 13" id="13"/>
            <p:cNvSpPr txBox="true"/>
            <p:nvPr/>
          </p:nvSpPr>
          <p:spPr>
            <a:xfrm>
              <a:off x="0" y="-28575"/>
              <a:ext cx="3109983" cy="785922"/>
            </a:xfrm>
            <a:prstGeom prst="rect">
              <a:avLst/>
            </a:prstGeom>
          </p:spPr>
          <p:txBody>
            <a:bodyPr anchor="ctr" rtlCol="false" tIns="50800" lIns="50800" bIns="50800" rIns="50800"/>
            <a:lstStyle/>
            <a:p>
              <a:pPr algn="ctr">
                <a:lnSpc>
                  <a:spcPts val="1820"/>
                </a:lnSpc>
              </a:pPr>
            </a:p>
          </p:txBody>
        </p:sp>
      </p:grpSp>
      <p:grpSp>
        <p:nvGrpSpPr>
          <p:cNvPr name="Group 14" id="14"/>
          <p:cNvGrpSpPr/>
          <p:nvPr/>
        </p:nvGrpSpPr>
        <p:grpSpPr>
          <a:xfrm rot="0">
            <a:off x="-3520154" y="3933480"/>
            <a:ext cx="8396954" cy="2681070"/>
            <a:chOff x="0" y="0"/>
            <a:chExt cx="3109983" cy="992989"/>
          </a:xfrm>
        </p:grpSpPr>
        <p:sp>
          <p:nvSpPr>
            <p:cNvPr name="Freeform 15" id="15"/>
            <p:cNvSpPr/>
            <p:nvPr/>
          </p:nvSpPr>
          <p:spPr>
            <a:xfrm flipH="false" flipV="false" rot="0">
              <a:off x="0" y="0"/>
              <a:ext cx="3109983" cy="992989"/>
            </a:xfrm>
            <a:custGeom>
              <a:avLst/>
              <a:gdLst/>
              <a:ahLst/>
              <a:cxnLst/>
              <a:rect r="r" b="b" t="t" l="l"/>
              <a:pathLst>
                <a:path h="992989" w="3109983">
                  <a:moveTo>
                    <a:pt x="16596" y="0"/>
                  </a:moveTo>
                  <a:lnTo>
                    <a:pt x="3093387" y="0"/>
                  </a:lnTo>
                  <a:cubicBezTo>
                    <a:pt x="3102553" y="0"/>
                    <a:pt x="3109983" y="7430"/>
                    <a:pt x="3109983" y="16596"/>
                  </a:cubicBezTo>
                  <a:lnTo>
                    <a:pt x="3109983" y="976393"/>
                  </a:lnTo>
                  <a:cubicBezTo>
                    <a:pt x="3109983" y="985559"/>
                    <a:pt x="3102553" y="992989"/>
                    <a:pt x="3093387" y="992989"/>
                  </a:cubicBezTo>
                  <a:lnTo>
                    <a:pt x="16596" y="992989"/>
                  </a:lnTo>
                  <a:cubicBezTo>
                    <a:pt x="7430" y="992989"/>
                    <a:pt x="0" y="985559"/>
                    <a:pt x="0" y="976393"/>
                  </a:cubicBezTo>
                  <a:lnTo>
                    <a:pt x="0" y="16596"/>
                  </a:lnTo>
                  <a:cubicBezTo>
                    <a:pt x="0" y="7430"/>
                    <a:pt x="7430" y="0"/>
                    <a:pt x="16596" y="0"/>
                  </a:cubicBezTo>
                  <a:close/>
                </a:path>
              </a:pathLst>
            </a:custGeom>
            <a:solidFill>
              <a:srgbClr val="FFCE2B"/>
            </a:solidFill>
          </p:spPr>
        </p:sp>
        <p:sp>
          <p:nvSpPr>
            <p:cNvPr name="TextBox 16" id="16"/>
            <p:cNvSpPr txBox="true"/>
            <p:nvPr/>
          </p:nvSpPr>
          <p:spPr>
            <a:xfrm>
              <a:off x="0" y="-28575"/>
              <a:ext cx="3109983" cy="1021564"/>
            </a:xfrm>
            <a:prstGeom prst="rect">
              <a:avLst/>
            </a:prstGeom>
          </p:spPr>
          <p:txBody>
            <a:bodyPr anchor="ctr" rtlCol="false" tIns="50800" lIns="50800" bIns="50800" rIns="50800"/>
            <a:lstStyle/>
            <a:p>
              <a:pPr algn="ctr">
                <a:lnSpc>
                  <a:spcPts val="1820"/>
                </a:lnSpc>
              </a:pPr>
            </a:p>
          </p:txBody>
        </p:sp>
      </p:grpSp>
      <p:grpSp>
        <p:nvGrpSpPr>
          <p:cNvPr name="Group 17" id="17"/>
          <p:cNvGrpSpPr/>
          <p:nvPr/>
        </p:nvGrpSpPr>
        <p:grpSpPr>
          <a:xfrm rot="0">
            <a:off x="5189929" y="1858916"/>
            <a:ext cx="8396954" cy="2418762"/>
            <a:chOff x="0" y="0"/>
            <a:chExt cx="3109983" cy="895838"/>
          </a:xfrm>
        </p:grpSpPr>
        <p:sp>
          <p:nvSpPr>
            <p:cNvPr name="Freeform 18" id="18"/>
            <p:cNvSpPr/>
            <p:nvPr/>
          </p:nvSpPr>
          <p:spPr>
            <a:xfrm flipH="false" flipV="false" rot="0">
              <a:off x="0" y="0"/>
              <a:ext cx="3109983" cy="895838"/>
            </a:xfrm>
            <a:custGeom>
              <a:avLst/>
              <a:gdLst/>
              <a:ahLst/>
              <a:cxnLst/>
              <a:rect r="r" b="b" t="t" l="l"/>
              <a:pathLst>
                <a:path h="895838" w="3109983">
                  <a:moveTo>
                    <a:pt x="16596" y="0"/>
                  </a:moveTo>
                  <a:lnTo>
                    <a:pt x="3093387" y="0"/>
                  </a:lnTo>
                  <a:cubicBezTo>
                    <a:pt x="3102553" y="0"/>
                    <a:pt x="3109983" y="7430"/>
                    <a:pt x="3109983" y="16596"/>
                  </a:cubicBezTo>
                  <a:lnTo>
                    <a:pt x="3109983" y="879242"/>
                  </a:lnTo>
                  <a:cubicBezTo>
                    <a:pt x="3109983" y="888408"/>
                    <a:pt x="3102553" y="895838"/>
                    <a:pt x="3093387" y="895838"/>
                  </a:cubicBezTo>
                  <a:lnTo>
                    <a:pt x="16596" y="895838"/>
                  </a:lnTo>
                  <a:cubicBezTo>
                    <a:pt x="7430" y="895838"/>
                    <a:pt x="0" y="888408"/>
                    <a:pt x="0" y="879242"/>
                  </a:cubicBezTo>
                  <a:lnTo>
                    <a:pt x="0" y="16596"/>
                  </a:lnTo>
                  <a:cubicBezTo>
                    <a:pt x="0" y="7430"/>
                    <a:pt x="7430" y="0"/>
                    <a:pt x="16596" y="0"/>
                  </a:cubicBezTo>
                  <a:close/>
                </a:path>
              </a:pathLst>
            </a:custGeom>
            <a:solidFill>
              <a:srgbClr val="FFCE2B"/>
            </a:solidFill>
          </p:spPr>
        </p:sp>
        <p:sp>
          <p:nvSpPr>
            <p:cNvPr name="TextBox 19" id="19"/>
            <p:cNvSpPr txBox="true"/>
            <p:nvPr/>
          </p:nvSpPr>
          <p:spPr>
            <a:xfrm>
              <a:off x="0" y="-28575"/>
              <a:ext cx="3109983" cy="924413"/>
            </a:xfrm>
            <a:prstGeom prst="rect">
              <a:avLst/>
            </a:prstGeom>
          </p:spPr>
          <p:txBody>
            <a:bodyPr anchor="ctr" rtlCol="false" tIns="50800" lIns="50800" bIns="50800" rIns="50800"/>
            <a:lstStyle/>
            <a:p>
              <a:pPr algn="ctr">
                <a:lnSpc>
                  <a:spcPts val="1820"/>
                </a:lnSpc>
              </a:pPr>
            </a:p>
          </p:txBody>
        </p:sp>
      </p:grpSp>
      <p:grpSp>
        <p:nvGrpSpPr>
          <p:cNvPr name="Group 20" id="20"/>
          <p:cNvGrpSpPr/>
          <p:nvPr/>
        </p:nvGrpSpPr>
        <p:grpSpPr>
          <a:xfrm rot="0">
            <a:off x="5165335" y="4636353"/>
            <a:ext cx="8396954" cy="2175710"/>
            <a:chOff x="0" y="0"/>
            <a:chExt cx="3109983" cy="805819"/>
          </a:xfrm>
        </p:grpSpPr>
        <p:sp>
          <p:nvSpPr>
            <p:cNvPr name="Freeform 21" id="21"/>
            <p:cNvSpPr/>
            <p:nvPr/>
          </p:nvSpPr>
          <p:spPr>
            <a:xfrm flipH="false" flipV="false" rot="0">
              <a:off x="0" y="0"/>
              <a:ext cx="3109983" cy="805819"/>
            </a:xfrm>
            <a:custGeom>
              <a:avLst/>
              <a:gdLst/>
              <a:ahLst/>
              <a:cxnLst/>
              <a:rect r="r" b="b" t="t" l="l"/>
              <a:pathLst>
                <a:path h="805819" w="3109983">
                  <a:moveTo>
                    <a:pt x="16596" y="0"/>
                  </a:moveTo>
                  <a:lnTo>
                    <a:pt x="3093387" y="0"/>
                  </a:lnTo>
                  <a:cubicBezTo>
                    <a:pt x="3102553" y="0"/>
                    <a:pt x="3109983" y="7430"/>
                    <a:pt x="3109983" y="16596"/>
                  </a:cubicBezTo>
                  <a:lnTo>
                    <a:pt x="3109983" y="789223"/>
                  </a:lnTo>
                  <a:cubicBezTo>
                    <a:pt x="3109983" y="793624"/>
                    <a:pt x="3108235" y="797845"/>
                    <a:pt x="3105122" y="800958"/>
                  </a:cubicBezTo>
                  <a:cubicBezTo>
                    <a:pt x="3102010" y="804070"/>
                    <a:pt x="3097789" y="805819"/>
                    <a:pt x="3093387" y="805819"/>
                  </a:cubicBezTo>
                  <a:lnTo>
                    <a:pt x="16596" y="805819"/>
                  </a:lnTo>
                  <a:cubicBezTo>
                    <a:pt x="7430" y="805819"/>
                    <a:pt x="0" y="798388"/>
                    <a:pt x="0" y="789223"/>
                  </a:cubicBezTo>
                  <a:lnTo>
                    <a:pt x="0" y="16596"/>
                  </a:lnTo>
                  <a:cubicBezTo>
                    <a:pt x="0" y="7430"/>
                    <a:pt x="7430" y="0"/>
                    <a:pt x="16596" y="0"/>
                  </a:cubicBezTo>
                  <a:close/>
                </a:path>
              </a:pathLst>
            </a:custGeom>
            <a:solidFill>
              <a:srgbClr val="FFCE2B"/>
            </a:solidFill>
          </p:spPr>
        </p:sp>
        <p:sp>
          <p:nvSpPr>
            <p:cNvPr name="TextBox 22" id="22"/>
            <p:cNvSpPr txBox="true"/>
            <p:nvPr/>
          </p:nvSpPr>
          <p:spPr>
            <a:xfrm>
              <a:off x="0" y="-28575"/>
              <a:ext cx="3109983" cy="834394"/>
            </a:xfrm>
            <a:prstGeom prst="rect">
              <a:avLst/>
            </a:prstGeom>
          </p:spPr>
          <p:txBody>
            <a:bodyPr anchor="ctr" rtlCol="false" tIns="50800" lIns="50800" bIns="50800" rIns="50800"/>
            <a:lstStyle/>
            <a:p>
              <a:pPr algn="ctr">
                <a:lnSpc>
                  <a:spcPts val="1820"/>
                </a:lnSpc>
              </a:pPr>
            </a:p>
          </p:txBody>
        </p:sp>
      </p:grpSp>
      <p:sp>
        <p:nvSpPr>
          <p:cNvPr name="TextBox 23" id="23"/>
          <p:cNvSpPr txBox="true"/>
          <p:nvPr/>
        </p:nvSpPr>
        <p:spPr>
          <a:xfrm rot="0">
            <a:off x="452051" y="1796149"/>
            <a:ext cx="4299225" cy="1758521"/>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Montserrat Classic Bold"/>
              </a:rPr>
              <a:t>AIM:</a:t>
            </a:r>
            <a:r>
              <a:rPr lang="en-US" sz="2000">
                <a:solidFill>
                  <a:srgbClr val="000000"/>
                </a:solidFill>
                <a:latin typeface="Montserrat Classic"/>
              </a:rPr>
              <a:t> To enhance agricultural productivity by providing tailored crop recommendations through an advanced environmental parameter analysis system.</a:t>
            </a:r>
          </a:p>
        </p:txBody>
      </p:sp>
      <p:sp>
        <p:nvSpPr>
          <p:cNvPr name="TextBox 24" id="24"/>
          <p:cNvSpPr txBox="true"/>
          <p:nvPr/>
        </p:nvSpPr>
        <p:spPr>
          <a:xfrm rot="0">
            <a:off x="5365679" y="2009759"/>
            <a:ext cx="4387921" cy="211086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Montserrat Classic Bold"/>
              </a:rPr>
              <a:t>APPROACH</a:t>
            </a:r>
            <a:r>
              <a:rPr lang="en-US" sz="2000">
                <a:solidFill>
                  <a:srgbClr val="000000"/>
                </a:solidFill>
                <a:latin typeface="Montserrat Classic"/>
              </a:rPr>
              <a:t>: Employed a multi-tiered approach integrating data analytics, machine learning algorithms, and comprehensive environmental modeling to optimize crop selection.</a:t>
            </a:r>
          </a:p>
        </p:txBody>
      </p:sp>
      <p:sp>
        <p:nvSpPr>
          <p:cNvPr name="TextBox 25" id="25"/>
          <p:cNvSpPr txBox="true"/>
          <p:nvPr/>
        </p:nvSpPr>
        <p:spPr>
          <a:xfrm rot="0">
            <a:off x="231745" y="4082520"/>
            <a:ext cx="4544034" cy="2266824"/>
          </a:xfrm>
          <a:prstGeom prst="rect">
            <a:avLst/>
          </a:prstGeom>
        </p:spPr>
        <p:txBody>
          <a:bodyPr anchor="t" rtlCol="false" tIns="0" lIns="0" bIns="0" rIns="0">
            <a:spAutoFit/>
          </a:bodyPr>
          <a:lstStyle/>
          <a:p>
            <a:pPr algn="l">
              <a:lnSpc>
                <a:spcPts val="2617"/>
              </a:lnSpc>
              <a:spcBef>
                <a:spcPct val="0"/>
              </a:spcBef>
            </a:pPr>
            <a:r>
              <a:rPr lang="en-US" sz="1869">
                <a:solidFill>
                  <a:srgbClr val="000000"/>
                </a:solidFill>
                <a:latin typeface="Montserrat Classic Bold"/>
              </a:rPr>
              <a:t>METHODOLOGY</a:t>
            </a:r>
            <a:r>
              <a:rPr lang="en-US" sz="1869">
                <a:solidFill>
                  <a:srgbClr val="000000"/>
                </a:solidFill>
                <a:latin typeface="Montserrat Classic"/>
              </a:rPr>
              <a:t>: Collected extensive datasets on temperature, rainfall &amp; soil types. Utilized predictive modeling and machine learning techniques to correlate this data, generating personalized crop suggestions for diverse environmental conditions.</a:t>
            </a:r>
          </a:p>
        </p:txBody>
      </p:sp>
      <p:sp>
        <p:nvSpPr>
          <p:cNvPr name="TextBox 26" id="26"/>
          <p:cNvSpPr txBox="true"/>
          <p:nvPr/>
        </p:nvSpPr>
        <p:spPr>
          <a:xfrm rot="0">
            <a:off x="5378846" y="4710728"/>
            <a:ext cx="4511040" cy="1990089"/>
          </a:xfrm>
          <a:prstGeom prst="rect">
            <a:avLst/>
          </a:prstGeom>
        </p:spPr>
        <p:txBody>
          <a:bodyPr anchor="t" rtlCol="false" tIns="0" lIns="0" bIns="0" rIns="0">
            <a:spAutoFit/>
          </a:bodyPr>
          <a:lstStyle/>
          <a:p>
            <a:pPr algn="l">
              <a:lnSpc>
                <a:spcPts val="2660"/>
              </a:lnSpc>
              <a:spcBef>
                <a:spcPct val="0"/>
              </a:spcBef>
            </a:pPr>
            <a:r>
              <a:rPr lang="en-US" sz="1900">
                <a:solidFill>
                  <a:srgbClr val="000000"/>
                </a:solidFill>
                <a:latin typeface="Montserrat Classic Bold"/>
              </a:rPr>
              <a:t>OUTCOME</a:t>
            </a:r>
            <a:r>
              <a:rPr lang="en-US" sz="1900">
                <a:solidFill>
                  <a:srgbClr val="000000"/>
                </a:solidFill>
                <a:latin typeface="Montserrat Classic"/>
              </a:rPr>
              <a:t>: Anticipate a significant increase in crop yields and resource efficiency, ultimately leading to improved food security and economic prosperity for farming communities.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08505" y="-1031853"/>
            <a:ext cx="1817009" cy="1817009"/>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grpSp>
        <p:nvGrpSpPr>
          <p:cNvPr name="Group 4" id="4"/>
          <p:cNvGrpSpPr>
            <a:grpSpLocks noChangeAspect="true"/>
          </p:cNvGrpSpPr>
          <p:nvPr/>
        </p:nvGrpSpPr>
        <p:grpSpPr>
          <a:xfrm rot="0">
            <a:off x="7953296" y="6500329"/>
            <a:ext cx="3600609" cy="3600609"/>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6" id="6"/>
          <p:cNvSpPr/>
          <p:nvPr/>
        </p:nvSpPr>
        <p:spPr>
          <a:xfrm flipH="false" flipV="false" rot="-3927148">
            <a:off x="-660871" y="-1344109"/>
            <a:ext cx="1785437" cy="1785437"/>
          </a:xfrm>
          <a:custGeom>
            <a:avLst/>
            <a:gdLst/>
            <a:ahLst/>
            <a:cxnLst/>
            <a:rect r="r" b="b" t="t" l="l"/>
            <a:pathLst>
              <a:path h="1785437" w="1785437">
                <a:moveTo>
                  <a:pt x="0" y="0"/>
                </a:moveTo>
                <a:lnTo>
                  <a:pt x="1785437" y="0"/>
                </a:lnTo>
                <a:lnTo>
                  <a:pt x="1785437" y="1785438"/>
                </a:lnTo>
                <a:lnTo>
                  <a:pt x="0" y="178543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7" id="7"/>
          <p:cNvSpPr/>
          <p:nvPr/>
        </p:nvSpPr>
        <p:spPr>
          <a:xfrm flipH="false" flipV="false" rot="931095">
            <a:off x="9254296" y="-328836"/>
            <a:ext cx="998607" cy="998607"/>
          </a:xfrm>
          <a:custGeom>
            <a:avLst/>
            <a:gdLst/>
            <a:ahLst/>
            <a:cxnLst/>
            <a:rect r="r" b="b" t="t" l="l"/>
            <a:pathLst>
              <a:path h="998607" w="998607">
                <a:moveTo>
                  <a:pt x="0" y="0"/>
                </a:moveTo>
                <a:lnTo>
                  <a:pt x="998608" y="0"/>
                </a:lnTo>
                <a:lnTo>
                  <a:pt x="998608"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7370814">
            <a:off x="8631582" y="6187895"/>
            <a:ext cx="941875" cy="941875"/>
          </a:xfrm>
          <a:custGeom>
            <a:avLst/>
            <a:gdLst/>
            <a:ahLst/>
            <a:cxnLst/>
            <a:rect r="r" b="b" t="t" l="l"/>
            <a:pathLst>
              <a:path h="941875" w="941875">
                <a:moveTo>
                  <a:pt x="0" y="0"/>
                </a:moveTo>
                <a:lnTo>
                  <a:pt x="941875" y="0"/>
                </a:lnTo>
                <a:lnTo>
                  <a:pt x="941875" y="941875"/>
                </a:lnTo>
                <a:lnTo>
                  <a:pt x="0" y="941875"/>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6801780">
            <a:off x="-15319" y="6815896"/>
            <a:ext cx="998607" cy="998607"/>
          </a:xfrm>
          <a:custGeom>
            <a:avLst/>
            <a:gdLst/>
            <a:ahLst/>
            <a:cxnLst/>
            <a:rect r="r" b="b" t="t" l="l"/>
            <a:pathLst>
              <a:path h="998607" w="998607">
                <a:moveTo>
                  <a:pt x="0" y="0"/>
                </a:moveTo>
                <a:lnTo>
                  <a:pt x="998607" y="0"/>
                </a:lnTo>
                <a:lnTo>
                  <a:pt x="998607" y="998608"/>
                </a:lnTo>
                <a:lnTo>
                  <a:pt x="0" y="99860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0" id="10"/>
          <p:cNvSpPr txBox="true"/>
          <p:nvPr/>
        </p:nvSpPr>
        <p:spPr>
          <a:xfrm rot="0">
            <a:off x="1144341" y="472522"/>
            <a:ext cx="7464919" cy="632295"/>
          </a:xfrm>
          <a:prstGeom prst="rect">
            <a:avLst/>
          </a:prstGeom>
        </p:spPr>
        <p:txBody>
          <a:bodyPr anchor="t" rtlCol="false" tIns="0" lIns="0" bIns="0" rIns="0">
            <a:spAutoFit/>
          </a:bodyPr>
          <a:lstStyle/>
          <a:p>
            <a:pPr algn="l">
              <a:lnSpc>
                <a:spcPts val="4637"/>
              </a:lnSpc>
            </a:pPr>
            <a:r>
              <a:rPr lang="en-US" sz="4933">
                <a:solidFill>
                  <a:srgbClr val="000000"/>
                </a:solidFill>
                <a:latin typeface="Peace Sans"/>
              </a:rPr>
              <a:t>SOLUTION PROPOSED</a:t>
            </a:r>
          </a:p>
        </p:txBody>
      </p:sp>
      <p:sp>
        <p:nvSpPr>
          <p:cNvPr name="TextBox 11" id="11"/>
          <p:cNvSpPr txBox="true"/>
          <p:nvPr/>
        </p:nvSpPr>
        <p:spPr>
          <a:xfrm rot="0">
            <a:off x="370319" y="952518"/>
            <a:ext cx="9012962" cy="6152007"/>
          </a:xfrm>
          <a:prstGeom prst="rect">
            <a:avLst/>
          </a:prstGeom>
        </p:spPr>
        <p:txBody>
          <a:bodyPr anchor="t" rtlCol="false" tIns="0" lIns="0" bIns="0" rIns="0">
            <a:spAutoFit/>
          </a:bodyPr>
          <a:lstStyle/>
          <a:p>
            <a:pPr algn="l">
              <a:lnSpc>
                <a:spcPts val="2604"/>
              </a:lnSpc>
            </a:pPr>
          </a:p>
          <a:p>
            <a:pPr algn="l" marL="453392" indent="-226696" lvl="1">
              <a:lnSpc>
                <a:spcPts val="2604"/>
              </a:lnSpc>
              <a:buFont typeface="Arial"/>
              <a:buChar char="•"/>
            </a:pPr>
            <a:r>
              <a:rPr lang="en-US" sz="2100" spc="84">
                <a:solidFill>
                  <a:srgbClr val="000000"/>
                </a:solidFill>
                <a:latin typeface="Montserrat Classic"/>
              </a:rPr>
              <a:t>It aims to harness the power of technology to predict crop yields and help farmers make informed decisions making a prosperous future of farmers and entire food supply-chain . </a:t>
            </a:r>
          </a:p>
          <a:p>
            <a:pPr algn="l">
              <a:lnSpc>
                <a:spcPts val="2604"/>
              </a:lnSpc>
            </a:pPr>
          </a:p>
          <a:p>
            <a:pPr algn="l" marL="453392" indent="-226696" lvl="1">
              <a:lnSpc>
                <a:spcPts val="2604"/>
              </a:lnSpc>
              <a:buFont typeface="Arial"/>
              <a:buChar char="•"/>
            </a:pPr>
            <a:r>
              <a:rPr lang="en-US" sz="2100" spc="84">
                <a:solidFill>
                  <a:srgbClr val="000000"/>
                </a:solidFill>
                <a:latin typeface="Montserrat Classic"/>
              </a:rPr>
              <a:t>Crop prediction helps</a:t>
            </a:r>
            <a:r>
              <a:rPr lang="en-US" sz="2100" spc="84">
                <a:solidFill>
                  <a:srgbClr val="000000"/>
                </a:solidFill>
                <a:latin typeface="Montserrat Classic"/>
              </a:rPr>
              <a:t> farmers to suggest which crops to grow depending upon the various composition of necessary chemicals of the soil like nitrogen, potassium, pH, humidity, temperature and rainfall.</a:t>
            </a:r>
          </a:p>
          <a:p>
            <a:pPr algn="l">
              <a:lnSpc>
                <a:spcPts val="2604"/>
              </a:lnSpc>
            </a:pPr>
          </a:p>
          <a:p>
            <a:pPr algn="l" marL="453392" indent="-226696" lvl="1">
              <a:lnSpc>
                <a:spcPts val="2604"/>
              </a:lnSpc>
              <a:buFont typeface="Arial"/>
              <a:buChar char="•"/>
            </a:pPr>
            <a:r>
              <a:rPr lang="en-US" sz="2100" spc="84">
                <a:solidFill>
                  <a:srgbClr val="000000"/>
                </a:solidFill>
                <a:latin typeface="Montserrat Classic"/>
              </a:rPr>
              <a:t>T</a:t>
            </a:r>
            <a:r>
              <a:rPr lang="en-US" sz="2100" spc="84">
                <a:solidFill>
                  <a:srgbClr val="000000"/>
                </a:solidFill>
                <a:latin typeface="Montserrat Classic"/>
              </a:rPr>
              <a:t>he future scope of crop prediction is all about making agriculture smarter, more efficient, and more sustainable, helping farmers to navigate the challenges of a changing world and feed a growing population.</a:t>
            </a:r>
          </a:p>
          <a:p>
            <a:pPr algn="l">
              <a:lnSpc>
                <a:spcPts val="2604"/>
              </a:lnSpc>
            </a:pPr>
          </a:p>
          <a:p>
            <a:pPr algn="l" marL="453392" indent="-226696" lvl="1">
              <a:lnSpc>
                <a:spcPts val="2604"/>
              </a:lnSpc>
              <a:buFont typeface="Arial"/>
              <a:buChar char="•"/>
            </a:pPr>
            <a:r>
              <a:rPr lang="en-US" sz="2100" spc="84">
                <a:solidFill>
                  <a:srgbClr val="000000"/>
                </a:solidFill>
                <a:latin typeface="Montserrat Classic"/>
              </a:rPr>
              <a:t>Uniqueness - Along with crop recommendation, it suggests threats for the recommended crop to be grown and also  bot is integrated which provides tailored recommendation .</a:t>
            </a:r>
          </a:p>
          <a:p>
            <a:pPr algn="l">
              <a:lnSpc>
                <a:spcPts val="260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90289" y="6583680"/>
            <a:ext cx="2200742" cy="220074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Freeform 4" id="4"/>
          <p:cNvSpPr/>
          <p:nvPr/>
        </p:nvSpPr>
        <p:spPr>
          <a:xfrm flipH="false" flipV="false" rot="4896672">
            <a:off x="9426314" y="4640765"/>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grpSp>
        <p:nvGrpSpPr>
          <p:cNvPr name="Group 5" id="5"/>
          <p:cNvGrpSpPr>
            <a:grpSpLocks noChangeAspect="true"/>
          </p:cNvGrpSpPr>
          <p:nvPr/>
        </p:nvGrpSpPr>
        <p:grpSpPr>
          <a:xfrm rot="0">
            <a:off x="7210555" y="-1425879"/>
            <a:ext cx="2220062" cy="2220062"/>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Freeform 7" id="7"/>
          <p:cNvSpPr/>
          <p:nvPr/>
        </p:nvSpPr>
        <p:spPr>
          <a:xfrm flipH="false" flipV="false" rot="9975527">
            <a:off x="42356" y="-1067675"/>
            <a:ext cx="1378329" cy="1378329"/>
          </a:xfrm>
          <a:custGeom>
            <a:avLst/>
            <a:gdLst/>
            <a:ahLst/>
            <a:cxnLst/>
            <a:rect r="r" b="b" t="t" l="l"/>
            <a:pathLst>
              <a:path h="1378329" w="1378329">
                <a:moveTo>
                  <a:pt x="0" y="0"/>
                </a:moveTo>
                <a:lnTo>
                  <a:pt x="1378328" y="0"/>
                </a:lnTo>
                <a:lnTo>
                  <a:pt x="1378328" y="1378328"/>
                </a:lnTo>
                <a:lnTo>
                  <a:pt x="0" y="1378328"/>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6516008">
            <a:off x="5926458" y="7117553"/>
            <a:ext cx="1132995" cy="1132995"/>
          </a:xfrm>
          <a:custGeom>
            <a:avLst/>
            <a:gdLst/>
            <a:ahLst/>
            <a:cxnLst/>
            <a:rect r="r" b="b" t="t" l="l"/>
            <a:pathLst>
              <a:path h="1132995" w="1132995">
                <a:moveTo>
                  <a:pt x="0" y="0"/>
                </a:moveTo>
                <a:lnTo>
                  <a:pt x="1132995" y="0"/>
                </a:lnTo>
                <a:lnTo>
                  <a:pt x="1132995" y="1132996"/>
                </a:lnTo>
                <a:lnTo>
                  <a:pt x="0" y="1132996"/>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0">
            <a:off x="3805708" y="2885700"/>
            <a:ext cx="2370408" cy="2127441"/>
          </a:xfrm>
          <a:custGeom>
            <a:avLst/>
            <a:gdLst/>
            <a:ahLst/>
            <a:cxnLst/>
            <a:rect r="r" b="b" t="t" l="l"/>
            <a:pathLst>
              <a:path h="2127441" w="2370408">
                <a:moveTo>
                  <a:pt x="0" y="0"/>
                </a:moveTo>
                <a:lnTo>
                  <a:pt x="2370408" y="0"/>
                </a:lnTo>
                <a:lnTo>
                  <a:pt x="2370408" y="2127441"/>
                </a:lnTo>
                <a:lnTo>
                  <a:pt x="0" y="21274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206467" y="1369296"/>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92929" y="543125"/>
            <a:ext cx="5873032" cy="462515"/>
          </a:xfrm>
          <a:prstGeom prst="rect">
            <a:avLst/>
          </a:prstGeom>
        </p:spPr>
        <p:txBody>
          <a:bodyPr anchor="t" rtlCol="false" tIns="0" lIns="0" bIns="0" rIns="0">
            <a:spAutoFit/>
          </a:bodyPr>
          <a:lstStyle/>
          <a:p>
            <a:pPr algn="l">
              <a:lnSpc>
                <a:spcPts val="3405"/>
              </a:lnSpc>
            </a:pPr>
            <a:r>
              <a:rPr lang="en-US" sz="3622">
                <a:solidFill>
                  <a:srgbClr val="FFFFFF"/>
                </a:solidFill>
                <a:latin typeface="Peace Sans"/>
              </a:rPr>
              <a:t>TECHNOLOGIES USED:</a:t>
            </a:r>
          </a:p>
        </p:txBody>
      </p:sp>
      <p:sp>
        <p:nvSpPr>
          <p:cNvPr name="TextBox 12" id="12"/>
          <p:cNvSpPr txBox="true"/>
          <p:nvPr/>
        </p:nvSpPr>
        <p:spPr>
          <a:xfrm rot="0">
            <a:off x="3846030" y="3405506"/>
            <a:ext cx="2370408" cy="280669"/>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Bold"/>
              </a:rPr>
              <a:t>CROP PREDICTION </a:t>
            </a:r>
          </a:p>
        </p:txBody>
      </p:sp>
      <p:sp>
        <p:nvSpPr>
          <p:cNvPr name="TextBox 13" id="13"/>
          <p:cNvSpPr txBox="true"/>
          <p:nvPr/>
        </p:nvSpPr>
        <p:spPr>
          <a:xfrm rot="0">
            <a:off x="4337148" y="1559095"/>
            <a:ext cx="1307528" cy="4527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a:rPr>
              <a:t>MACHINE LEARNING</a:t>
            </a:r>
          </a:p>
        </p:txBody>
      </p:sp>
      <p:sp>
        <p:nvSpPr>
          <p:cNvPr name="Freeform 14" id="14"/>
          <p:cNvSpPr/>
          <p:nvPr/>
        </p:nvSpPr>
        <p:spPr>
          <a:xfrm flipH="false" flipV="false" rot="0">
            <a:off x="6751697" y="1951326"/>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943027" y="2141125"/>
            <a:ext cx="1186230" cy="4527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a:rPr>
              <a:t>DEEP LEARNING</a:t>
            </a:r>
          </a:p>
        </p:txBody>
      </p:sp>
      <p:sp>
        <p:nvSpPr>
          <p:cNvPr name="Freeform 16" id="16"/>
          <p:cNvSpPr/>
          <p:nvPr/>
        </p:nvSpPr>
        <p:spPr>
          <a:xfrm flipH="false" flipV="false" rot="0">
            <a:off x="6751697" y="3535707"/>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6751697" y="3839806"/>
            <a:ext cx="1568889" cy="2241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a:rPr>
              <a:t>UI/UX</a:t>
            </a:r>
          </a:p>
        </p:txBody>
      </p:sp>
      <p:sp>
        <p:nvSpPr>
          <p:cNvPr name="Freeform 18" id="18"/>
          <p:cNvSpPr/>
          <p:nvPr/>
        </p:nvSpPr>
        <p:spPr>
          <a:xfrm flipH="false" flipV="false" rot="0">
            <a:off x="6751697" y="5174317"/>
            <a:ext cx="1568889" cy="860928"/>
          </a:xfrm>
          <a:custGeom>
            <a:avLst/>
            <a:gdLst/>
            <a:ahLst/>
            <a:cxnLst/>
            <a:rect r="r" b="b" t="t" l="l"/>
            <a:pathLst>
              <a:path h="860928" w="1568889">
                <a:moveTo>
                  <a:pt x="0" y="0"/>
                </a:moveTo>
                <a:lnTo>
                  <a:pt x="1568889" y="0"/>
                </a:lnTo>
                <a:lnTo>
                  <a:pt x="1568889" y="860927"/>
                </a:lnTo>
                <a:lnTo>
                  <a:pt x="0" y="860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4211258" y="5702396"/>
            <a:ext cx="1568889" cy="860928"/>
          </a:xfrm>
          <a:custGeom>
            <a:avLst/>
            <a:gdLst/>
            <a:ahLst/>
            <a:cxnLst/>
            <a:rect r="r" b="b" t="t" l="l"/>
            <a:pathLst>
              <a:path h="860928" w="1568889">
                <a:moveTo>
                  <a:pt x="0" y="0"/>
                </a:moveTo>
                <a:lnTo>
                  <a:pt x="1568889" y="0"/>
                </a:lnTo>
                <a:lnTo>
                  <a:pt x="1568889" y="860927"/>
                </a:lnTo>
                <a:lnTo>
                  <a:pt x="0" y="860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564661" y="5084742"/>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564661" y="3535707"/>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564661" y="1986672"/>
            <a:ext cx="1568889" cy="860928"/>
          </a:xfrm>
          <a:custGeom>
            <a:avLst/>
            <a:gdLst/>
            <a:ahLst/>
            <a:cxnLst/>
            <a:rect r="r" b="b" t="t" l="l"/>
            <a:pathLst>
              <a:path h="860928" w="1568889">
                <a:moveTo>
                  <a:pt x="0" y="0"/>
                </a:moveTo>
                <a:lnTo>
                  <a:pt x="1568889" y="0"/>
                </a:lnTo>
                <a:lnTo>
                  <a:pt x="1568889" y="860928"/>
                </a:lnTo>
                <a:lnTo>
                  <a:pt x="0" y="8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6897121" y="5364116"/>
            <a:ext cx="1281894" cy="4527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a:rPr>
              <a:t>DATA ANALYTICS</a:t>
            </a:r>
          </a:p>
        </p:txBody>
      </p:sp>
      <p:sp>
        <p:nvSpPr>
          <p:cNvPr name="TextBox 24" id="24"/>
          <p:cNvSpPr txBox="true"/>
          <p:nvPr/>
        </p:nvSpPr>
        <p:spPr>
          <a:xfrm rot="0">
            <a:off x="4508838" y="5772829"/>
            <a:ext cx="964149" cy="691485"/>
          </a:xfrm>
          <a:prstGeom prst="rect">
            <a:avLst/>
          </a:prstGeom>
        </p:spPr>
        <p:txBody>
          <a:bodyPr anchor="t" rtlCol="false" tIns="0" lIns="0" bIns="0" rIns="0">
            <a:spAutoFit/>
          </a:bodyPr>
          <a:lstStyle/>
          <a:p>
            <a:pPr algn="ctr">
              <a:lnSpc>
                <a:spcPts val="1368"/>
              </a:lnSpc>
              <a:spcBef>
                <a:spcPct val="0"/>
              </a:spcBef>
            </a:pPr>
            <a:r>
              <a:rPr lang="en-US" sz="977">
                <a:solidFill>
                  <a:srgbClr val="FFFFFF"/>
                </a:solidFill>
                <a:latin typeface="Montserrat Classic Italics"/>
              </a:rPr>
              <a:t>FRONT-END (WEB DESIGN/HTML &amp; CSS)</a:t>
            </a:r>
          </a:p>
        </p:txBody>
      </p:sp>
      <p:sp>
        <p:nvSpPr>
          <p:cNvPr name="TextBox 25" id="25"/>
          <p:cNvSpPr txBox="true"/>
          <p:nvPr/>
        </p:nvSpPr>
        <p:spPr>
          <a:xfrm rot="0">
            <a:off x="1708159" y="5145742"/>
            <a:ext cx="1281894" cy="681354"/>
          </a:xfrm>
          <a:prstGeom prst="rect">
            <a:avLst/>
          </a:prstGeom>
        </p:spPr>
        <p:txBody>
          <a:bodyPr anchor="t" rtlCol="false" tIns="0" lIns="0" bIns="0" rIns="0">
            <a:spAutoFit/>
          </a:bodyPr>
          <a:lstStyle/>
          <a:p>
            <a:pPr algn="ctr">
              <a:lnSpc>
                <a:spcPts val="1820"/>
              </a:lnSpc>
            </a:pPr>
            <a:r>
              <a:rPr lang="en-US" sz="1300">
                <a:solidFill>
                  <a:srgbClr val="FFFFFF"/>
                </a:solidFill>
                <a:latin typeface="Montserrat Classic Italics"/>
              </a:rPr>
              <a:t>BACK-END (FLASK/</a:t>
            </a:r>
          </a:p>
          <a:p>
            <a:pPr algn="ctr">
              <a:lnSpc>
                <a:spcPts val="1820"/>
              </a:lnSpc>
              <a:spcBef>
                <a:spcPct val="0"/>
              </a:spcBef>
            </a:pPr>
            <a:r>
              <a:rPr lang="en-US" sz="1300">
                <a:solidFill>
                  <a:srgbClr val="FFFFFF"/>
                </a:solidFill>
                <a:latin typeface="Montserrat Classic Italics"/>
              </a:rPr>
              <a:t>DJANGO)</a:t>
            </a:r>
          </a:p>
        </p:txBody>
      </p:sp>
      <p:sp>
        <p:nvSpPr>
          <p:cNvPr name="TextBox 26" id="26"/>
          <p:cNvSpPr txBox="true"/>
          <p:nvPr/>
        </p:nvSpPr>
        <p:spPr>
          <a:xfrm rot="0">
            <a:off x="1708159" y="3611206"/>
            <a:ext cx="1281894" cy="6813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Italics"/>
              </a:rPr>
              <a:t>PRODUCT ANALYSIS &amp; DESIGN</a:t>
            </a:r>
          </a:p>
        </p:txBody>
      </p:sp>
      <p:sp>
        <p:nvSpPr>
          <p:cNvPr name="TextBox 27" id="27"/>
          <p:cNvSpPr txBox="true"/>
          <p:nvPr/>
        </p:nvSpPr>
        <p:spPr>
          <a:xfrm rot="0">
            <a:off x="1708159" y="2141125"/>
            <a:ext cx="1281894" cy="452754"/>
          </a:xfrm>
          <a:prstGeom prst="rect">
            <a:avLst/>
          </a:prstGeom>
        </p:spPr>
        <p:txBody>
          <a:bodyPr anchor="t" rtlCol="false" tIns="0" lIns="0" bIns="0" rIns="0">
            <a:spAutoFit/>
          </a:bodyPr>
          <a:lstStyle/>
          <a:p>
            <a:pPr algn="ctr">
              <a:lnSpc>
                <a:spcPts val="1820"/>
              </a:lnSpc>
              <a:spcBef>
                <a:spcPct val="0"/>
              </a:spcBef>
            </a:pPr>
            <a:r>
              <a:rPr lang="en-US" sz="1300">
                <a:solidFill>
                  <a:srgbClr val="FFFFFF"/>
                </a:solidFill>
                <a:latin typeface="Montserrat Classic Italics"/>
              </a:rPr>
              <a:t>CLOUD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DAFw3-TB8eM</dc:identifier>
  <dcterms:modified xsi:type="dcterms:W3CDTF">2011-08-01T06:04:30Z</dcterms:modified>
  <cp:revision>1</cp:revision>
  <dc:title>Crop Recommendation ppt</dc:title>
</cp:coreProperties>
</file>