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F9A3-CB9F-4249-B7FB-680751126C86}"/>
              </a:ext>
            </a:extLst>
          </p:cNvPr>
          <p:cNvSpPr>
            <a:spLocks noGrp="1"/>
          </p:cNvSpPr>
          <p:nvPr>
            <p:ph type="ctrTitle"/>
          </p:nvPr>
        </p:nvSpPr>
        <p:spPr>
          <a:xfrm>
            <a:off x="1154955" y="1443789"/>
            <a:ext cx="8825658" cy="861421"/>
          </a:xfrm>
        </p:spPr>
        <p:txBody>
          <a:bodyPr/>
          <a:lstStyle/>
          <a:p>
            <a:r>
              <a:rPr lang="en-IN" dirty="0" err="1"/>
              <a:t>Coders_Hotel_FP</a:t>
            </a:r>
            <a:endParaRPr lang="en-IN" dirty="0"/>
          </a:p>
        </p:txBody>
      </p:sp>
      <p:sp>
        <p:nvSpPr>
          <p:cNvPr id="3" name="Subtitle 2">
            <a:extLst>
              <a:ext uri="{FF2B5EF4-FFF2-40B4-BE49-F238E27FC236}">
                <a16:creationId xmlns:a16="http://schemas.microsoft.com/office/drawing/2014/main" id="{AFD5232B-61B2-47D3-84CA-8A457FA19A89}"/>
              </a:ext>
            </a:extLst>
          </p:cNvPr>
          <p:cNvSpPr>
            <a:spLocks noGrp="1"/>
          </p:cNvSpPr>
          <p:nvPr>
            <p:ph type="subTitle" idx="1"/>
          </p:nvPr>
        </p:nvSpPr>
        <p:spPr>
          <a:xfrm>
            <a:off x="1154955" y="2494547"/>
            <a:ext cx="8825658" cy="3144253"/>
          </a:xfrm>
        </p:spPr>
        <p:txBody>
          <a:bodyPr>
            <a:normAutofit fontScale="92500" lnSpcReduction="20000"/>
          </a:bodyPr>
          <a:lstStyle/>
          <a:p>
            <a:r>
              <a:rPr lang="en-IN" dirty="0"/>
              <a:t>Final project for the course : </a:t>
            </a:r>
          </a:p>
          <a:p>
            <a:r>
              <a:rPr lang="en-IN" dirty="0"/>
              <a:t>2021W_MAD 3144_3 Mobile Browser Application Development </a:t>
            </a:r>
          </a:p>
          <a:p>
            <a:r>
              <a:rPr lang="en-IN" dirty="0"/>
              <a:t>Under the guidelines of:</a:t>
            </a:r>
          </a:p>
          <a:p>
            <a:r>
              <a:rPr lang="en-IN" dirty="0"/>
              <a:t>Sir Mohammad </a:t>
            </a:r>
            <a:r>
              <a:rPr lang="en-IN" dirty="0" err="1"/>
              <a:t>kiani</a:t>
            </a:r>
            <a:endParaRPr lang="en-IN" dirty="0"/>
          </a:p>
          <a:p>
            <a:endParaRPr lang="en-IN" dirty="0"/>
          </a:p>
          <a:p>
            <a:endParaRPr lang="en-IN" dirty="0"/>
          </a:p>
          <a:p>
            <a:pPr algn="r"/>
            <a:r>
              <a:rPr lang="en-IN" dirty="0"/>
              <a:t>Team </a:t>
            </a:r>
            <a:r>
              <a:rPr lang="en-IN" dirty="0" err="1"/>
              <a:t>Memebers</a:t>
            </a:r>
            <a:endParaRPr lang="en-IN" dirty="0"/>
          </a:p>
          <a:p>
            <a:pPr algn="r"/>
            <a:r>
              <a:rPr lang="en-IN" dirty="0"/>
              <a:t>Chetna Sharma (C0776254)</a:t>
            </a:r>
          </a:p>
          <a:p>
            <a:pPr algn="r"/>
            <a:r>
              <a:rPr lang="en-IN" dirty="0"/>
              <a:t>Palak Randhawa (C0776253)</a:t>
            </a:r>
          </a:p>
        </p:txBody>
      </p:sp>
    </p:spTree>
    <p:extLst>
      <p:ext uri="{BB962C8B-B14F-4D97-AF65-F5344CB8AC3E}">
        <p14:creationId xmlns:p14="http://schemas.microsoft.com/office/powerpoint/2010/main" val="288630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92B6-078B-4667-B258-8DCC49F25183}"/>
              </a:ext>
            </a:extLst>
          </p:cNvPr>
          <p:cNvSpPr>
            <a:spLocks noGrp="1"/>
          </p:cNvSpPr>
          <p:nvPr>
            <p:ph type="title"/>
          </p:nvPr>
        </p:nvSpPr>
        <p:spPr>
          <a:xfrm>
            <a:off x="1579269" y="837310"/>
            <a:ext cx="8761413" cy="706964"/>
          </a:xfrm>
        </p:spPr>
        <p:txBody>
          <a:bodyPr/>
          <a:lstStyle/>
          <a:p>
            <a:r>
              <a:rPr lang="en-IN" dirty="0"/>
              <a:t>Compatibility of tags in various browsers</a:t>
            </a:r>
          </a:p>
        </p:txBody>
      </p:sp>
      <p:graphicFrame>
        <p:nvGraphicFramePr>
          <p:cNvPr id="4" name="Table 4">
            <a:extLst>
              <a:ext uri="{FF2B5EF4-FFF2-40B4-BE49-F238E27FC236}">
                <a16:creationId xmlns:a16="http://schemas.microsoft.com/office/drawing/2014/main" id="{DB3F677A-9FEA-4BE5-AC02-025B2D6015D8}"/>
              </a:ext>
            </a:extLst>
          </p:cNvPr>
          <p:cNvGraphicFramePr>
            <a:graphicFrameLocks noGrp="1"/>
          </p:cNvGraphicFramePr>
          <p:nvPr>
            <p:ph idx="1"/>
            <p:extLst>
              <p:ext uri="{D42A27DB-BD31-4B8C-83A1-F6EECF244321}">
                <p14:modId xmlns:p14="http://schemas.microsoft.com/office/powerpoint/2010/main" val="2198588713"/>
              </p:ext>
            </p:extLst>
          </p:nvPr>
        </p:nvGraphicFramePr>
        <p:xfrm>
          <a:off x="1155699" y="2603499"/>
          <a:ext cx="9608555" cy="3781192"/>
        </p:xfrm>
        <a:graphic>
          <a:graphicData uri="http://schemas.openxmlformats.org/drawingml/2006/table">
            <a:tbl>
              <a:tblPr firstRow="1" bandRow="1">
                <a:tableStyleId>{5C22544A-7EE6-4342-B048-85BDC9FD1C3A}</a:tableStyleId>
              </a:tblPr>
              <a:tblGrid>
                <a:gridCol w="1921711">
                  <a:extLst>
                    <a:ext uri="{9D8B030D-6E8A-4147-A177-3AD203B41FA5}">
                      <a16:colId xmlns:a16="http://schemas.microsoft.com/office/drawing/2014/main" val="2755110959"/>
                    </a:ext>
                  </a:extLst>
                </a:gridCol>
                <a:gridCol w="1921711">
                  <a:extLst>
                    <a:ext uri="{9D8B030D-6E8A-4147-A177-3AD203B41FA5}">
                      <a16:colId xmlns:a16="http://schemas.microsoft.com/office/drawing/2014/main" val="1060313330"/>
                    </a:ext>
                  </a:extLst>
                </a:gridCol>
                <a:gridCol w="1921711">
                  <a:extLst>
                    <a:ext uri="{9D8B030D-6E8A-4147-A177-3AD203B41FA5}">
                      <a16:colId xmlns:a16="http://schemas.microsoft.com/office/drawing/2014/main" val="1172216662"/>
                    </a:ext>
                  </a:extLst>
                </a:gridCol>
                <a:gridCol w="1921711">
                  <a:extLst>
                    <a:ext uri="{9D8B030D-6E8A-4147-A177-3AD203B41FA5}">
                      <a16:colId xmlns:a16="http://schemas.microsoft.com/office/drawing/2014/main" val="3415864621"/>
                    </a:ext>
                  </a:extLst>
                </a:gridCol>
                <a:gridCol w="1921711">
                  <a:extLst>
                    <a:ext uri="{9D8B030D-6E8A-4147-A177-3AD203B41FA5}">
                      <a16:colId xmlns:a16="http://schemas.microsoft.com/office/drawing/2014/main" val="2328897644"/>
                    </a:ext>
                  </a:extLst>
                </a:gridCol>
              </a:tblGrid>
              <a:tr h="839036">
                <a:tc>
                  <a:txBody>
                    <a:bodyPr/>
                    <a:lstStyle/>
                    <a:p>
                      <a:r>
                        <a:rPr lang="en-IN" dirty="0"/>
                        <a:t>Feature</a:t>
                      </a:r>
                    </a:p>
                  </a:txBody>
                  <a:tcPr/>
                </a:tc>
                <a:tc>
                  <a:txBody>
                    <a:bodyPr/>
                    <a:lstStyle/>
                    <a:p>
                      <a:r>
                        <a:rPr lang="en-IN" dirty="0"/>
                        <a:t>Line number</a:t>
                      </a:r>
                    </a:p>
                  </a:txBody>
                  <a:tcPr/>
                </a:tc>
                <a:tc>
                  <a:txBody>
                    <a:bodyPr/>
                    <a:lstStyle/>
                    <a:p>
                      <a:r>
                        <a:rPr lang="en-IN" dirty="0"/>
                        <a:t>Chrome </a:t>
                      </a:r>
                    </a:p>
                  </a:txBody>
                  <a:tcPr/>
                </a:tc>
                <a:tc>
                  <a:txBody>
                    <a:bodyPr/>
                    <a:lstStyle/>
                    <a:p>
                      <a:r>
                        <a:rPr lang="en-IN" dirty="0"/>
                        <a:t>Safari</a:t>
                      </a:r>
                    </a:p>
                  </a:txBody>
                  <a:tcPr/>
                </a:tc>
                <a:tc>
                  <a:txBody>
                    <a:bodyPr/>
                    <a:lstStyle/>
                    <a:p>
                      <a:r>
                        <a:rPr lang="en-IN" dirty="0"/>
                        <a:t>Firefox</a:t>
                      </a:r>
                    </a:p>
                  </a:txBody>
                  <a:tcPr/>
                </a:tc>
                <a:extLst>
                  <a:ext uri="{0D108BD9-81ED-4DB2-BD59-A6C34878D82A}">
                    <a16:rowId xmlns:a16="http://schemas.microsoft.com/office/drawing/2014/main" val="2708703014"/>
                  </a:ext>
                </a:extLst>
              </a:tr>
              <a:tr h="839036">
                <a:tc>
                  <a:txBody>
                    <a:bodyPr/>
                    <a:lstStyle/>
                    <a:p>
                      <a:r>
                        <a:rPr lang="en-IN" dirty="0"/>
                        <a:t>Box - sizing</a:t>
                      </a:r>
                    </a:p>
                  </a:txBody>
                  <a:tcPr/>
                </a:tc>
                <a:tc>
                  <a:txBody>
                    <a:bodyPr/>
                    <a:lstStyle/>
                    <a:p>
                      <a:r>
                        <a:rPr lang="en-IN" dirty="0"/>
                        <a:t>3</a:t>
                      </a:r>
                    </a:p>
                  </a:txBody>
                  <a:tcPr/>
                </a:tc>
                <a:tc>
                  <a:txBody>
                    <a:bodyPr/>
                    <a:lstStyle/>
                    <a:p>
                      <a:r>
                        <a:rPr lang="en-IN" dirty="0"/>
                        <a:t>supported</a:t>
                      </a:r>
                    </a:p>
                  </a:txBody>
                  <a:tcPr/>
                </a:tc>
                <a:tc>
                  <a:txBody>
                    <a:bodyPr/>
                    <a:lstStyle/>
                    <a:p>
                      <a:r>
                        <a:rPr lang="en-IN" dirty="0"/>
                        <a:t>From 3.1-5 – need to include the </a:t>
                      </a:r>
                      <a:r>
                        <a:rPr lang="en-IN" dirty="0" err="1"/>
                        <a:t>webkit</a:t>
                      </a:r>
                      <a:r>
                        <a:rPr lang="en-IN" dirty="0"/>
                        <a:t> prefix</a:t>
                      </a:r>
                    </a:p>
                  </a:txBody>
                  <a:tcPr/>
                </a:tc>
                <a:tc>
                  <a:txBody>
                    <a:bodyPr/>
                    <a:lstStyle/>
                    <a:p>
                      <a:r>
                        <a:rPr lang="en-IN" dirty="0"/>
                        <a:t>supported</a:t>
                      </a:r>
                    </a:p>
                  </a:txBody>
                  <a:tcPr/>
                </a:tc>
                <a:extLst>
                  <a:ext uri="{0D108BD9-81ED-4DB2-BD59-A6C34878D82A}">
                    <a16:rowId xmlns:a16="http://schemas.microsoft.com/office/drawing/2014/main" val="255569418"/>
                  </a:ext>
                </a:extLst>
              </a:tr>
              <a:tr h="839036">
                <a:tc>
                  <a:txBody>
                    <a:bodyPr/>
                    <a:lstStyle/>
                    <a:p>
                      <a:r>
                        <a:rPr lang="en-IN" dirty="0"/>
                        <a:t>transition</a:t>
                      </a:r>
                    </a:p>
                  </a:txBody>
                  <a:tcPr/>
                </a:tc>
                <a:tc>
                  <a:txBody>
                    <a:bodyPr/>
                    <a:lstStyle/>
                    <a:p>
                      <a:r>
                        <a:rPr lang="en-IN" dirty="0"/>
                        <a:t>12</a:t>
                      </a:r>
                    </a:p>
                  </a:txBody>
                  <a:tcPr/>
                </a:tc>
                <a:tc>
                  <a:txBody>
                    <a:bodyPr/>
                    <a:lstStyle/>
                    <a:p>
                      <a:r>
                        <a:rPr lang="en-IN" dirty="0"/>
                        <a:t>Supported from beginning</a:t>
                      </a:r>
                    </a:p>
                  </a:txBody>
                  <a:tcPr/>
                </a:tc>
                <a:tc>
                  <a:txBody>
                    <a:bodyPr/>
                    <a:lstStyle/>
                    <a:p>
                      <a:r>
                        <a:rPr lang="en-IN" dirty="0"/>
                        <a:t>From 3.1 – with the </a:t>
                      </a:r>
                      <a:r>
                        <a:rPr lang="en-IN" dirty="0" err="1"/>
                        <a:t>webkit</a:t>
                      </a:r>
                      <a:r>
                        <a:rPr lang="en-IN" dirty="0"/>
                        <a:t> prefix</a:t>
                      </a:r>
                    </a:p>
                  </a:txBody>
                  <a:tcPr/>
                </a:tc>
                <a:tc>
                  <a:txBody>
                    <a:bodyPr/>
                    <a:lstStyle/>
                    <a:p>
                      <a:r>
                        <a:rPr lang="en-IN" dirty="0"/>
                        <a:t>Not from 2 – 3.6 but afterwards good</a:t>
                      </a:r>
                    </a:p>
                  </a:txBody>
                  <a:tcPr/>
                </a:tc>
                <a:extLst>
                  <a:ext uri="{0D108BD9-81ED-4DB2-BD59-A6C34878D82A}">
                    <a16:rowId xmlns:a16="http://schemas.microsoft.com/office/drawing/2014/main" val="2976850838"/>
                  </a:ext>
                </a:extLst>
              </a:tr>
              <a:tr h="839036">
                <a:tc>
                  <a:txBody>
                    <a:bodyPr/>
                    <a:lstStyle/>
                    <a:p>
                      <a:r>
                        <a:rPr lang="en-IN" dirty="0"/>
                        <a:t>Z- index </a:t>
                      </a:r>
                    </a:p>
                  </a:txBody>
                  <a:tcPr/>
                </a:tc>
                <a:tc>
                  <a:txBody>
                    <a:bodyPr/>
                    <a:lstStyle/>
                    <a:p>
                      <a:r>
                        <a:rPr lang="en-IN" dirty="0"/>
                        <a:t>382</a:t>
                      </a:r>
                    </a:p>
                  </a:txBody>
                  <a:tcPr/>
                </a:tc>
                <a:tc>
                  <a:txBody>
                    <a:bodyPr/>
                    <a:lstStyle/>
                    <a:p>
                      <a:r>
                        <a:rPr lang="en-IN" dirty="0"/>
                        <a:t>Good to go</a:t>
                      </a:r>
                    </a:p>
                  </a:txBody>
                  <a:tcPr/>
                </a:tc>
                <a:tc>
                  <a:txBody>
                    <a:bodyPr/>
                    <a:lstStyle/>
                    <a:p>
                      <a:r>
                        <a:rPr lang="en-IN" dirty="0"/>
                        <a:t>supported</a:t>
                      </a:r>
                    </a:p>
                  </a:txBody>
                  <a:tcPr/>
                </a:tc>
                <a:tc>
                  <a:txBody>
                    <a:bodyPr/>
                    <a:lstStyle/>
                    <a:p>
                      <a:r>
                        <a:rPr lang="en-IN" dirty="0"/>
                        <a:t>supported</a:t>
                      </a:r>
                    </a:p>
                  </a:txBody>
                  <a:tcPr/>
                </a:tc>
                <a:extLst>
                  <a:ext uri="{0D108BD9-81ED-4DB2-BD59-A6C34878D82A}">
                    <a16:rowId xmlns:a16="http://schemas.microsoft.com/office/drawing/2014/main" val="686412598"/>
                  </a:ext>
                </a:extLst>
              </a:tr>
            </a:tbl>
          </a:graphicData>
        </a:graphic>
      </p:graphicFrame>
    </p:spTree>
    <p:extLst>
      <p:ext uri="{BB962C8B-B14F-4D97-AF65-F5344CB8AC3E}">
        <p14:creationId xmlns:p14="http://schemas.microsoft.com/office/powerpoint/2010/main" val="246077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1389-BE20-496D-A796-F5A409115220}"/>
              </a:ext>
            </a:extLst>
          </p:cNvPr>
          <p:cNvSpPr>
            <a:spLocks noGrp="1"/>
          </p:cNvSpPr>
          <p:nvPr>
            <p:ph type="title"/>
          </p:nvPr>
        </p:nvSpPr>
        <p:spPr/>
        <p:txBody>
          <a:bodyPr/>
          <a:lstStyle/>
          <a:p>
            <a:r>
              <a:rPr lang="en-IN" dirty="0"/>
              <a:t>Compatibility of tags in various browsers</a:t>
            </a:r>
          </a:p>
        </p:txBody>
      </p:sp>
      <p:graphicFrame>
        <p:nvGraphicFramePr>
          <p:cNvPr id="4" name="Table 4">
            <a:extLst>
              <a:ext uri="{FF2B5EF4-FFF2-40B4-BE49-F238E27FC236}">
                <a16:creationId xmlns:a16="http://schemas.microsoft.com/office/drawing/2014/main" id="{454BD0A9-6335-4AA2-8CC8-DE15722DA9A7}"/>
              </a:ext>
            </a:extLst>
          </p:cNvPr>
          <p:cNvGraphicFramePr>
            <a:graphicFrameLocks noGrp="1"/>
          </p:cNvGraphicFramePr>
          <p:nvPr>
            <p:ph idx="1"/>
            <p:extLst>
              <p:ext uri="{D42A27DB-BD31-4B8C-83A1-F6EECF244321}">
                <p14:modId xmlns:p14="http://schemas.microsoft.com/office/powerpoint/2010/main" val="3402820376"/>
              </p:ext>
            </p:extLst>
          </p:nvPr>
        </p:nvGraphicFramePr>
        <p:xfrm>
          <a:off x="1155700" y="2382253"/>
          <a:ext cx="8824910" cy="4394324"/>
        </p:xfrm>
        <a:graphic>
          <a:graphicData uri="http://schemas.openxmlformats.org/drawingml/2006/table">
            <a:tbl>
              <a:tblPr firstRow="1" bandRow="1">
                <a:tableStyleId>{5C22544A-7EE6-4342-B048-85BDC9FD1C3A}</a:tableStyleId>
              </a:tblPr>
              <a:tblGrid>
                <a:gridCol w="1764982">
                  <a:extLst>
                    <a:ext uri="{9D8B030D-6E8A-4147-A177-3AD203B41FA5}">
                      <a16:colId xmlns:a16="http://schemas.microsoft.com/office/drawing/2014/main" val="3063196026"/>
                    </a:ext>
                  </a:extLst>
                </a:gridCol>
                <a:gridCol w="1764982">
                  <a:extLst>
                    <a:ext uri="{9D8B030D-6E8A-4147-A177-3AD203B41FA5}">
                      <a16:colId xmlns:a16="http://schemas.microsoft.com/office/drawing/2014/main" val="3252937418"/>
                    </a:ext>
                  </a:extLst>
                </a:gridCol>
                <a:gridCol w="1764982">
                  <a:extLst>
                    <a:ext uri="{9D8B030D-6E8A-4147-A177-3AD203B41FA5}">
                      <a16:colId xmlns:a16="http://schemas.microsoft.com/office/drawing/2014/main" val="88235926"/>
                    </a:ext>
                  </a:extLst>
                </a:gridCol>
                <a:gridCol w="1764982">
                  <a:extLst>
                    <a:ext uri="{9D8B030D-6E8A-4147-A177-3AD203B41FA5}">
                      <a16:colId xmlns:a16="http://schemas.microsoft.com/office/drawing/2014/main" val="4119907596"/>
                    </a:ext>
                  </a:extLst>
                </a:gridCol>
                <a:gridCol w="1764982">
                  <a:extLst>
                    <a:ext uri="{9D8B030D-6E8A-4147-A177-3AD203B41FA5}">
                      <a16:colId xmlns:a16="http://schemas.microsoft.com/office/drawing/2014/main" val="1441833232"/>
                    </a:ext>
                  </a:extLst>
                </a:gridCol>
              </a:tblGrid>
              <a:tr h="553452">
                <a:tc>
                  <a:txBody>
                    <a:bodyPr/>
                    <a:lstStyle/>
                    <a:p>
                      <a:r>
                        <a:rPr lang="en-IN" dirty="0"/>
                        <a:t>Feature</a:t>
                      </a:r>
                    </a:p>
                  </a:txBody>
                  <a:tcPr/>
                </a:tc>
                <a:tc>
                  <a:txBody>
                    <a:bodyPr/>
                    <a:lstStyle/>
                    <a:p>
                      <a:r>
                        <a:rPr lang="en-IN" dirty="0"/>
                        <a:t>Line number</a:t>
                      </a:r>
                    </a:p>
                  </a:txBody>
                  <a:tcPr/>
                </a:tc>
                <a:tc>
                  <a:txBody>
                    <a:bodyPr/>
                    <a:lstStyle/>
                    <a:p>
                      <a:r>
                        <a:rPr lang="en-IN" dirty="0"/>
                        <a:t>Chrome </a:t>
                      </a:r>
                    </a:p>
                  </a:txBody>
                  <a:tcPr/>
                </a:tc>
                <a:tc>
                  <a:txBody>
                    <a:bodyPr/>
                    <a:lstStyle/>
                    <a:p>
                      <a:r>
                        <a:rPr lang="en-IN" dirty="0"/>
                        <a:t>safari</a:t>
                      </a:r>
                    </a:p>
                  </a:txBody>
                  <a:tcPr/>
                </a:tc>
                <a:tc>
                  <a:txBody>
                    <a:bodyPr/>
                    <a:lstStyle/>
                    <a:p>
                      <a:r>
                        <a:rPr lang="en-IN" dirty="0"/>
                        <a:t>Firefox</a:t>
                      </a:r>
                    </a:p>
                  </a:txBody>
                  <a:tcPr/>
                </a:tc>
                <a:extLst>
                  <a:ext uri="{0D108BD9-81ED-4DB2-BD59-A6C34878D82A}">
                    <a16:rowId xmlns:a16="http://schemas.microsoft.com/office/drawing/2014/main" val="1325569541"/>
                  </a:ext>
                </a:extLst>
              </a:tr>
              <a:tr h="1716506">
                <a:tc>
                  <a:txBody>
                    <a:bodyPr/>
                    <a:lstStyle/>
                    <a:p>
                      <a:r>
                        <a:rPr lang="en-IN" dirty="0"/>
                        <a:t>Local storage</a:t>
                      </a:r>
                    </a:p>
                  </a:txBody>
                  <a:tcPr/>
                </a:tc>
                <a:tc>
                  <a:txBody>
                    <a:bodyPr/>
                    <a:lstStyle/>
                    <a:p>
                      <a:r>
                        <a:rPr lang="en-IN" dirty="0" err="1"/>
                        <a:t>Js</a:t>
                      </a:r>
                      <a:r>
                        <a:rPr lang="en-IN" dirty="0"/>
                        <a:t> files </a:t>
                      </a:r>
                    </a:p>
                  </a:txBody>
                  <a:tcPr/>
                </a:tc>
                <a:tc>
                  <a:txBody>
                    <a:bodyPr/>
                    <a:lstStyle/>
                    <a:p>
                      <a:r>
                        <a:rPr lang="en-IN" dirty="0"/>
                        <a:t>Test on chrome 4-88</a:t>
                      </a:r>
                    </a:p>
                  </a:txBody>
                  <a:tcPr/>
                </a:tc>
                <a:tc>
                  <a:txBody>
                    <a:bodyPr/>
                    <a:lstStyle/>
                    <a:p>
                      <a:r>
                        <a:rPr lang="en-IN" dirty="0"/>
                        <a:t>Supported from </a:t>
                      </a:r>
                      <a:r>
                        <a:rPr lang="en-IN" dirty="0" err="1"/>
                        <a:t>ver</a:t>
                      </a:r>
                      <a:r>
                        <a:rPr lang="en-IN" dirty="0"/>
                        <a:t>- 4 onwards. Also supported in technology preview</a:t>
                      </a:r>
                    </a:p>
                  </a:txBody>
                  <a:tcPr/>
                </a:tc>
                <a:tc>
                  <a:txBody>
                    <a:bodyPr/>
                    <a:lstStyle/>
                    <a:p>
                      <a:r>
                        <a:rPr lang="en-IN" dirty="0"/>
                        <a:t>Partial support from 2-3</a:t>
                      </a:r>
                    </a:p>
                  </a:txBody>
                  <a:tcPr/>
                </a:tc>
                <a:extLst>
                  <a:ext uri="{0D108BD9-81ED-4DB2-BD59-A6C34878D82A}">
                    <a16:rowId xmlns:a16="http://schemas.microsoft.com/office/drawing/2014/main" val="1302031074"/>
                  </a:ext>
                </a:extLst>
              </a:tr>
              <a:tr h="1051756">
                <a:tc>
                  <a:txBody>
                    <a:bodyPr/>
                    <a:lstStyle/>
                    <a:p>
                      <a:r>
                        <a:rPr lang="en-IN" dirty="0" err="1"/>
                        <a:t>setTimeout</a:t>
                      </a:r>
                      <a:endParaRPr lang="en-IN" dirty="0"/>
                    </a:p>
                  </a:txBody>
                  <a:tcPr/>
                </a:tc>
                <a:tc>
                  <a:txBody>
                    <a:bodyPr/>
                    <a:lstStyle/>
                    <a:p>
                      <a:r>
                        <a:rPr lang="en-IN" dirty="0" err="1"/>
                        <a:t>Js</a:t>
                      </a:r>
                      <a:r>
                        <a:rPr lang="en-IN" dirty="0"/>
                        <a:t> files (register.js ) - 35</a:t>
                      </a:r>
                    </a:p>
                  </a:txBody>
                  <a:tcPr/>
                </a:tc>
                <a:tc>
                  <a:txBody>
                    <a:bodyPr/>
                    <a:lstStyle/>
                    <a:p>
                      <a:r>
                        <a:rPr lang="en-IN" dirty="0"/>
                        <a:t>Supported &gt;4-29 </a:t>
                      </a:r>
                    </a:p>
                  </a:txBody>
                  <a:tcPr/>
                </a:tc>
                <a:tc>
                  <a:txBody>
                    <a:bodyPr/>
                    <a:lstStyle/>
                    <a:p>
                      <a:r>
                        <a:rPr lang="en-IN" dirty="0"/>
                        <a:t>supported</a:t>
                      </a:r>
                    </a:p>
                  </a:txBody>
                  <a:tcPr/>
                </a:tc>
                <a:tc>
                  <a:txBody>
                    <a:bodyPr/>
                    <a:lstStyle/>
                    <a:p>
                      <a:r>
                        <a:rPr lang="en-IN" dirty="0"/>
                        <a:t>Supported </a:t>
                      </a:r>
                    </a:p>
                  </a:txBody>
                  <a:tcPr/>
                </a:tc>
                <a:extLst>
                  <a:ext uri="{0D108BD9-81ED-4DB2-BD59-A6C34878D82A}">
                    <a16:rowId xmlns:a16="http://schemas.microsoft.com/office/drawing/2014/main" val="491950240"/>
                  </a:ext>
                </a:extLst>
              </a:tr>
              <a:tr h="1051756">
                <a:tc>
                  <a:txBody>
                    <a:bodyPr/>
                    <a:lstStyle/>
                    <a:p>
                      <a:r>
                        <a:rPr lang="en-IN" dirty="0" err="1"/>
                        <a:t>innerHTML</a:t>
                      </a:r>
                      <a:endParaRPr lang="en-IN" dirty="0"/>
                    </a:p>
                  </a:txBody>
                  <a:tcPr/>
                </a:tc>
                <a:tc>
                  <a:txBody>
                    <a:bodyPr/>
                    <a:lstStyle/>
                    <a:p>
                      <a:r>
                        <a:rPr lang="en-IN" dirty="0"/>
                        <a:t>124 (progress.js)</a:t>
                      </a:r>
                    </a:p>
                  </a:txBody>
                  <a:tcPr/>
                </a:tc>
                <a:tc>
                  <a:txBody>
                    <a:bodyPr/>
                    <a:lstStyle/>
                    <a:p>
                      <a:r>
                        <a:rPr lang="en-IN" dirty="0"/>
                        <a:t>Supported &gt; 4-32</a:t>
                      </a:r>
                    </a:p>
                  </a:txBody>
                  <a:tcPr/>
                </a:tc>
                <a:tc>
                  <a:txBody>
                    <a:bodyPr/>
                    <a:lstStyle/>
                    <a:p>
                      <a:r>
                        <a:rPr lang="en-IN" dirty="0"/>
                        <a:t>Supported &gt; 3.1 - 8</a:t>
                      </a:r>
                    </a:p>
                  </a:txBody>
                  <a:tcPr/>
                </a:tc>
                <a:tc>
                  <a:txBody>
                    <a:bodyPr/>
                    <a:lstStyle/>
                    <a:p>
                      <a:r>
                        <a:rPr lang="en-IN" dirty="0"/>
                        <a:t>Supported </a:t>
                      </a:r>
                    </a:p>
                  </a:txBody>
                  <a:tcPr/>
                </a:tc>
                <a:extLst>
                  <a:ext uri="{0D108BD9-81ED-4DB2-BD59-A6C34878D82A}">
                    <a16:rowId xmlns:a16="http://schemas.microsoft.com/office/drawing/2014/main" val="2965968120"/>
                  </a:ext>
                </a:extLst>
              </a:tr>
            </a:tbl>
          </a:graphicData>
        </a:graphic>
      </p:graphicFrame>
    </p:spTree>
    <p:extLst>
      <p:ext uri="{BB962C8B-B14F-4D97-AF65-F5344CB8AC3E}">
        <p14:creationId xmlns:p14="http://schemas.microsoft.com/office/powerpoint/2010/main" val="153799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3DAA-F67B-4776-A467-DE364DAFB35F}"/>
              </a:ext>
            </a:extLst>
          </p:cNvPr>
          <p:cNvSpPr>
            <a:spLocks noGrp="1"/>
          </p:cNvSpPr>
          <p:nvPr>
            <p:ph type="title"/>
          </p:nvPr>
        </p:nvSpPr>
        <p:spPr/>
        <p:txBody>
          <a:bodyPr/>
          <a:lstStyle/>
          <a:p>
            <a:r>
              <a:rPr lang="en-IN" dirty="0"/>
              <a:t>About the Project</a:t>
            </a:r>
          </a:p>
        </p:txBody>
      </p:sp>
      <p:sp>
        <p:nvSpPr>
          <p:cNvPr id="3" name="Content Placeholder 2">
            <a:extLst>
              <a:ext uri="{FF2B5EF4-FFF2-40B4-BE49-F238E27FC236}">
                <a16:creationId xmlns:a16="http://schemas.microsoft.com/office/drawing/2014/main" id="{08AA14B9-6C25-4EF0-A91A-9AAA0327E292}"/>
              </a:ext>
            </a:extLst>
          </p:cNvPr>
          <p:cNvSpPr>
            <a:spLocks noGrp="1"/>
          </p:cNvSpPr>
          <p:nvPr>
            <p:ph idx="1"/>
          </p:nvPr>
        </p:nvSpPr>
        <p:spPr/>
        <p:txBody>
          <a:bodyPr/>
          <a:lstStyle/>
          <a:p>
            <a:r>
              <a:rPr lang="en-IN" sz="2000" dirty="0"/>
              <a:t>Website for hotel management created to provide services to the user</a:t>
            </a:r>
          </a:p>
          <a:p>
            <a:r>
              <a:rPr lang="en-IN" sz="2000" dirty="0"/>
              <a:t>Hotel management website includes information about the hotel – 	rooms that visitors  can book </a:t>
            </a:r>
          </a:p>
          <a:p>
            <a:r>
              <a:rPr lang="en-IN" sz="2000" dirty="0"/>
              <a:t> food and beverages are also offered  in the resort</a:t>
            </a:r>
          </a:p>
          <a:p>
            <a:r>
              <a:rPr lang="en-IN" sz="2000" dirty="0"/>
              <a:t> recreational activities like certain festivals and parties in the clubs to make their stay memorable</a:t>
            </a:r>
          </a:p>
          <a:p>
            <a:r>
              <a:rPr lang="en-IN" sz="2000" dirty="0"/>
              <a:t> user can also see the images of the hotel and the customer reviews</a:t>
            </a:r>
          </a:p>
          <a:p>
            <a:endParaRPr lang="en-IN" dirty="0"/>
          </a:p>
        </p:txBody>
      </p:sp>
    </p:spTree>
    <p:extLst>
      <p:ext uri="{BB962C8B-B14F-4D97-AF65-F5344CB8AC3E}">
        <p14:creationId xmlns:p14="http://schemas.microsoft.com/office/powerpoint/2010/main" val="387438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0648-160E-40D4-94DD-F9EF023604C0}"/>
              </a:ext>
            </a:extLst>
          </p:cNvPr>
          <p:cNvSpPr>
            <a:spLocks noGrp="1"/>
          </p:cNvSpPr>
          <p:nvPr>
            <p:ph type="title"/>
          </p:nvPr>
        </p:nvSpPr>
        <p:spPr/>
        <p:txBody>
          <a:bodyPr/>
          <a:lstStyle/>
          <a:p>
            <a:r>
              <a:rPr lang="en-IN" dirty="0"/>
              <a:t>CSS(Cascading style sheet) Styles </a:t>
            </a:r>
          </a:p>
        </p:txBody>
      </p:sp>
      <p:sp>
        <p:nvSpPr>
          <p:cNvPr id="3" name="Content Placeholder 2">
            <a:extLst>
              <a:ext uri="{FF2B5EF4-FFF2-40B4-BE49-F238E27FC236}">
                <a16:creationId xmlns:a16="http://schemas.microsoft.com/office/drawing/2014/main" id="{147C95F2-18D6-472C-931F-13A13FBB8F42}"/>
              </a:ext>
            </a:extLst>
          </p:cNvPr>
          <p:cNvSpPr>
            <a:spLocks noGrp="1"/>
          </p:cNvSpPr>
          <p:nvPr>
            <p:ph idx="1"/>
          </p:nvPr>
        </p:nvSpPr>
        <p:spPr/>
        <p:txBody>
          <a:bodyPr/>
          <a:lstStyle/>
          <a:p>
            <a:r>
              <a:rPr lang="en-IN" dirty="0"/>
              <a:t>To implement the styles into the  website – stylesheets can be incorporated  alongside the content</a:t>
            </a:r>
          </a:p>
          <a:p>
            <a:r>
              <a:rPr lang="en-IN" dirty="0"/>
              <a:t>External stylesheet is used here as: </a:t>
            </a:r>
          </a:p>
          <a:p>
            <a:pPr lvl="1">
              <a:buFont typeface="+mj-lt"/>
              <a:buAutoNum type="arabicPeriod"/>
            </a:pPr>
            <a:r>
              <a:rPr lang="en-IN" dirty="0"/>
              <a:t>provides ease to change various styles </a:t>
            </a:r>
          </a:p>
          <a:p>
            <a:pPr lvl="1">
              <a:buFont typeface="+mj-lt"/>
              <a:buAutoNum type="arabicPeriod"/>
            </a:pPr>
            <a:r>
              <a:rPr lang="en-US" b="0" i="0" dirty="0">
                <a:solidFill>
                  <a:srgbClr val="202124"/>
                </a:solidFill>
                <a:effectLst/>
                <a:latin typeface="+mj-lt"/>
              </a:rPr>
              <a:t>The </a:t>
            </a:r>
            <a:r>
              <a:rPr lang="en-US" i="0" dirty="0">
                <a:solidFill>
                  <a:srgbClr val="202124"/>
                </a:solidFill>
                <a:effectLst/>
                <a:latin typeface="+mj-lt"/>
              </a:rPr>
              <a:t>style</a:t>
            </a:r>
            <a:r>
              <a:rPr lang="en-US" b="0" i="0" dirty="0">
                <a:solidFill>
                  <a:srgbClr val="202124"/>
                </a:solidFill>
                <a:effectLst/>
                <a:latin typeface="+mj-lt"/>
              </a:rPr>
              <a:t> of a few documents can be controlled from the site by utilizing them.</a:t>
            </a:r>
          </a:p>
          <a:p>
            <a:pPr lvl="1">
              <a:buFont typeface="+mj-lt"/>
              <a:buAutoNum type="arabicPeriod"/>
            </a:pPr>
            <a:r>
              <a:rPr lang="en-US" b="0" i="0" dirty="0">
                <a:solidFill>
                  <a:srgbClr val="202124"/>
                </a:solidFill>
                <a:effectLst/>
                <a:latin typeface="+mj-lt"/>
              </a:rPr>
              <a:t>Multiple HTML elements can have numerous documents, where classes can be made.</a:t>
            </a:r>
          </a:p>
          <a:p>
            <a:pPr lvl="1">
              <a:buFont typeface="+mj-lt"/>
              <a:buAutoNum type="arabicPeriod"/>
            </a:pPr>
            <a:r>
              <a:rPr lang="en-US" b="0" i="0" dirty="0">
                <a:solidFill>
                  <a:srgbClr val="202124"/>
                </a:solidFill>
                <a:effectLst/>
                <a:latin typeface="+mj-lt"/>
              </a:rPr>
              <a:t>To assemble </a:t>
            </a:r>
            <a:r>
              <a:rPr lang="en-US" i="0" dirty="0">
                <a:solidFill>
                  <a:srgbClr val="202124"/>
                </a:solidFill>
                <a:effectLst/>
                <a:latin typeface="+mj-lt"/>
              </a:rPr>
              <a:t>styles</a:t>
            </a:r>
            <a:r>
              <a:rPr lang="en-US" b="0" i="0" dirty="0">
                <a:solidFill>
                  <a:srgbClr val="202124"/>
                </a:solidFill>
                <a:effectLst/>
                <a:latin typeface="+mj-lt"/>
              </a:rPr>
              <a:t> in complex circumstances, selector and grouping strategies are utilized.</a:t>
            </a:r>
          </a:p>
          <a:p>
            <a:pPr lvl="1">
              <a:buFont typeface="+mj-lt"/>
              <a:buAutoNum type="arabicPeriod"/>
            </a:pPr>
            <a:endParaRPr lang="en-IN" dirty="0"/>
          </a:p>
        </p:txBody>
      </p:sp>
    </p:spTree>
    <p:extLst>
      <p:ext uri="{BB962C8B-B14F-4D97-AF65-F5344CB8AC3E}">
        <p14:creationId xmlns:p14="http://schemas.microsoft.com/office/powerpoint/2010/main" val="196043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29F7-E8E7-4F04-B334-1608A1FDD0B9}"/>
              </a:ext>
            </a:extLst>
          </p:cNvPr>
          <p:cNvSpPr>
            <a:spLocks noGrp="1"/>
          </p:cNvSpPr>
          <p:nvPr>
            <p:ph type="title"/>
          </p:nvPr>
        </p:nvSpPr>
        <p:spPr/>
        <p:txBody>
          <a:bodyPr/>
          <a:lstStyle/>
          <a:p>
            <a:r>
              <a:rPr lang="en-IN" dirty="0"/>
              <a:t>CSS Styles </a:t>
            </a:r>
          </a:p>
        </p:txBody>
      </p:sp>
      <p:sp>
        <p:nvSpPr>
          <p:cNvPr id="3" name="Content Placeholder 2">
            <a:extLst>
              <a:ext uri="{FF2B5EF4-FFF2-40B4-BE49-F238E27FC236}">
                <a16:creationId xmlns:a16="http://schemas.microsoft.com/office/drawing/2014/main" id="{CDEB3006-B3A4-489C-A80B-6E874C926993}"/>
              </a:ext>
            </a:extLst>
          </p:cNvPr>
          <p:cNvSpPr>
            <a:spLocks noGrp="1"/>
          </p:cNvSpPr>
          <p:nvPr>
            <p:ph idx="1"/>
          </p:nvPr>
        </p:nvSpPr>
        <p:spPr/>
        <p:txBody>
          <a:bodyPr/>
          <a:lstStyle/>
          <a:p>
            <a:r>
              <a:rPr lang="en-IN" dirty="0"/>
              <a:t>To add CSS to certain elements or </a:t>
            </a:r>
            <a:r>
              <a:rPr lang="en-IN" dirty="0" err="1"/>
              <a:t>HTMl</a:t>
            </a:r>
            <a:r>
              <a:rPr lang="en-IN" dirty="0"/>
              <a:t> tags  , different types of selectors are used </a:t>
            </a:r>
          </a:p>
          <a:p>
            <a:pPr lvl="1">
              <a:buFont typeface="+mj-lt"/>
              <a:buAutoNum type="arabicPeriod"/>
            </a:pPr>
            <a:r>
              <a:rPr lang="en-IN" dirty="0"/>
              <a:t>Class selector</a:t>
            </a:r>
          </a:p>
          <a:p>
            <a:pPr lvl="1">
              <a:buFont typeface="+mj-lt"/>
              <a:buAutoNum type="arabicPeriod"/>
            </a:pPr>
            <a:r>
              <a:rPr lang="en-IN" dirty="0"/>
              <a:t>Id selector</a:t>
            </a:r>
          </a:p>
          <a:p>
            <a:pPr lvl="1">
              <a:buFont typeface="+mj-lt"/>
              <a:buAutoNum type="arabicPeriod"/>
            </a:pPr>
            <a:r>
              <a:rPr lang="en-IN" dirty="0"/>
              <a:t>Universal selector</a:t>
            </a:r>
          </a:p>
          <a:p>
            <a:pPr lvl="1">
              <a:buFont typeface="+mj-lt"/>
              <a:buAutoNum type="arabicPeriod"/>
            </a:pPr>
            <a:r>
              <a:rPr lang="en-IN" dirty="0"/>
              <a:t>Element selector</a:t>
            </a:r>
          </a:p>
          <a:p>
            <a:pPr lvl="1">
              <a:buFont typeface="+mj-lt"/>
              <a:buAutoNum type="arabicPeriod"/>
            </a:pPr>
            <a:r>
              <a:rPr lang="en-IN" dirty="0"/>
              <a:t>Grouping selectors</a:t>
            </a:r>
          </a:p>
        </p:txBody>
      </p:sp>
    </p:spTree>
    <p:extLst>
      <p:ext uri="{BB962C8B-B14F-4D97-AF65-F5344CB8AC3E}">
        <p14:creationId xmlns:p14="http://schemas.microsoft.com/office/powerpoint/2010/main" val="333434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B60C-B532-4B03-97B1-DFB78BD03365}"/>
              </a:ext>
            </a:extLst>
          </p:cNvPr>
          <p:cNvSpPr>
            <a:spLocks noGrp="1"/>
          </p:cNvSpPr>
          <p:nvPr>
            <p:ph type="title"/>
          </p:nvPr>
        </p:nvSpPr>
        <p:spPr/>
        <p:txBody>
          <a:bodyPr/>
          <a:lstStyle/>
          <a:p>
            <a:r>
              <a:rPr lang="en-IN" dirty="0"/>
              <a:t>CSS Styles</a:t>
            </a:r>
          </a:p>
        </p:txBody>
      </p:sp>
      <p:sp>
        <p:nvSpPr>
          <p:cNvPr id="3" name="Content Placeholder 2">
            <a:extLst>
              <a:ext uri="{FF2B5EF4-FFF2-40B4-BE49-F238E27FC236}">
                <a16:creationId xmlns:a16="http://schemas.microsoft.com/office/drawing/2014/main" id="{34791145-5F35-4391-8253-0D7949B5F90D}"/>
              </a:ext>
            </a:extLst>
          </p:cNvPr>
          <p:cNvSpPr>
            <a:spLocks noGrp="1"/>
          </p:cNvSpPr>
          <p:nvPr>
            <p:ph idx="1"/>
          </p:nvPr>
        </p:nvSpPr>
        <p:spPr/>
        <p:txBody>
          <a:bodyPr/>
          <a:lstStyle/>
          <a:p>
            <a:r>
              <a:rPr lang="en-IN" dirty="0"/>
              <a:t>Back-ground </a:t>
            </a:r>
            <a:r>
              <a:rPr lang="en-IN" dirty="0" err="1"/>
              <a:t>color</a:t>
            </a:r>
            <a:endParaRPr lang="en-IN" dirty="0"/>
          </a:p>
          <a:p>
            <a:r>
              <a:rPr lang="en-IN" dirty="0"/>
              <a:t>Padding and margin to provide enough space to a box in box model (space between the content and border , space between two boxes)</a:t>
            </a:r>
          </a:p>
          <a:p>
            <a:r>
              <a:rPr lang="en-IN" dirty="0"/>
              <a:t>Font – font-size, font- family, font-</a:t>
            </a:r>
            <a:r>
              <a:rPr lang="en-IN" dirty="0" err="1"/>
              <a:t>color</a:t>
            </a:r>
            <a:r>
              <a:rPr lang="en-IN" dirty="0"/>
              <a:t>.</a:t>
            </a:r>
          </a:p>
          <a:p>
            <a:r>
              <a:rPr lang="en-IN" dirty="0"/>
              <a:t>Images – their location with </a:t>
            </a:r>
            <a:r>
              <a:rPr lang="en-IN" dirty="0" err="1"/>
              <a:t>src</a:t>
            </a:r>
            <a:r>
              <a:rPr lang="en-IN" dirty="0"/>
              <a:t> attribute, width and height as per requirements  </a:t>
            </a:r>
          </a:p>
          <a:p>
            <a:r>
              <a:rPr lang="en-IN" dirty="0"/>
              <a:t>Ordered and unordered list to put items in the list</a:t>
            </a:r>
          </a:p>
          <a:p>
            <a:endParaRPr lang="en-IN" dirty="0"/>
          </a:p>
          <a:p>
            <a:endParaRPr lang="en-IN" dirty="0"/>
          </a:p>
        </p:txBody>
      </p:sp>
    </p:spTree>
    <p:extLst>
      <p:ext uri="{BB962C8B-B14F-4D97-AF65-F5344CB8AC3E}">
        <p14:creationId xmlns:p14="http://schemas.microsoft.com/office/powerpoint/2010/main" val="344003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B374-72F5-4E8A-8DB8-263B91D86158}"/>
              </a:ext>
            </a:extLst>
          </p:cNvPr>
          <p:cNvSpPr>
            <a:spLocks noGrp="1"/>
          </p:cNvSpPr>
          <p:nvPr>
            <p:ph type="title"/>
          </p:nvPr>
        </p:nvSpPr>
        <p:spPr/>
        <p:txBody>
          <a:bodyPr/>
          <a:lstStyle/>
          <a:p>
            <a:r>
              <a:rPr lang="en-IN" dirty="0"/>
              <a:t>Challenges for the project</a:t>
            </a:r>
          </a:p>
        </p:txBody>
      </p:sp>
      <p:sp>
        <p:nvSpPr>
          <p:cNvPr id="3" name="Content Placeholder 2">
            <a:extLst>
              <a:ext uri="{FF2B5EF4-FFF2-40B4-BE49-F238E27FC236}">
                <a16:creationId xmlns:a16="http://schemas.microsoft.com/office/drawing/2014/main" id="{400442A2-F8B0-497D-8193-64795E41AA7D}"/>
              </a:ext>
            </a:extLst>
          </p:cNvPr>
          <p:cNvSpPr>
            <a:spLocks noGrp="1"/>
          </p:cNvSpPr>
          <p:nvPr>
            <p:ph idx="1"/>
          </p:nvPr>
        </p:nvSpPr>
        <p:spPr/>
        <p:txBody>
          <a:bodyPr/>
          <a:lstStyle/>
          <a:p>
            <a:r>
              <a:rPr lang="en-IN" dirty="0"/>
              <a:t>To make the website appropriate as per the all screen sizes then whether it is mobile, </a:t>
            </a:r>
            <a:r>
              <a:rPr lang="en-IN" dirty="0" err="1"/>
              <a:t>i</a:t>
            </a:r>
            <a:r>
              <a:rPr lang="en-IN" dirty="0"/>
              <a:t>-pad or desktop screen</a:t>
            </a:r>
          </a:p>
          <a:p>
            <a:r>
              <a:rPr lang="en-IN" dirty="0"/>
              <a:t>Save Data in the database – Website needs to save the information about the various users – their name , login id and password </a:t>
            </a:r>
          </a:p>
          <a:p>
            <a:endParaRPr lang="en-IN" dirty="0"/>
          </a:p>
        </p:txBody>
      </p:sp>
    </p:spTree>
    <p:extLst>
      <p:ext uri="{BB962C8B-B14F-4D97-AF65-F5344CB8AC3E}">
        <p14:creationId xmlns:p14="http://schemas.microsoft.com/office/powerpoint/2010/main" val="368970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60A2-8F80-409B-8EC8-AEC646C87430}"/>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F1D2087C-13D2-4C8E-88D1-F9116404728F}"/>
              </a:ext>
            </a:extLst>
          </p:cNvPr>
          <p:cNvSpPr>
            <a:spLocks noGrp="1"/>
          </p:cNvSpPr>
          <p:nvPr>
            <p:ph idx="1"/>
          </p:nvPr>
        </p:nvSpPr>
        <p:spPr/>
        <p:txBody>
          <a:bodyPr/>
          <a:lstStyle/>
          <a:p>
            <a:r>
              <a:rPr lang="en-IN" dirty="0"/>
              <a:t>Responsive website - With the help of media queries :   </a:t>
            </a:r>
            <a:r>
              <a:rPr lang="en-US" sz="1600" i="0" dirty="0">
                <a:solidFill>
                  <a:srgbClr val="202124"/>
                </a:solidFill>
                <a:effectLst/>
              </a:rPr>
              <a:t>Media queries </a:t>
            </a:r>
            <a:r>
              <a:rPr lang="en-US" sz="1600" b="0" i="0" dirty="0">
                <a:solidFill>
                  <a:srgbClr val="202124"/>
                </a:solidFill>
                <a:effectLst/>
              </a:rPr>
              <a:t>allow you to not only vary viewport dimensions based on screen size, but they can also help you set different style properties for different devices, including color schemes, font styles, motion settings and animations, borders and spacing, and almost any other CSS property you can think of.</a:t>
            </a:r>
          </a:p>
          <a:p>
            <a:r>
              <a:rPr lang="en-US" sz="1600" dirty="0">
                <a:solidFill>
                  <a:srgbClr val="202124"/>
                </a:solidFill>
              </a:rPr>
              <a:t>To save the data – Offline storage of the browser can be used. </a:t>
            </a:r>
            <a:r>
              <a:rPr lang="en-US" sz="1600" b="0" i="0" dirty="0">
                <a:solidFill>
                  <a:srgbClr val="000000"/>
                </a:solidFill>
                <a:effectLst/>
              </a:rPr>
              <a:t>The biggest advantage of Local storage is speed. If you are storing data on your computer than accessing that data is quite faster. Additionally, you also have complete access to your data and decide who can access your data on your computer.</a:t>
            </a:r>
            <a:endParaRPr lang="en-US" sz="1600" b="0" i="0" dirty="0">
              <a:solidFill>
                <a:srgbClr val="202124"/>
              </a:solidFill>
              <a:effectLst/>
            </a:endParaRPr>
          </a:p>
          <a:p>
            <a:endParaRPr lang="en-IN" sz="1600" dirty="0"/>
          </a:p>
        </p:txBody>
      </p:sp>
    </p:spTree>
    <p:extLst>
      <p:ext uri="{BB962C8B-B14F-4D97-AF65-F5344CB8AC3E}">
        <p14:creationId xmlns:p14="http://schemas.microsoft.com/office/powerpoint/2010/main" val="401898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F995-5C3C-4632-8FCB-2E626DE796D2}"/>
              </a:ext>
            </a:extLst>
          </p:cNvPr>
          <p:cNvSpPr>
            <a:spLocks noGrp="1"/>
          </p:cNvSpPr>
          <p:nvPr>
            <p:ph type="title"/>
          </p:nvPr>
        </p:nvSpPr>
        <p:spPr/>
        <p:txBody>
          <a:bodyPr/>
          <a:lstStyle/>
          <a:p>
            <a:r>
              <a:rPr lang="en-IN" dirty="0"/>
              <a:t>Website Map</a:t>
            </a:r>
          </a:p>
        </p:txBody>
      </p:sp>
      <p:sp>
        <p:nvSpPr>
          <p:cNvPr id="3" name="Content Placeholder 2">
            <a:extLst>
              <a:ext uri="{FF2B5EF4-FFF2-40B4-BE49-F238E27FC236}">
                <a16:creationId xmlns:a16="http://schemas.microsoft.com/office/drawing/2014/main" id="{F4075BC5-3178-4F25-8423-CF2D17301855}"/>
              </a:ext>
            </a:extLst>
          </p:cNvPr>
          <p:cNvSpPr>
            <a:spLocks noGrp="1"/>
          </p:cNvSpPr>
          <p:nvPr>
            <p:ph idx="1"/>
          </p:nvPr>
        </p:nvSpPr>
        <p:spPr>
          <a:xfrm>
            <a:off x="1154954" y="2310063"/>
            <a:ext cx="8825659" cy="3709737"/>
          </a:xfrm>
        </p:spPr>
        <p:txBody>
          <a:bodyPr/>
          <a:lstStyle/>
          <a:p>
            <a:pPr marL="0" indent="0">
              <a:buNone/>
            </a:pPr>
            <a:r>
              <a:rPr lang="en-IN" dirty="0"/>
              <a:t>.</a:t>
            </a:r>
          </a:p>
        </p:txBody>
      </p:sp>
      <p:sp>
        <p:nvSpPr>
          <p:cNvPr id="4" name="Rectangle 3">
            <a:extLst>
              <a:ext uri="{FF2B5EF4-FFF2-40B4-BE49-F238E27FC236}">
                <a16:creationId xmlns:a16="http://schemas.microsoft.com/office/drawing/2014/main" id="{22FA35E4-3AEA-45DF-A007-1CB8BD86EF7A}"/>
              </a:ext>
            </a:extLst>
          </p:cNvPr>
          <p:cNvSpPr/>
          <p:nvPr/>
        </p:nvSpPr>
        <p:spPr>
          <a:xfrm>
            <a:off x="4539916" y="2347382"/>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a:t>
            </a:r>
          </a:p>
        </p:txBody>
      </p:sp>
      <p:sp>
        <p:nvSpPr>
          <p:cNvPr id="5" name="Rectangle 4">
            <a:extLst>
              <a:ext uri="{FF2B5EF4-FFF2-40B4-BE49-F238E27FC236}">
                <a16:creationId xmlns:a16="http://schemas.microsoft.com/office/drawing/2014/main" id="{A57E3443-543A-4864-8F1D-7E18D3A23EBB}"/>
              </a:ext>
            </a:extLst>
          </p:cNvPr>
          <p:cNvSpPr/>
          <p:nvPr/>
        </p:nvSpPr>
        <p:spPr>
          <a:xfrm>
            <a:off x="2415884"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a:t>
            </a:r>
          </a:p>
        </p:txBody>
      </p:sp>
      <p:sp>
        <p:nvSpPr>
          <p:cNvPr id="6" name="Rectangle 5">
            <a:extLst>
              <a:ext uri="{FF2B5EF4-FFF2-40B4-BE49-F238E27FC236}">
                <a16:creationId xmlns:a16="http://schemas.microsoft.com/office/drawing/2014/main" id="{65A2EE0A-EADB-4251-87D0-5226BB1890FC}"/>
              </a:ext>
            </a:extLst>
          </p:cNvPr>
          <p:cNvSpPr/>
          <p:nvPr/>
        </p:nvSpPr>
        <p:spPr>
          <a:xfrm>
            <a:off x="10216442"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7" name="Rectangle 6">
            <a:extLst>
              <a:ext uri="{FF2B5EF4-FFF2-40B4-BE49-F238E27FC236}">
                <a16:creationId xmlns:a16="http://schemas.microsoft.com/office/drawing/2014/main" id="{2AF7A656-3C0C-4B2D-B778-26EEAC5BE40F}"/>
              </a:ext>
            </a:extLst>
          </p:cNvPr>
          <p:cNvSpPr/>
          <p:nvPr/>
        </p:nvSpPr>
        <p:spPr>
          <a:xfrm>
            <a:off x="780421"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ABOUT</a:t>
            </a:r>
          </a:p>
        </p:txBody>
      </p:sp>
      <p:sp>
        <p:nvSpPr>
          <p:cNvPr id="8" name="Rectangle 7">
            <a:extLst>
              <a:ext uri="{FF2B5EF4-FFF2-40B4-BE49-F238E27FC236}">
                <a16:creationId xmlns:a16="http://schemas.microsoft.com/office/drawing/2014/main" id="{DE143CD2-3F6A-4635-A020-80B9A6D8CCBB}"/>
              </a:ext>
            </a:extLst>
          </p:cNvPr>
          <p:cNvSpPr/>
          <p:nvPr/>
        </p:nvSpPr>
        <p:spPr>
          <a:xfrm>
            <a:off x="785205" y="4903871"/>
            <a:ext cx="2380705"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TO CART</a:t>
            </a:r>
          </a:p>
        </p:txBody>
      </p:sp>
      <p:sp>
        <p:nvSpPr>
          <p:cNvPr id="9" name="Rectangle 8">
            <a:extLst>
              <a:ext uri="{FF2B5EF4-FFF2-40B4-BE49-F238E27FC236}">
                <a16:creationId xmlns:a16="http://schemas.microsoft.com/office/drawing/2014/main" id="{9108C62E-63DE-4CF9-876D-A297CC7B29FE}"/>
              </a:ext>
            </a:extLst>
          </p:cNvPr>
          <p:cNvSpPr/>
          <p:nvPr/>
        </p:nvSpPr>
        <p:spPr>
          <a:xfrm>
            <a:off x="5532972" y="3601453"/>
            <a:ext cx="1319026"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CONTACT US</a:t>
            </a:r>
          </a:p>
        </p:txBody>
      </p:sp>
      <p:sp>
        <p:nvSpPr>
          <p:cNvPr id="10" name="Rectangle 9">
            <a:extLst>
              <a:ext uri="{FF2B5EF4-FFF2-40B4-BE49-F238E27FC236}">
                <a16:creationId xmlns:a16="http://schemas.microsoft.com/office/drawing/2014/main" id="{B06D7EFB-31EA-4757-BF8E-169BB317C18A}"/>
              </a:ext>
            </a:extLst>
          </p:cNvPr>
          <p:cNvSpPr/>
          <p:nvPr/>
        </p:nvSpPr>
        <p:spPr>
          <a:xfrm>
            <a:off x="7087827"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 ROOM</a:t>
            </a:r>
          </a:p>
        </p:txBody>
      </p:sp>
      <p:sp>
        <p:nvSpPr>
          <p:cNvPr id="11" name="Rectangle 10">
            <a:extLst>
              <a:ext uri="{FF2B5EF4-FFF2-40B4-BE49-F238E27FC236}">
                <a16:creationId xmlns:a16="http://schemas.microsoft.com/office/drawing/2014/main" id="{A178DF20-019C-4B83-AD16-DB9C3F5F8F45}"/>
              </a:ext>
            </a:extLst>
          </p:cNvPr>
          <p:cNvSpPr/>
          <p:nvPr/>
        </p:nvSpPr>
        <p:spPr>
          <a:xfrm>
            <a:off x="8629107"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sp>
        <p:nvSpPr>
          <p:cNvPr id="12" name="Rectangle 11">
            <a:extLst>
              <a:ext uri="{FF2B5EF4-FFF2-40B4-BE49-F238E27FC236}">
                <a16:creationId xmlns:a16="http://schemas.microsoft.com/office/drawing/2014/main" id="{048A51A0-FB2A-4E4D-8365-A7C7F2CB6DD0}"/>
              </a:ext>
            </a:extLst>
          </p:cNvPr>
          <p:cNvSpPr/>
          <p:nvPr/>
        </p:nvSpPr>
        <p:spPr>
          <a:xfrm>
            <a:off x="3970739" y="3601453"/>
            <a:ext cx="1195137"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GALLERY</a:t>
            </a:r>
          </a:p>
        </p:txBody>
      </p:sp>
      <p:cxnSp>
        <p:nvCxnSpPr>
          <p:cNvPr id="14" name="Straight Connector 13">
            <a:extLst>
              <a:ext uri="{FF2B5EF4-FFF2-40B4-BE49-F238E27FC236}">
                <a16:creationId xmlns:a16="http://schemas.microsoft.com/office/drawing/2014/main" id="{ACE32272-60ED-4D5B-88E9-8F3FD4CD844B}"/>
              </a:ext>
            </a:extLst>
          </p:cNvPr>
          <p:cNvCxnSpPr>
            <a:stCxn id="4" idx="2"/>
          </p:cNvCxnSpPr>
          <p:nvPr/>
        </p:nvCxnSpPr>
        <p:spPr>
          <a:xfrm flipH="1">
            <a:off x="1377989" y="2820624"/>
            <a:ext cx="3759496" cy="780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0DD258-5A38-4D91-AFC4-43F658A9FD53}"/>
              </a:ext>
            </a:extLst>
          </p:cNvPr>
          <p:cNvCxnSpPr>
            <a:cxnSpLocks/>
            <a:endCxn id="5" idx="0"/>
          </p:cNvCxnSpPr>
          <p:nvPr/>
        </p:nvCxnSpPr>
        <p:spPr>
          <a:xfrm flipH="1">
            <a:off x="3013453" y="2843073"/>
            <a:ext cx="2152424" cy="758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1D9C02-44B6-4E91-9B5C-38C9D5C828BC}"/>
              </a:ext>
            </a:extLst>
          </p:cNvPr>
          <p:cNvCxnSpPr>
            <a:endCxn id="12" idx="0"/>
          </p:cNvCxnSpPr>
          <p:nvPr/>
        </p:nvCxnSpPr>
        <p:spPr>
          <a:xfrm flipH="1">
            <a:off x="4568308" y="2857943"/>
            <a:ext cx="597568" cy="74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54DED42-7C21-4476-8196-CAADE7E8C9F5}"/>
              </a:ext>
            </a:extLst>
          </p:cNvPr>
          <p:cNvCxnSpPr>
            <a:endCxn id="9" idx="0"/>
          </p:cNvCxnSpPr>
          <p:nvPr/>
        </p:nvCxnSpPr>
        <p:spPr>
          <a:xfrm>
            <a:off x="5186829" y="2839283"/>
            <a:ext cx="1005656" cy="76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621E1B-917C-4214-9C94-B0DB44DB45D8}"/>
              </a:ext>
            </a:extLst>
          </p:cNvPr>
          <p:cNvCxnSpPr>
            <a:cxnSpLocks/>
            <a:stCxn id="4" idx="2"/>
            <a:endCxn id="10" idx="0"/>
          </p:cNvCxnSpPr>
          <p:nvPr/>
        </p:nvCxnSpPr>
        <p:spPr>
          <a:xfrm>
            <a:off x="5137485" y="2820624"/>
            <a:ext cx="2547911" cy="780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6AAD08-467B-463A-B87F-EE9AE03A63C9}"/>
              </a:ext>
            </a:extLst>
          </p:cNvPr>
          <p:cNvCxnSpPr>
            <a:endCxn id="11" idx="0"/>
          </p:cNvCxnSpPr>
          <p:nvPr/>
        </p:nvCxnSpPr>
        <p:spPr>
          <a:xfrm>
            <a:off x="5137484" y="2839283"/>
            <a:ext cx="4089192" cy="76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273B5F-AB6D-4FD7-8480-CDE2EDA224E7}"/>
              </a:ext>
            </a:extLst>
          </p:cNvPr>
          <p:cNvCxnSpPr>
            <a:endCxn id="6" idx="0"/>
          </p:cNvCxnSpPr>
          <p:nvPr/>
        </p:nvCxnSpPr>
        <p:spPr>
          <a:xfrm>
            <a:off x="5165876" y="2839283"/>
            <a:ext cx="5648135" cy="76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D1C559-52E2-4FBD-BB7E-542E0339B4EF}"/>
              </a:ext>
            </a:extLst>
          </p:cNvPr>
          <p:cNvCxnSpPr>
            <a:cxnSpLocks/>
            <a:stCxn id="5" idx="2"/>
          </p:cNvCxnSpPr>
          <p:nvPr/>
        </p:nvCxnSpPr>
        <p:spPr>
          <a:xfrm flipH="1">
            <a:off x="2160418" y="4074695"/>
            <a:ext cx="853035" cy="8291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C3F67D3-65DD-4F51-8429-B985D5BDAB62}"/>
              </a:ext>
            </a:extLst>
          </p:cNvPr>
          <p:cNvSpPr/>
          <p:nvPr/>
        </p:nvSpPr>
        <p:spPr>
          <a:xfrm>
            <a:off x="3377954" y="4903871"/>
            <a:ext cx="2380705" cy="473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TO CART</a:t>
            </a:r>
          </a:p>
        </p:txBody>
      </p:sp>
      <p:cxnSp>
        <p:nvCxnSpPr>
          <p:cNvPr id="35" name="Straight Connector 34">
            <a:extLst>
              <a:ext uri="{FF2B5EF4-FFF2-40B4-BE49-F238E27FC236}">
                <a16:creationId xmlns:a16="http://schemas.microsoft.com/office/drawing/2014/main" id="{B3260EF3-C678-450D-9DDD-46B26F22CE5A}"/>
              </a:ext>
            </a:extLst>
          </p:cNvPr>
          <p:cNvCxnSpPr>
            <a:stCxn id="5" idx="2"/>
            <a:endCxn id="32" idx="0"/>
          </p:cNvCxnSpPr>
          <p:nvPr/>
        </p:nvCxnSpPr>
        <p:spPr>
          <a:xfrm>
            <a:off x="3013453" y="4074695"/>
            <a:ext cx="1554854" cy="829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3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5D10-CB82-4449-BC9C-F54D830BE54C}"/>
              </a:ext>
            </a:extLst>
          </p:cNvPr>
          <p:cNvSpPr>
            <a:spLocks noGrp="1"/>
          </p:cNvSpPr>
          <p:nvPr>
            <p:ph type="title"/>
          </p:nvPr>
        </p:nvSpPr>
        <p:spPr/>
        <p:txBody>
          <a:bodyPr/>
          <a:lstStyle/>
          <a:p>
            <a:r>
              <a:rPr lang="en-IN" dirty="0"/>
              <a:t>Compatibility of tags in various browsers</a:t>
            </a:r>
          </a:p>
        </p:txBody>
      </p:sp>
      <p:graphicFrame>
        <p:nvGraphicFramePr>
          <p:cNvPr id="5" name="Table 5">
            <a:extLst>
              <a:ext uri="{FF2B5EF4-FFF2-40B4-BE49-F238E27FC236}">
                <a16:creationId xmlns:a16="http://schemas.microsoft.com/office/drawing/2014/main" id="{27A5EF8F-BC1D-486B-B52E-97AE0DA39A33}"/>
              </a:ext>
            </a:extLst>
          </p:cNvPr>
          <p:cNvGraphicFramePr>
            <a:graphicFrameLocks noGrp="1"/>
          </p:cNvGraphicFramePr>
          <p:nvPr>
            <p:ph idx="1"/>
            <p:extLst>
              <p:ext uri="{D42A27DB-BD31-4B8C-83A1-F6EECF244321}">
                <p14:modId xmlns:p14="http://schemas.microsoft.com/office/powerpoint/2010/main" val="1265039629"/>
              </p:ext>
            </p:extLst>
          </p:nvPr>
        </p:nvGraphicFramePr>
        <p:xfrm>
          <a:off x="1154954" y="2334126"/>
          <a:ext cx="8761415" cy="4523874"/>
        </p:xfrm>
        <a:graphic>
          <a:graphicData uri="http://schemas.openxmlformats.org/drawingml/2006/table">
            <a:tbl>
              <a:tblPr firstRow="1" bandRow="1">
                <a:tableStyleId>{5C22544A-7EE6-4342-B048-85BDC9FD1C3A}</a:tableStyleId>
              </a:tblPr>
              <a:tblGrid>
                <a:gridCol w="1752283">
                  <a:extLst>
                    <a:ext uri="{9D8B030D-6E8A-4147-A177-3AD203B41FA5}">
                      <a16:colId xmlns:a16="http://schemas.microsoft.com/office/drawing/2014/main" val="3803425069"/>
                    </a:ext>
                  </a:extLst>
                </a:gridCol>
                <a:gridCol w="1752283">
                  <a:extLst>
                    <a:ext uri="{9D8B030D-6E8A-4147-A177-3AD203B41FA5}">
                      <a16:colId xmlns:a16="http://schemas.microsoft.com/office/drawing/2014/main" val="3174675357"/>
                    </a:ext>
                  </a:extLst>
                </a:gridCol>
                <a:gridCol w="1752283">
                  <a:extLst>
                    <a:ext uri="{9D8B030D-6E8A-4147-A177-3AD203B41FA5}">
                      <a16:colId xmlns:a16="http://schemas.microsoft.com/office/drawing/2014/main" val="2234182839"/>
                    </a:ext>
                  </a:extLst>
                </a:gridCol>
                <a:gridCol w="1752283">
                  <a:extLst>
                    <a:ext uri="{9D8B030D-6E8A-4147-A177-3AD203B41FA5}">
                      <a16:colId xmlns:a16="http://schemas.microsoft.com/office/drawing/2014/main" val="1596078421"/>
                    </a:ext>
                  </a:extLst>
                </a:gridCol>
                <a:gridCol w="1752283">
                  <a:extLst>
                    <a:ext uri="{9D8B030D-6E8A-4147-A177-3AD203B41FA5}">
                      <a16:colId xmlns:a16="http://schemas.microsoft.com/office/drawing/2014/main" val="3596789840"/>
                    </a:ext>
                  </a:extLst>
                </a:gridCol>
              </a:tblGrid>
              <a:tr h="456965">
                <a:tc>
                  <a:txBody>
                    <a:bodyPr/>
                    <a:lstStyle/>
                    <a:p>
                      <a:r>
                        <a:rPr lang="en-IN" dirty="0"/>
                        <a:t>Feature</a:t>
                      </a:r>
                    </a:p>
                  </a:txBody>
                  <a:tcPr/>
                </a:tc>
                <a:tc>
                  <a:txBody>
                    <a:bodyPr/>
                    <a:lstStyle/>
                    <a:p>
                      <a:r>
                        <a:rPr lang="en-IN" dirty="0"/>
                        <a:t>Code Line No.</a:t>
                      </a:r>
                    </a:p>
                  </a:txBody>
                  <a:tcPr/>
                </a:tc>
                <a:tc gridSpan="3">
                  <a:txBody>
                    <a:bodyPr/>
                    <a:lstStyle/>
                    <a:p>
                      <a:r>
                        <a:rPr lang="en-IN" dirty="0"/>
                        <a:t>Browser Compatibility</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88651855"/>
                  </a:ext>
                </a:extLst>
              </a:tr>
              <a:tr h="456965">
                <a:tc>
                  <a:txBody>
                    <a:bodyPr/>
                    <a:lstStyle/>
                    <a:p>
                      <a:endParaRPr lang="en-IN"/>
                    </a:p>
                  </a:txBody>
                  <a:tcPr/>
                </a:tc>
                <a:tc>
                  <a:txBody>
                    <a:bodyPr/>
                    <a:lstStyle/>
                    <a:p>
                      <a:endParaRPr lang="en-IN"/>
                    </a:p>
                  </a:txBody>
                  <a:tcPr/>
                </a:tc>
                <a:tc>
                  <a:txBody>
                    <a:bodyPr/>
                    <a:lstStyle/>
                    <a:p>
                      <a:r>
                        <a:rPr lang="en-IN" dirty="0"/>
                        <a:t>Chrome</a:t>
                      </a:r>
                    </a:p>
                  </a:txBody>
                  <a:tcPr/>
                </a:tc>
                <a:tc>
                  <a:txBody>
                    <a:bodyPr/>
                    <a:lstStyle/>
                    <a:p>
                      <a:r>
                        <a:rPr lang="en-IN" dirty="0"/>
                        <a:t>Safari</a:t>
                      </a:r>
                    </a:p>
                  </a:txBody>
                  <a:tcPr/>
                </a:tc>
                <a:tc>
                  <a:txBody>
                    <a:bodyPr/>
                    <a:lstStyle/>
                    <a:p>
                      <a:r>
                        <a:rPr lang="en-IN" dirty="0"/>
                        <a:t>Mozilla Firefox</a:t>
                      </a:r>
                    </a:p>
                  </a:txBody>
                  <a:tcPr/>
                </a:tc>
                <a:extLst>
                  <a:ext uri="{0D108BD9-81ED-4DB2-BD59-A6C34878D82A}">
                    <a16:rowId xmlns:a16="http://schemas.microsoft.com/office/drawing/2014/main" val="2497389741"/>
                  </a:ext>
                </a:extLst>
              </a:tr>
              <a:tr h="1041160">
                <a:tc>
                  <a:txBody>
                    <a:bodyPr/>
                    <a:lstStyle/>
                    <a:p>
                      <a:r>
                        <a:rPr lang="en-IN" dirty="0"/>
                        <a:t>Display: block</a:t>
                      </a:r>
                    </a:p>
                  </a:txBody>
                  <a:tcPr/>
                </a:tc>
                <a:tc>
                  <a:txBody>
                    <a:bodyPr/>
                    <a:lstStyle/>
                    <a:p>
                      <a:r>
                        <a:rPr lang="en-IN" dirty="0"/>
                        <a:t>125</a:t>
                      </a:r>
                    </a:p>
                  </a:txBody>
                  <a:tcPr/>
                </a:tc>
                <a:tc>
                  <a:txBody>
                    <a:bodyPr/>
                    <a:lstStyle/>
                    <a:p>
                      <a:r>
                        <a:rPr lang="en-IN" dirty="0"/>
                        <a:t>Supported </a:t>
                      </a:r>
                    </a:p>
                  </a:txBody>
                  <a:tcPr/>
                </a:tc>
                <a:tc>
                  <a:txBody>
                    <a:bodyPr/>
                    <a:lstStyle/>
                    <a:p>
                      <a:r>
                        <a:rPr lang="en-IN" dirty="0"/>
                        <a:t>Supported from 3.1 – 13.1</a:t>
                      </a:r>
                    </a:p>
                  </a:txBody>
                  <a:tcPr/>
                </a:tc>
                <a:tc>
                  <a:txBody>
                    <a:bodyPr/>
                    <a:lstStyle/>
                    <a:p>
                      <a:r>
                        <a:rPr lang="en-IN" dirty="0"/>
                        <a:t>Supported from 3-85 onwards</a:t>
                      </a:r>
                    </a:p>
                  </a:txBody>
                  <a:tcPr/>
                </a:tc>
                <a:extLst>
                  <a:ext uri="{0D108BD9-81ED-4DB2-BD59-A6C34878D82A}">
                    <a16:rowId xmlns:a16="http://schemas.microsoft.com/office/drawing/2014/main" val="1068626613"/>
                  </a:ext>
                </a:extLst>
              </a:tr>
              <a:tr h="1615806">
                <a:tc>
                  <a:txBody>
                    <a:bodyPr/>
                    <a:lstStyle/>
                    <a:p>
                      <a:r>
                        <a:rPr lang="en-IN" dirty="0"/>
                        <a:t>Letter-spacing</a:t>
                      </a:r>
                    </a:p>
                  </a:txBody>
                  <a:tcPr/>
                </a:tc>
                <a:tc>
                  <a:txBody>
                    <a:bodyPr/>
                    <a:lstStyle/>
                    <a:p>
                      <a:r>
                        <a:rPr lang="en-IN" dirty="0"/>
                        <a:t>83</a:t>
                      </a:r>
                    </a:p>
                  </a:txBody>
                  <a:tcPr/>
                </a:tc>
                <a:tc>
                  <a:txBody>
                    <a:bodyPr/>
                    <a:lstStyle/>
                    <a:p>
                      <a:r>
                        <a:rPr lang="en-IN" dirty="0"/>
                        <a:t>Supported 4-88 onwards</a:t>
                      </a:r>
                    </a:p>
                  </a:txBody>
                  <a:tcPr/>
                </a:tc>
                <a:tc>
                  <a:txBody>
                    <a:bodyPr/>
                    <a:lstStyle/>
                    <a:p>
                      <a:r>
                        <a:rPr lang="en-IN" dirty="0"/>
                        <a:t>Not in 3.1 -5 but afterwards it was supported </a:t>
                      </a:r>
                    </a:p>
                  </a:txBody>
                  <a:tcPr/>
                </a:tc>
                <a:tc>
                  <a:txBody>
                    <a:bodyPr/>
                    <a:lstStyle/>
                    <a:p>
                      <a:r>
                        <a:rPr lang="en-IN" dirty="0"/>
                        <a:t>Not supported in 2- 71 but afterwards good to go</a:t>
                      </a:r>
                    </a:p>
                  </a:txBody>
                  <a:tcPr/>
                </a:tc>
                <a:extLst>
                  <a:ext uri="{0D108BD9-81ED-4DB2-BD59-A6C34878D82A}">
                    <a16:rowId xmlns:a16="http://schemas.microsoft.com/office/drawing/2014/main" val="3090032372"/>
                  </a:ext>
                </a:extLst>
              </a:tr>
              <a:tr h="952978">
                <a:tc>
                  <a:txBody>
                    <a:bodyPr/>
                    <a:lstStyle/>
                    <a:p>
                      <a:r>
                        <a:rPr lang="en-IN" dirty="0"/>
                        <a:t>Position : relative</a:t>
                      </a:r>
                    </a:p>
                  </a:txBody>
                  <a:tcPr/>
                </a:tc>
                <a:tc>
                  <a:txBody>
                    <a:bodyPr/>
                    <a:lstStyle/>
                    <a:p>
                      <a:r>
                        <a:rPr lang="en-IN" dirty="0"/>
                        <a:t>211</a:t>
                      </a:r>
                    </a:p>
                  </a:txBody>
                  <a:tcPr/>
                </a:tc>
                <a:tc>
                  <a:txBody>
                    <a:bodyPr/>
                    <a:lstStyle/>
                    <a:p>
                      <a:r>
                        <a:rPr lang="en-IN" dirty="0"/>
                        <a:t>Partial support from 56-88</a:t>
                      </a:r>
                    </a:p>
                  </a:txBody>
                  <a:tcPr/>
                </a:tc>
                <a:tc>
                  <a:txBody>
                    <a:bodyPr/>
                    <a:lstStyle/>
                    <a:p>
                      <a:endParaRPr lang="en-IN"/>
                    </a:p>
                  </a:txBody>
                  <a:tcPr/>
                </a:tc>
                <a:tc>
                  <a:txBody>
                    <a:bodyPr/>
                    <a:lstStyle/>
                    <a:p>
                      <a:r>
                        <a:rPr lang="en-IN" dirty="0"/>
                        <a:t>Supported from 59 onwards</a:t>
                      </a:r>
                    </a:p>
                  </a:txBody>
                  <a:tcPr/>
                </a:tc>
                <a:extLst>
                  <a:ext uri="{0D108BD9-81ED-4DB2-BD59-A6C34878D82A}">
                    <a16:rowId xmlns:a16="http://schemas.microsoft.com/office/drawing/2014/main" val="567301949"/>
                  </a:ext>
                </a:extLst>
              </a:tr>
            </a:tbl>
          </a:graphicData>
        </a:graphic>
      </p:graphicFrame>
    </p:spTree>
    <p:extLst>
      <p:ext uri="{BB962C8B-B14F-4D97-AF65-F5344CB8AC3E}">
        <p14:creationId xmlns:p14="http://schemas.microsoft.com/office/powerpoint/2010/main" val="1612255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662</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Coders_Hotel_FP</vt:lpstr>
      <vt:lpstr>About the Project</vt:lpstr>
      <vt:lpstr>CSS(Cascading style sheet) Styles </vt:lpstr>
      <vt:lpstr>CSS Styles </vt:lpstr>
      <vt:lpstr>CSS Styles</vt:lpstr>
      <vt:lpstr>Challenges for the project</vt:lpstr>
      <vt:lpstr>Solution</vt:lpstr>
      <vt:lpstr>Website Map</vt:lpstr>
      <vt:lpstr>Compatibility of tags in various browsers</vt:lpstr>
      <vt:lpstr>Compatibility of tags in various browsers</vt:lpstr>
      <vt:lpstr>Compatibility of tags in various browsers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Coders_Hotel_FP</dc:title>
  <dc:creator>Palak Randhawa</dc:creator>
  <cp:lastModifiedBy>Palak Randhawa</cp:lastModifiedBy>
  <cp:revision>11</cp:revision>
  <dcterms:created xsi:type="dcterms:W3CDTF">2021-03-19T14:42:34Z</dcterms:created>
  <dcterms:modified xsi:type="dcterms:W3CDTF">2021-03-19T16:36:17Z</dcterms:modified>
</cp:coreProperties>
</file>