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60" r:id="rId3"/>
    <p:sldId id="261" r:id="rId4"/>
    <p:sldId id="262" r:id="rId5"/>
    <p:sldId id="263" r:id="rId6"/>
    <p:sldId id="264" r:id="rId7"/>
    <p:sldId id="265" r:id="rId8"/>
    <p:sldId id="259" r:id="rId9"/>
  </p:sldIdLst>
  <p:sldSz cx="12192000" cy="6858000"/>
  <p:notesSz cx="6858000" cy="9144000"/>
  <p:embeddedFontLst>
    <p:embeddedFont>
      <p:font typeface="Libre Baskerville" panose="02000000000000000000" pitchFamily="2" charset="0"/>
      <p:regular r:id="rId11"/>
      <p:bold r:id="rId12"/>
      <p: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780" y="5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0"/>
            <a:ext cx="12190815" cy="6858000"/>
          </a:xfrm>
          <a:prstGeom prst="rect">
            <a:avLst/>
          </a:prstGeom>
          <a:noFill/>
          <a:ln>
            <a:noFill/>
          </a:ln>
        </p:spPr>
      </p:pic>
      <p:sp>
        <p:nvSpPr>
          <p:cNvPr id="99" name="Google Shape;99;p1"/>
          <p:cNvSpPr txBox="1"/>
          <p:nvPr/>
        </p:nvSpPr>
        <p:spPr>
          <a:xfrm>
            <a:off x="838200" y="3886201"/>
            <a:ext cx="10439400" cy="1754286"/>
          </a:xfrm>
          <a:prstGeom prst="rect">
            <a:avLst/>
          </a:prstGeom>
          <a:noFill/>
          <a:ln>
            <a:noFill/>
          </a:ln>
        </p:spPr>
        <p:txBody>
          <a:bodyPr spcFirstLastPara="1" wrap="square" lIns="91425" tIns="45700" rIns="91425" bIns="45700" anchor="t" anchorCtr="0">
            <a:spAutoFit/>
          </a:bodyPr>
          <a:lstStyle/>
          <a:p>
            <a:br>
              <a:rPr lang="en-IN" sz="1800" b="0" i="0" u="none" strike="noStrike" cap="none" dirty="0">
                <a:solidFill>
                  <a:schemeClr val="dk1"/>
                </a:solidFill>
                <a:latin typeface="Calibri"/>
                <a:ea typeface="Calibri"/>
                <a:cs typeface="Calibri"/>
                <a:sym typeface="Calibri"/>
              </a:rPr>
            </a:br>
            <a:r>
              <a:rPr lang="en-US" sz="3600" b="1" dirty="0"/>
              <a:t>              </a:t>
            </a:r>
            <a:r>
              <a:rPr lang="en-US" sz="3600" b="1" u="sng" dirty="0"/>
              <a:t>Code Refactoring and Bug Fixing</a:t>
            </a:r>
            <a:endParaRPr lang="en-US" sz="3600" u="sng" dirty="0"/>
          </a:p>
          <a:p>
            <a:endParaRPr lang="en-US" sz="3600" dirty="0"/>
          </a:p>
          <a:p>
            <a:r>
              <a:rPr lang="en-US" sz="1800" dirty="0">
                <a:latin typeface="Aptos" panose="020B0004020202020204" pitchFamily="34" charset="0"/>
              </a:rPr>
              <a:t>                                                                                                  </a:t>
            </a:r>
            <a:r>
              <a:rPr lang="en-US" sz="1800" u="sng" dirty="0">
                <a:latin typeface="Aptos" panose="020B0004020202020204" pitchFamily="34" charset="0"/>
              </a:rPr>
              <a:t>By Palak Yadav</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5489" y="340667"/>
            <a:ext cx="1486304" cy="461665"/>
          </a:xfrm>
          <a:prstGeom prst="rect">
            <a:avLst/>
          </a:prstGeom>
          <a:noFill/>
          <a:ln>
            <a:solidFill>
              <a:schemeClr val="accent1"/>
            </a:solidFill>
          </a:ln>
        </p:spPr>
        <p:txBody>
          <a:bodyPr wrap="none" rtlCol="0">
            <a:spAutoFit/>
          </a:bodyPr>
          <a:lstStyle/>
          <a:p>
            <a:r>
              <a:rPr lang="en-US" sz="2400" u="sng" dirty="0">
                <a:solidFill>
                  <a:srgbClr val="FF0000"/>
                </a:solidFill>
              </a:rPr>
              <a:t>Scenario:</a:t>
            </a:r>
          </a:p>
        </p:txBody>
      </p:sp>
      <p:sp>
        <p:nvSpPr>
          <p:cNvPr id="3" name="TextBox 2"/>
          <p:cNvSpPr txBox="1"/>
          <p:nvPr/>
        </p:nvSpPr>
        <p:spPr>
          <a:xfrm>
            <a:off x="838200" y="914400"/>
            <a:ext cx="10820400" cy="1938992"/>
          </a:xfrm>
          <a:prstGeom prst="rect">
            <a:avLst/>
          </a:prstGeom>
          <a:noFill/>
        </p:spPr>
        <p:txBody>
          <a:bodyPr wrap="square" rtlCol="0">
            <a:spAutoFit/>
          </a:bodyPr>
          <a:lstStyle/>
          <a:p>
            <a:pPr algn="just" rtl="0">
              <a:spcBef>
                <a:spcPts val="0"/>
              </a:spcBef>
              <a:spcAft>
                <a:spcPts val="0"/>
              </a:spcAft>
            </a:pPr>
            <a:r>
              <a:rPr lang="en-US" sz="1800" b="0" i="0" u="none" strike="noStrike" dirty="0">
                <a:solidFill>
                  <a:srgbClr val="000000"/>
                </a:solidFill>
                <a:effectLst/>
                <a:latin typeface="Aptos" panose="020B0004020202020204" pitchFamily="34" charset="0"/>
              </a:rPr>
              <a:t>A team of enthusiastic data scientists embarked on a mission to develop a Note Taking Application using Python, Flask, and HTML. However, their lack of experience in backend development has led to challenges in making the application fully functional. Recognizing your proficiency in backend development, you have been tasked with fixing the broken code and ensuring the application works seamlessly.</a:t>
            </a:r>
            <a:endParaRPr lang="en-US" sz="2800" b="0" dirty="0">
              <a:effectLst/>
              <a:latin typeface="Aptos" panose="020B0004020202020204" pitchFamily="34" charset="0"/>
            </a:endParaRPr>
          </a:p>
          <a:p>
            <a:br>
              <a:rPr lang="en-US" sz="2800" dirty="0"/>
            </a:br>
            <a:endParaRPr lang="en-US" sz="2000" dirty="0"/>
          </a:p>
        </p:txBody>
      </p:sp>
      <p:sp>
        <p:nvSpPr>
          <p:cNvPr id="5" name="TextBox 4"/>
          <p:cNvSpPr txBox="1"/>
          <p:nvPr/>
        </p:nvSpPr>
        <p:spPr>
          <a:xfrm>
            <a:off x="1066800" y="2971800"/>
            <a:ext cx="1334993" cy="461665"/>
          </a:xfrm>
          <a:prstGeom prst="rect">
            <a:avLst/>
          </a:prstGeom>
          <a:noFill/>
          <a:ln>
            <a:solidFill>
              <a:schemeClr val="accent1"/>
            </a:solidFill>
          </a:ln>
        </p:spPr>
        <p:txBody>
          <a:bodyPr wrap="square" rtlCol="0">
            <a:spAutoFit/>
          </a:bodyPr>
          <a:lstStyle/>
          <a:p>
            <a:r>
              <a:rPr lang="en-US" sz="2400" u="sng" dirty="0">
                <a:solidFill>
                  <a:srgbClr val="FF0000"/>
                </a:solidFill>
              </a:rPr>
              <a:t>Task:</a:t>
            </a:r>
            <a:r>
              <a:rPr lang="en-US" sz="2400" dirty="0">
                <a:solidFill>
                  <a:srgbClr val="FF0000"/>
                </a:solidFill>
              </a:rPr>
              <a:t> </a:t>
            </a:r>
          </a:p>
        </p:txBody>
      </p:sp>
      <p:sp>
        <p:nvSpPr>
          <p:cNvPr id="6" name="TextBox 5"/>
          <p:cNvSpPr txBox="1"/>
          <p:nvPr/>
        </p:nvSpPr>
        <p:spPr>
          <a:xfrm>
            <a:off x="915490" y="3657600"/>
            <a:ext cx="8969122" cy="1323439"/>
          </a:xfrm>
          <a:prstGeom prst="rect">
            <a:avLst/>
          </a:prstGeom>
          <a:noFill/>
        </p:spPr>
        <p:txBody>
          <a:bodyPr wrap="square" rtlCol="0">
            <a:spAutoFit/>
          </a:bodyPr>
          <a:lstStyle/>
          <a:p>
            <a:r>
              <a:rPr lang="en-US" sz="2000" dirty="0">
                <a:latin typeface="Aptos" panose="020B0004020202020204" pitchFamily="34" charset="0"/>
              </a:rPr>
              <a:t>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03031"/>
            <a:ext cx="6248400" cy="400110"/>
          </a:xfrm>
          <a:prstGeom prst="rect">
            <a:avLst/>
          </a:prstGeom>
          <a:noFill/>
          <a:ln>
            <a:solidFill>
              <a:schemeClr val="accent1"/>
            </a:solidFill>
          </a:ln>
        </p:spPr>
        <p:txBody>
          <a:bodyPr wrap="square" rtlCol="0">
            <a:spAutoFit/>
          </a:bodyPr>
          <a:lstStyle/>
          <a:p>
            <a:r>
              <a:rPr lang="en-US" sz="2000" u="sng" dirty="0">
                <a:solidFill>
                  <a:srgbClr val="FF0000"/>
                </a:solidFill>
              </a:rPr>
              <a:t>Identifying areas of improvement and Bugs:</a:t>
            </a:r>
          </a:p>
        </p:txBody>
      </p:sp>
      <p:pic>
        <p:nvPicPr>
          <p:cNvPr id="3" name="Picture 2" descr="Screenshot (63).png"/>
          <p:cNvPicPr>
            <a:picLocks noChangeAspect="1"/>
          </p:cNvPicPr>
          <p:nvPr/>
        </p:nvPicPr>
        <p:blipFill>
          <a:blip r:embed="rId2"/>
          <a:stretch>
            <a:fillRect/>
          </a:stretch>
        </p:blipFill>
        <p:spPr>
          <a:xfrm>
            <a:off x="5904569" y="822960"/>
            <a:ext cx="6287431" cy="3444240"/>
          </a:xfrm>
          <a:prstGeom prst="rect">
            <a:avLst/>
          </a:prstGeom>
        </p:spPr>
      </p:pic>
      <p:pic>
        <p:nvPicPr>
          <p:cNvPr id="4" name="Picture 3" descr="Screenshot (64).png"/>
          <p:cNvPicPr>
            <a:picLocks noChangeAspect="1"/>
          </p:cNvPicPr>
          <p:nvPr/>
        </p:nvPicPr>
        <p:blipFill>
          <a:blip r:embed="rId3"/>
          <a:stretch>
            <a:fillRect/>
          </a:stretch>
        </p:blipFill>
        <p:spPr>
          <a:xfrm>
            <a:off x="152400" y="2366218"/>
            <a:ext cx="5493342" cy="4352086"/>
          </a:xfrm>
          <a:prstGeom prst="rect">
            <a:avLst/>
          </a:prstGeom>
        </p:spPr>
      </p:pic>
      <p:sp>
        <p:nvSpPr>
          <p:cNvPr id="5" name="TextBox 4"/>
          <p:cNvSpPr txBox="1"/>
          <p:nvPr/>
        </p:nvSpPr>
        <p:spPr>
          <a:xfrm>
            <a:off x="218440" y="822960"/>
            <a:ext cx="5572760" cy="138499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latin typeface="Aptos" panose="020B0004020202020204" pitchFamily="34" charset="0"/>
              </a:rPr>
              <a:t>The figure 1 and 2 is showing method error, “method not allowed” error is indicating that requested method is not suitable for permitted URL in Flask.</a:t>
            </a:r>
          </a:p>
          <a:p>
            <a:r>
              <a:rPr lang="en-US" dirty="0">
                <a:latin typeface="Aptos" panose="020B0004020202020204" pitchFamily="34" charset="0"/>
              </a:rPr>
              <a:t>So we need to make some changes in code for successful execution of the above code.</a:t>
            </a:r>
          </a:p>
          <a:p>
            <a:endParaRPr lang="en-US" dirty="0">
              <a:latin typeface="Aptos" panose="020B00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457200"/>
            <a:ext cx="5112297" cy="400110"/>
          </a:xfrm>
          <a:prstGeom prst="rect">
            <a:avLst/>
          </a:prstGeom>
          <a:noFill/>
          <a:ln>
            <a:solidFill>
              <a:schemeClr val="accent1"/>
            </a:solidFill>
          </a:ln>
        </p:spPr>
        <p:txBody>
          <a:bodyPr wrap="none" rtlCol="0">
            <a:spAutoFit/>
          </a:bodyPr>
          <a:lstStyle/>
          <a:p>
            <a:r>
              <a:rPr lang="en-US" sz="2000" u="sng" dirty="0">
                <a:solidFill>
                  <a:srgbClr val="FF0000"/>
                </a:solidFill>
              </a:rPr>
              <a:t>Steps for Code Refactoring and Bug fixing :</a:t>
            </a:r>
          </a:p>
        </p:txBody>
      </p:sp>
      <p:sp>
        <p:nvSpPr>
          <p:cNvPr id="3" name="TextBox 2"/>
          <p:cNvSpPr txBox="1"/>
          <p:nvPr/>
        </p:nvSpPr>
        <p:spPr>
          <a:xfrm>
            <a:off x="685800" y="1066800"/>
            <a:ext cx="4192403" cy="400110"/>
          </a:xfrm>
          <a:prstGeom prst="rect">
            <a:avLst/>
          </a:prstGeom>
          <a:noFill/>
          <a:ln>
            <a:solidFill>
              <a:schemeClr val="accent1"/>
            </a:solidFill>
          </a:ln>
        </p:spPr>
        <p:txBody>
          <a:bodyPr wrap="square" rtlCol="0">
            <a:spAutoFit/>
          </a:bodyPr>
          <a:lstStyle/>
          <a:p>
            <a:r>
              <a:rPr lang="en-US" sz="2000" u="sng" dirty="0">
                <a:solidFill>
                  <a:srgbClr val="FF0000"/>
                </a:solidFill>
              </a:rPr>
              <a:t>Creation of Virtual </a:t>
            </a:r>
            <a:r>
              <a:rPr lang="en-US" sz="2000" u="sng" dirty="0" err="1">
                <a:solidFill>
                  <a:srgbClr val="FF0000"/>
                </a:solidFill>
              </a:rPr>
              <a:t>Enviornment</a:t>
            </a:r>
            <a:r>
              <a:rPr lang="en-US" sz="2000" u="sng" dirty="0">
                <a:solidFill>
                  <a:srgbClr val="FF0000"/>
                </a:solidFill>
              </a:rPr>
              <a:t> </a:t>
            </a:r>
            <a:r>
              <a:rPr lang="en-US" sz="2000" dirty="0">
                <a:solidFill>
                  <a:srgbClr val="FF0000"/>
                </a:solidFill>
              </a:rPr>
              <a:t>: </a:t>
            </a:r>
          </a:p>
        </p:txBody>
      </p:sp>
      <p:pic>
        <p:nvPicPr>
          <p:cNvPr id="10" name="Picture 9">
            <a:extLst>
              <a:ext uri="{FF2B5EF4-FFF2-40B4-BE49-F238E27FC236}">
                <a16:creationId xmlns:a16="http://schemas.microsoft.com/office/drawing/2014/main" id="{ED56FA3A-EE4D-7A61-6B9E-DBD8B0E33D0D}"/>
              </a:ext>
            </a:extLst>
          </p:cNvPr>
          <p:cNvPicPr>
            <a:picLocks noChangeAspect="1"/>
          </p:cNvPicPr>
          <p:nvPr/>
        </p:nvPicPr>
        <p:blipFill>
          <a:blip r:embed="rId2"/>
          <a:stretch>
            <a:fillRect/>
          </a:stretch>
        </p:blipFill>
        <p:spPr>
          <a:xfrm>
            <a:off x="685801" y="1466910"/>
            <a:ext cx="9372599" cy="4782359"/>
          </a:xfrm>
          <a:prstGeom prst="rect">
            <a:avLst/>
          </a:prstGeom>
        </p:spPr>
      </p:pic>
      <p:cxnSp>
        <p:nvCxnSpPr>
          <p:cNvPr id="12" name="Straight Connector 11">
            <a:extLst>
              <a:ext uri="{FF2B5EF4-FFF2-40B4-BE49-F238E27FC236}">
                <a16:creationId xmlns:a16="http://schemas.microsoft.com/office/drawing/2014/main" id="{0B3FC2C3-80E3-CFDE-BA04-FFE05D6ADFBB}"/>
              </a:ext>
            </a:extLst>
          </p:cNvPr>
          <p:cNvCxnSpPr>
            <a:cxnSpLocks/>
          </p:cNvCxnSpPr>
          <p:nvPr/>
        </p:nvCxnSpPr>
        <p:spPr>
          <a:xfrm flipH="1">
            <a:off x="2782001" y="2743200"/>
            <a:ext cx="1143000" cy="381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7100021" cy="461665"/>
          </a:xfrm>
          <a:prstGeom prst="rect">
            <a:avLst/>
          </a:prstGeom>
          <a:noFill/>
          <a:ln>
            <a:solidFill>
              <a:schemeClr val="accent1"/>
            </a:solidFill>
          </a:ln>
        </p:spPr>
        <p:txBody>
          <a:bodyPr wrap="none" rtlCol="0">
            <a:spAutoFit/>
          </a:bodyPr>
          <a:lstStyle/>
          <a:p>
            <a:r>
              <a:rPr lang="en-US" sz="2400" dirty="0">
                <a:solidFill>
                  <a:srgbClr val="FF0000"/>
                </a:solidFill>
              </a:rPr>
              <a:t>Identifying and correcting  Bugs in the python code</a:t>
            </a:r>
          </a:p>
        </p:txBody>
      </p:sp>
      <p:pic>
        <p:nvPicPr>
          <p:cNvPr id="3" name="Picture 2" descr="Screenshot (66).png"/>
          <p:cNvPicPr>
            <a:picLocks noChangeAspect="1"/>
          </p:cNvPicPr>
          <p:nvPr/>
        </p:nvPicPr>
        <p:blipFill>
          <a:blip r:embed="rId2"/>
          <a:stretch>
            <a:fillRect/>
          </a:stretch>
        </p:blipFill>
        <p:spPr>
          <a:xfrm>
            <a:off x="152401" y="990600"/>
            <a:ext cx="11506200" cy="517298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DC0A66-BB66-8914-C403-369E4FBA64DA}"/>
              </a:ext>
            </a:extLst>
          </p:cNvPr>
          <p:cNvPicPr>
            <a:picLocks noChangeAspect="1"/>
          </p:cNvPicPr>
          <p:nvPr/>
        </p:nvPicPr>
        <p:blipFill>
          <a:blip r:embed="rId2"/>
          <a:stretch>
            <a:fillRect/>
          </a:stretch>
        </p:blipFill>
        <p:spPr>
          <a:xfrm>
            <a:off x="609600" y="228600"/>
            <a:ext cx="11198612" cy="5867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304800"/>
            <a:ext cx="1277914" cy="461665"/>
          </a:xfrm>
          <a:prstGeom prst="rect">
            <a:avLst/>
          </a:prstGeom>
          <a:noFill/>
        </p:spPr>
        <p:txBody>
          <a:bodyPr wrap="none" rtlCol="0">
            <a:spAutoFit/>
          </a:bodyPr>
          <a:lstStyle/>
          <a:p>
            <a:r>
              <a:rPr lang="en-US" sz="2400" dirty="0">
                <a:solidFill>
                  <a:srgbClr val="FF0000"/>
                </a:solidFill>
              </a:rPr>
              <a:t>Output :</a:t>
            </a:r>
          </a:p>
        </p:txBody>
      </p:sp>
      <p:pic>
        <p:nvPicPr>
          <p:cNvPr id="5" name="Picture 4">
            <a:extLst>
              <a:ext uri="{FF2B5EF4-FFF2-40B4-BE49-F238E27FC236}">
                <a16:creationId xmlns:a16="http://schemas.microsoft.com/office/drawing/2014/main" id="{C41C08EB-AD88-7CF4-A7F2-87634AE56A73}"/>
              </a:ext>
            </a:extLst>
          </p:cNvPr>
          <p:cNvPicPr>
            <a:picLocks noChangeAspect="1"/>
          </p:cNvPicPr>
          <p:nvPr/>
        </p:nvPicPr>
        <p:blipFill>
          <a:blip r:embed="rId2"/>
          <a:stretch>
            <a:fillRect/>
          </a:stretch>
        </p:blipFill>
        <p:spPr>
          <a:xfrm>
            <a:off x="228600" y="1103764"/>
            <a:ext cx="11261223" cy="438263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Aptos" panose="020B0004020202020204" pitchFamily="34" charset="0"/>
                <a:ea typeface="Libre Baskerville"/>
                <a:cs typeface="Libre Baskerville"/>
                <a:sym typeface="Libre Baskerville"/>
              </a:rPr>
              <a:t>THANK YOU</a:t>
            </a:r>
            <a:endParaRPr sz="1800" b="0" i="0" u="none" strike="noStrike" cap="none" dirty="0">
              <a:solidFill>
                <a:schemeClr val="dk1"/>
              </a:solidFill>
              <a:latin typeface="Aptos" panose="020B0004020202020204" pitchFamily="34" charset="0"/>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965</TotalTime>
  <Words>216</Words>
  <Application>Microsoft Office PowerPoint</Application>
  <PresentationFormat>Widescreen</PresentationFormat>
  <Paragraphs>16</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Arial</vt:lpstr>
      <vt:lpstr>Aptos</vt:lpstr>
      <vt:lpstr>Libre Baskerville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Raghu Ram Aduri</dc:creator>
  <cp:lastModifiedBy>palak yadav</cp:lastModifiedBy>
  <cp:revision>78</cp:revision>
  <dcterms:created xsi:type="dcterms:W3CDTF">2021-02-16T05:19:01Z</dcterms:created>
  <dcterms:modified xsi:type="dcterms:W3CDTF">2024-03-11T10:01:36Z</dcterms:modified>
</cp:coreProperties>
</file>