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56" r:id="rId3"/>
    <p:sldId id="331" r:id="rId4"/>
    <p:sldId id="339" r:id="rId5"/>
    <p:sldId id="328" r:id="rId6"/>
    <p:sldId id="332" r:id="rId7"/>
    <p:sldId id="329" r:id="rId8"/>
    <p:sldId id="330" r:id="rId9"/>
    <p:sldId id="334" r:id="rId10"/>
    <p:sldId id="341" r:id="rId11"/>
    <p:sldId id="338" r:id="rId12"/>
    <p:sldId id="340" r:id="rId13"/>
    <p:sldId id="336" r:id="rId14"/>
    <p:sldId id="3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7E9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1D6B3-8201-4D15-95EF-050197DE11DE}" v="353" dt="2024-02-28T05:50:23.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a:solidFill>
                  <a:sysClr val="windowText" lastClr="000000"/>
                </a:solidFill>
              </a:rPr>
              <a:t>Career</a:t>
            </a:r>
            <a:r>
              <a:rPr lang="en-US" sz="1050" baseline="0">
                <a:solidFill>
                  <a:sysClr val="windowText" lastClr="000000"/>
                </a:solidFill>
              </a:rPr>
              <a:t> Influencing Factors (in %)</a:t>
            </a:r>
            <a:endParaRPr lang="en-US" sz="105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5.5555555555555558E-3"/>
              <c:y val="-7.407407407407407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1.0185067526415994E-16"/>
              <c:y val="-4.962779156327543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1.0185067526415994E-16"/>
              <c:y val="-4.962779156327543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1.0185067526415994E-16"/>
              <c:y val="-4.962779156327543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Sheet1!$E$4</c:f>
              <c:strCache>
                <c:ptCount val="1"/>
                <c:pt idx="0">
                  <c:v>Total</c:v>
                </c:pt>
              </c:strCache>
            </c:strRef>
          </c:tx>
          <c:spPr>
            <a:solidFill>
              <a:schemeClr val="accent1"/>
            </a:solidFill>
            <a:ln w="19050">
              <a:solidFill>
                <a:schemeClr val="lt1"/>
              </a:solidFill>
            </a:ln>
            <a:effectLst/>
          </c:spPr>
          <c:invertIfNegative val="0"/>
          <c:dLbls>
            <c:dLbl>
              <c:idx val="4"/>
              <c:layout>
                <c:manualLayout>
                  <c:x val="-1.0185067526415994E-16"/>
                  <c:y val="-4.96277915632754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9E-437A-8A09-351A44DD42CA}"/>
                </c:ext>
              </c:extLst>
            </c:dLbl>
            <c:dLbl>
              <c:idx val="5"/>
              <c:delete val="1"/>
              <c:extLst>
                <c:ext xmlns:c15="http://schemas.microsoft.com/office/drawing/2012/chart" uri="{CE6537A1-D6FC-4f65-9D91-7224C49458BB}"/>
                <c:ext xmlns:c16="http://schemas.microsoft.com/office/drawing/2014/chart" uri="{C3380CC4-5D6E-409C-BE32-E72D297353CC}">
                  <c16:uniqueId val="{00000001-449E-437A-8A09-351A44DD42CA}"/>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Sheet1!$D$5:$D$9</c:f>
              <c:strCache>
                <c:ptCount val="5"/>
                <c:pt idx="0">
                  <c:v>My Parents</c:v>
                </c:pt>
                <c:pt idx="1">
                  <c:v>People who have changed the world for better</c:v>
                </c:pt>
                <c:pt idx="2">
                  <c:v>Influencers who had successful careers</c:v>
                </c:pt>
                <c:pt idx="3">
                  <c:v>People from my circle but not family members</c:v>
                </c:pt>
                <c:pt idx="4">
                  <c:v>Social Media like LinkedIn</c:v>
                </c:pt>
              </c:strCache>
            </c:strRef>
          </c:cat>
          <c:val>
            <c:numRef>
              <c:f>Sheet1!$E$5:$E$9</c:f>
              <c:numCache>
                <c:formatCode>0.00%</c:formatCode>
                <c:ptCount val="5"/>
                <c:pt idx="0">
                  <c:v>0.34438933663980159</c:v>
                </c:pt>
                <c:pt idx="1">
                  <c:v>0.23248605083694979</c:v>
                </c:pt>
                <c:pt idx="2">
                  <c:v>0.17234965902045876</c:v>
                </c:pt>
                <c:pt idx="3">
                  <c:v>0.15561066336019838</c:v>
                </c:pt>
                <c:pt idx="4">
                  <c:v>9.5164290142591451E-2</c:v>
                </c:pt>
              </c:numCache>
            </c:numRef>
          </c:val>
          <c:extLst>
            <c:ext xmlns:c16="http://schemas.microsoft.com/office/drawing/2014/chart" uri="{C3380CC4-5D6E-409C-BE32-E72D297353CC}">
              <c16:uniqueId val="{00000002-449E-437A-8A09-351A44DD42CA}"/>
            </c:ext>
          </c:extLst>
        </c:ser>
        <c:dLbls>
          <c:showLegendKey val="0"/>
          <c:showVal val="0"/>
          <c:showCatName val="0"/>
          <c:showSerName val="0"/>
          <c:showPercent val="0"/>
          <c:showBubbleSize val="0"/>
        </c:dLbls>
        <c:gapWidth val="150"/>
        <c:axId val="247465759"/>
        <c:axId val="1439187135"/>
      </c:barChart>
      <c:catAx>
        <c:axId val="2474657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39187135"/>
        <c:crosses val="autoZero"/>
        <c:auto val="1"/>
        <c:lblAlgn val="ctr"/>
        <c:lblOffset val="100"/>
        <c:noMultiLvlLbl val="0"/>
      </c:catAx>
      <c:valAx>
        <c:axId val="1439187135"/>
        <c:scaling>
          <c:orientation val="minMax"/>
        </c:scaling>
        <c:delete val="1"/>
        <c:axPos val="l"/>
        <c:numFmt formatCode="0.00%" sourceLinked="1"/>
        <c:majorTickMark val="out"/>
        <c:minorTickMark val="none"/>
        <c:tickLblPos val="nextTo"/>
        <c:crossAx val="247465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t>Which</a:t>
            </a:r>
            <a:r>
              <a:rPr lang="en-US" sz="1000" baseline="0"/>
              <a:t> Carrer option is close to your career aspiratrion ?</a:t>
            </a:r>
            <a:endParaRPr lang="en-US" sz="1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920493613074293"/>
          <c:y val="0.14467265327789083"/>
          <c:w val="0.78079506386925701"/>
          <c:h val="0.41008670264531538"/>
        </c:manualLayout>
      </c:layout>
      <c:barChart>
        <c:barDir val="col"/>
        <c:grouping val="clustered"/>
        <c:varyColors val="0"/>
        <c:ser>
          <c:idx val="0"/>
          <c:order val="0"/>
          <c:tx>
            <c:strRef>
              <c:f>Sheet1!$B$31</c:f>
              <c:strCache>
                <c:ptCount val="1"/>
                <c:pt idx="0">
                  <c:v>Total</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Sheet1!$A$32:$A$36</c:f>
              <c:strCache>
                <c:ptCount val="5"/>
                <c:pt idx="0">
                  <c:v>"Design and Creative strategy in any company</c:v>
                </c:pt>
                <c:pt idx="1">
                  <c:v>"Business Operations in any organization</c:v>
                </c:pt>
                <c:pt idx="2">
                  <c:v>"Teaching in any of the institutes/colleges/online or offline</c:v>
                </c:pt>
                <c:pt idx="3">
                  <c:v>"Manage and drive End-to-End Projects or Products</c:v>
                </c:pt>
                <c:pt idx="4">
                  <c:v>"Build and develop a Team</c:v>
                </c:pt>
              </c:strCache>
            </c:strRef>
          </c:cat>
          <c:val>
            <c:numRef>
              <c:f>Sheet1!$B$32:$B$36</c:f>
              <c:numCache>
                <c:formatCode>0.00%</c:formatCode>
                <c:ptCount val="5"/>
                <c:pt idx="0">
                  <c:v>0.5587655942219304</c:v>
                </c:pt>
                <c:pt idx="1">
                  <c:v>0.20453053184504269</c:v>
                </c:pt>
                <c:pt idx="2">
                  <c:v>0.11818778726198292</c:v>
                </c:pt>
                <c:pt idx="3">
                  <c:v>7.8463558765594216E-2</c:v>
                </c:pt>
                <c:pt idx="4">
                  <c:v>4.0052527905449768E-2</c:v>
                </c:pt>
              </c:numCache>
            </c:numRef>
          </c:val>
          <c:extLst>
            <c:ext xmlns:c16="http://schemas.microsoft.com/office/drawing/2014/chart" uri="{C3380CC4-5D6E-409C-BE32-E72D297353CC}">
              <c16:uniqueId val="{00000000-BCAA-4DDB-BB86-1CD12E39EAB6}"/>
            </c:ext>
          </c:extLst>
        </c:ser>
        <c:dLbls>
          <c:dLblPos val="outEnd"/>
          <c:showLegendKey val="0"/>
          <c:showVal val="1"/>
          <c:showCatName val="0"/>
          <c:showSerName val="0"/>
          <c:showPercent val="0"/>
          <c:showBubbleSize val="0"/>
        </c:dLbls>
        <c:gapWidth val="219"/>
        <c:overlap val="-27"/>
        <c:axId val="1431378879"/>
        <c:axId val="1433467807"/>
      </c:barChart>
      <c:catAx>
        <c:axId val="1431378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467807"/>
        <c:crosses val="autoZero"/>
        <c:auto val="1"/>
        <c:lblAlgn val="ctr"/>
        <c:lblOffset val="100"/>
        <c:noMultiLvlLbl val="0"/>
      </c:catAx>
      <c:valAx>
        <c:axId val="1433467807"/>
        <c:scaling>
          <c:orientation val="minMax"/>
        </c:scaling>
        <c:delete val="1"/>
        <c:axPos val="l"/>
        <c:numFmt formatCode="0.00%" sourceLinked="1"/>
        <c:majorTickMark val="none"/>
        <c:minorTickMark val="none"/>
        <c:tickLblPos val="nextTo"/>
        <c:crossAx val="1431378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[Book1.xlsx]Sheet1!PivotTable6</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solidFill>
                  <a:schemeClr val="tx1"/>
                </a:solidFill>
              </a:rPr>
              <a:t>What</a:t>
            </a:r>
            <a:r>
              <a:rPr lang="en-US" sz="1100" baseline="0" dirty="0">
                <a:solidFill>
                  <a:schemeClr val="tx1"/>
                </a:solidFill>
              </a:rPr>
              <a:t> type of Manager would you like to work with ?</a:t>
            </a:r>
            <a:endParaRPr lang="en-US" sz="110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841318981843633E-3"/>
          <c:y val="0.10866931192308417"/>
          <c:w val="0.95522171102746301"/>
          <c:h val="0.71931553638708512"/>
        </c:manualLayout>
      </c:layout>
      <c:barChart>
        <c:barDir val="col"/>
        <c:grouping val="clustered"/>
        <c:varyColors val="0"/>
        <c:ser>
          <c:idx val="0"/>
          <c:order val="0"/>
          <c:tx>
            <c:strRef>
              <c:f>Sheet1!$E$16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Manager who explains what is expected, sets a goal and helps achieve it</c:v>
                </c:pt>
                <c:pt idx="1">
                  <c:v>Manager who sets goal and helps me achieve it</c:v>
                </c:pt>
                <c:pt idx="2">
                  <c:v>Manager who clearly describes what she/he needs</c:v>
                </c:pt>
                <c:pt idx="3">
                  <c:v>Manager who sets targets and expects me to achieve it</c:v>
                </c:pt>
                <c:pt idx="4">
                  <c:v>Manager who sets unrealistic targets</c:v>
                </c:pt>
              </c:strCache>
            </c:strRef>
          </c:cat>
          <c:val>
            <c:numRef>
              <c:f>Sheet1!$E$17:$E$21</c:f>
              <c:numCache>
                <c:formatCode>0%</c:formatCode>
                <c:ptCount val="5"/>
                <c:pt idx="0">
                  <c:v>0.56855626919854785</c:v>
                </c:pt>
                <c:pt idx="1">
                  <c:v>0.18011728567439264</c:v>
                </c:pt>
                <c:pt idx="2">
                  <c:v>0.17257749232058084</c:v>
                </c:pt>
                <c:pt idx="3">
                  <c:v>6.4786372521642002E-2</c:v>
                </c:pt>
                <c:pt idx="4">
                  <c:v>1.3962580284836637E-2</c:v>
                </c:pt>
              </c:numCache>
            </c:numRef>
          </c:val>
          <c:extLst>
            <c:ext xmlns:c16="http://schemas.microsoft.com/office/drawing/2014/chart" uri="{C3380CC4-5D6E-409C-BE32-E72D297353CC}">
              <c16:uniqueId val="{00000000-CDDD-481E-B028-42D714A6A53A}"/>
            </c:ext>
          </c:extLst>
        </c:ser>
        <c:dLbls>
          <c:dLblPos val="outEnd"/>
          <c:showLegendKey val="0"/>
          <c:showVal val="1"/>
          <c:showCatName val="0"/>
          <c:showSerName val="0"/>
          <c:showPercent val="0"/>
          <c:showBubbleSize val="0"/>
        </c:dLbls>
        <c:gapWidth val="219"/>
        <c:overlap val="-27"/>
        <c:axId val="31974736"/>
        <c:axId val="1930349152"/>
      </c:barChart>
      <c:catAx>
        <c:axId val="3197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930349152"/>
        <c:crosses val="autoZero"/>
        <c:auto val="1"/>
        <c:lblAlgn val="ctr"/>
        <c:lblOffset val="100"/>
        <c:noMultiLvlLbl val="0"/>
      </c:catAx>
      <c:valAx>
        <c:axId val="1930349152"/>
        <c:scaling>
          <c:orientation val="minMax"/>
        </c:scaling>
        <c:delete val="1"/>
        <c:axPos val="l"/>
        <c:numFmt formatCode="0%" sourceLinked="1"/>
        <c:majorTickMark val="none"/>
        <c:minorTickMark val="none"/>
        <c:tickLblPos val="nextTo"/>
        <c:crossAx val="31974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[Book1.xlsx]Sheet1!PivotTable3</c:name>
    <c:fmtId val="16"/>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000" baseline="0">
                <a:solidFill>
                  <a:schemeClr val="tx1"/>
                </a:solidFill>
              </a:rPr>
              <a:t>Which of the Employer would you work with?</a:t>
            </a:r>
            <a:endParaRPr lang="en-US" sz="100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Sheet1!$B$19</c:f>
              <c:strCache>
                <c:ptCount val="1"/>
                <c:pt idx="0">
                  <c:v>Total</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Sheet1!$A$20:$A$24</c:f>
              <c:strCache>
                <c:ptCount val="5"/>
                <c:pt idx="0">
                  <c:v>Employer who pushes your limits by enabling an learning environment, and rewards you at the end</c:v>
                </c:pt>
                <c:pt idx="1">
                  <c:v>Employer who appreciates learning and enables that environment</c:v>
                </c:pt>
                <c:pt idx="2">
                  <c:v>Employer who rewards learning and enables that environment</c:v>
                </c:pt>
                <c:pt idx="3">
                  <c:v>Employer who pushes your limits and doesn't enables learning environment and never rewards you</c:v>
                </c:pt>
                <c:pt idx="4">
                  <c:v>Employers who appreciates learning but doesn't enables an learning environment</c:v>
                </c:pt>
              </c:strCache>
            </c:strRef>
          </c:cat>
          <c:val>
            <c:numRef>
              <c:f>Sheet1!$B$20:$B$24</c:f>
              <c:numCache>
                <c:formatCode>0.00%</c:formatCode>
                <c:ptCount val="5"/>
                <c:pt idx="0">
                  <c:v>0.51633621893325887</c:v>
                </c:pt>
                <c:pt idx="1">
                  <c:v>0.30103323094107792</c:v>
                </c:pt>
                <c:pt idx="2">
                  <c:v>0.14967886065344876</c:v>
                </c:pt>
                <c:pt idx="3">
                  <c:v>2.038536721586149E-2</c:v>
                </c:pt>
                <c:pt idx="4">
                  <c:v>1.2566322256352975E-2</c:v>
                </c:pt>
              </c:numCache>
            </c:numRef>
          </c:val>
          <c:extLst>
            <c:ext xmlns:c16="http://schemas.microsoft.com/office/drawing/2014/chart" uri="{C3380CC4-5D6E-409C-BE32-E72D297353CC}">
              <c16:uniqueId val="{00000000-C20D-4435-9C60-5482EDE96AEA}"/>
            </c:ext>
          </c:extLst>
        </c:ser>
        <c:dLbls>
          <c:dLblPos val="outEnd"/>
          <c:showLegendKey val="0"/>
          <c:showVal val="1"/>
          <c:showCatName val="0"/>
          <c:showSerName val="0"/>
          <c:showPercent val="0"/>
          <c:showBubbleSize val="0"/>
        </c:dLbls>
        <c:gapWidth val="182"/>
        <c:axId val="1462075263"/>
        <c:axId val="439469023"/>
      </c:barChart>
      <c:catAx>
        <c:axId val="146207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39469023"/>
        <c:crosses val="autoZero"/>
        <c:auto val="1"/>
        <c:lblAlgn val="ctr"/>
        <c:lblOffset val="100"/>
        <c:noMultiLvlLbl val="0"/>
      </c:catAx>
      <c:valAx>
        <c:axId val="439469023"/>
        <c:scaling>
          <c:orientation val="minMax"/>
        </c:scaling>
        <c:delete val="1"/>
        <c:axPos val="l"/>
        <c:numFmt formatCode="0.00%" sourceLinked="1"/>
        <c:majorTickMark val="none"/>
        <c:minorTickMark val="none"/>
        <c:tickLblPos val="nextTo"/>
        <c:crossAx val="146207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0B4C-2AD9-897C-7F33-29A7134A1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C87FC-3F09-B46A-1D4C-728C1D566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AAA98C-ED6D-7703-7BEF-6F2EAE9565DA}"/>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B4BC8DEF-9F8E-4B2A-8180-8D59C084C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F3FB2-DCBA-07E5-3A52-4E136344059A}"/>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51507341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9426-80E7-F373-7B00-E195AC4C97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B5914-8055-49F1-713C-DA07531E1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08647-DA3A-63B7-3B6E-3AEECA2A56D8}"/>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E6EBDB6C-05E9-4CC3-5F50-96600D564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AA0AB-BF48-DACC-8007-CBA24E93D853}"/>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388920626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A69B2-A071-9762-2541-E749D9DB09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8DD098-9EC3-9F2A-8C74-A4CC689205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FE329-76B1-64C1-76A9-E682092C1F98}"/>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196D4C2C-954A-6657-7A69-41AF743B7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50CB8-EEAB-E6BA-6DE4-37D5E1AEB424}"/>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877492081"/>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85626889"/>
      </p:ext>
    </p:extLst>
  </p:cSld>
  <p:clrMapOvr>
    <a:masterClrMapping/>
  </p:clrMapOvr>
  <p:transition spd="slow">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73F6-3837-2632-F2F2-827562A60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EB9AD-3A29-8AB3-C59B-F66D50038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556E0-5823-F6F6-329D-379493FA7363}"/>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D0558722-F41B-8CEB-94AB-2AAA73A0E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C4877-0168-1C43-30F3-0C2A3D5CD837}"/>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86162703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FB86-842F-1C5E-BC2C-D9D9AE397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0A0116-924C-6991-9D92-98F6E82E3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B32DA-945D-480A-3421-E5EBDC4715D1}"/>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D9701158-224B-03E8-04A2-A30A728AB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89BB4-2936-AC39-FB94-4EFB10382BED}"/>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61913099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DF55-B866-5DAB-653D-2485CE4EC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96FF1-625F-A3D9-4F56-AA3718BFA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4DE968-6665-546D-325C-103BCDF45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A80958-30DB-3BD8-6464-1FF27D4B329F}"/>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6" name="Footer Placeholder 5">
            <a:extLst>
              <a:ext uri="{FF2B5EF4-FFF2-40B4-BE49-F238E27FC236}">
                <a16:creationId xmlns:a16="http://schemas.microsoft.com/office/drawing/2014/main" id="{73852079-9465-B63D-A922-6E6646023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2B06D-4359-F4B9-D0B3-15CC8037B3F7}"/>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77663528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AECC-EB51-CF13-2839-39F50D1D2E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0E4959-D91D-E3CB-7550-C67864E95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480DD-3A6B-358F-43C4-52685FD9E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E6059-BE73-1F87-BFA7-092C557DA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1C4DD-6FAC-0832-AEAC-DBF1B26E0D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2E6844-C95F-C44E-B43D-C521D270EAF6}"/>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8" name="Footer Placeholder 7">
            <a:extLst>
              <a:ext uri="{FF2B5EF4-FFF2-40B4-BE49-F238E27FC236}">
                <a16:creationId xmlns:a16="http://schemas.microsoft.com/office/drawing/2014/main" id="{4E267E16-17AF-768E-CDFD-45D41F48FE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CF3962-F006-0757-8071-1BC30A1C63D5}"/>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395055910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52ED-CFE1-8440-E186-F6CBBA85AF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E9A8E6-FBC8-1255-10EE-BFE630627166}"/>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4" name="Footer Placeholder 3">
            <a:extLst>
              <a:ext uri="{FF2B5EF4-FFF2-40B4-BE49-F238E27FC236}">
                <a16:creationId xmlns:a16="http://schemas.microsoft.com/office/drawing/2014/main" id="{7B19C57D-B6A2-D7A1-A995-A2FDC5BF42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CC308F-C52C-D1F9-24DC-E70C19B83B7B}"/>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381353535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84395-A71F-98A5-C732-9BB8DEE81C55}"/>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3" name="Footer Placeholder 2">
            <a:extLst>
              <a:ext uri="{FF2B5EF4-FFF2-40B4-BE49-F238E27FC236}">
                <a16:creationId xmlns:a16="http://schemas.microsoft.com/office/drawing/2014/main" id="{685ECB0A-6233-C2A9-2059-974909408B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7E929-5AF3-1E82-2AFF-E37217795396}"/>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57659122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8EAA-1BE7-8ADD-79CC-F4CF82245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8DFC52-E49D-420B-CC11-38A58A5B1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29D226-D5F7-9B36-6FF7-5F61D4421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7B2B4-847E-9C2E-A634-85E150F5552F}"/>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6" name="Footer Placeholder 5">
            <a:extLst>
              <a:ext uri="{FF2B5EF4-FFF2-40B4-BE49-F238E27FC236}">
                <a16:creationId xmlns:a16="http://schemas.microsoft.com/office/drawing/2014/main" id="{147E0AE9-7E25-0B06-C825-B39CA0097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A4966-F8B0-56E9-A11A-72BD80CEE783}"/>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32692868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6379-AD7A-BCFB-CE7D-517EED11F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791919-18EB-5E53-4842-F2F3ED7B2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F1195C-597E-AD29-385F-48CAE2F7A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DB51F-DCC7-C541-E976-86179CF0B1E7}"/>
              </a:ext>
            </a:extLst>
          </p:cNvPr>
          <p:cNvSpPr>
            <a:spLocks noGrp="1"/>
          </p:cNvSpPr>
          <p:nvPr>
            <p:ph type="dt" sz="half" idx="10"/>
          </p:nvPr>
        </p:nvSpPr>
        <p:spPr/>
        <p:txBody>
          <a:bodyPr/>
          <a:lstStyle/>
          <a:p>
            <a:fld id="{30A3A234-D9B6-425C-8918-1816B6AAC0D2}" type="datetimeFigureOut">
              <a:rPr lang="en-IN" smtClean="0"/>
              <a:t>09-03-2024</a:t>
            </a:fld>
            <a:endParaRPr lang="en-IN"/>
          </a:p>
        </p:txBody>
      </p:sp>
      <p:sp>
        <p:nvSpPr>
          <p:cNvPr id="6" name="Footer Placeholder 5">
            <a:extLst>
              <a:ext uri="{FF2B5EF4-FFF2-40B4-BE49-F238E27FC236}">
                <a16:creationId xmlns:a16="http://schemas.microsoft.com/office/drawing/2014/main" id="{C94A2FE5-032C-580C-8399-95A35536E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730BD-B34F-4CC4-FB91-04BACF6CC22F}"/>
              </a:ext>
            </a:extLst>
          </p:cNvPr>
          <p:cNvSpPr>
            <a:spLocks noGrp="1"/>
          </p:cNvSpPr>
          <p:nvPr>
            <p:ph type="sldNum" sz="quarter" idx="12"/>
          </p:nvPr>
        </p:nvSpPr>
        <p:spPr/>
        <p:txBody>
          <a:bodyPr/>
          <a:lstStyle/>
          <a:p>
            <a:fld id="{089EA1D1-0987-48D6-A9C3-6483511849BB}" type="slidenum">
              <a:rPr lang="en-IN" smtClean="0"/>
              <a:t>‹#›</a:t>
            </a:fld>
            <a:endParaRPr lang="en-IN"/>
          </a:p>
        </p:txBody>
      </p:sp>
    </p:spTree>
    <p:extLst>
      <p:ext uri="{BB962C8B-B14F-4D97-AF65-F5344CB8AC3E}">
        <p14:creationId xmlns:p14="http://schemas.microsoft.com/office/powerpoint/2010/main" val="158988704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CD7BE-CAB1-CBE3-FE12-D6BFEBC52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A0C0A1-2672-4BD8-C9CB-CFA25E6C2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10881-6EF0-6DB6-A6DB-AC90C9902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A234-D9B6-425C-8918-1816B6AAC0D2}" type="datetimeFigureOut">
              <a:rPr lang="en-IN" smtClean="0"/>
              <a:t>09-03-2024</a:t>
            </a:fld>
            <a:endParaRPr lang="en-IN"/>
          </a:p>
        </p:txBody>
      </p:sp>
      <p:sp>
        <p:nvSpPr>
          <p:cNvPr id="5" name="Footer Placeholder 4">
            <a:extLst>
              <a:ext uri="{FF2B5EF4-FFF2-40B4-BE49-F238E27FC236}">
                <a16:creationId xmlns:a16="http://schemas.microsoft.com/office/drawing/2014/main" id="{18800A7D-060D-B9EF-BEDB-7DA4F56ED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9CC624-7E54-A6C1-2867-7D198247C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EA1D1-0987-48D6-A9C3-6483511849BB}" type="slidenum">
              <a:rPr lang="en-IN" smtClean="0"/>
              <a:t>‹#›</a:t>
            </a:fld>
            <a:endParaRPr lang="en-IN"/>
          </a:p>
        </p:txBody>
      </p:sp>
    </p:spTree>
    <p:extLst>
      <p:ext uri="{BB962C8B-B14F-4D97-AF65-F5344CB8AC3E}">
        <p14:creationId xmlns:p14="http://schemas.microsoft.com/office/powerpoint/2010/main" val="395761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776C3E63-9529-80C4-788A-5C75F2371B62}"/>
              </a:ext>
            </a:extLst>
          </p:cNvPr>
          <p:cNvSpPr/>
          <p:nvPr/>
        </p:nvSpPr>
        <p:spPr>
          <a:xfrm rot="-10800000">
            <a:off x="-1" y="0"/>
            <a:ext cx="7116418"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rgbClr val="2C599D"/>
          </a:solidFill>
        </p:spPr>
        <p:txBody>
          <a:bodyPr/>
          <a:lstStyle/>
          <a:p>
            <a:endParaRPr lang="en-IN"/>
          </a:p>
        </p:txBody>
      </p:sp>
      <p:pic>
        <p:nvPicPr>
          <p:cNvPr id="11" name="Picture Placeholder 10" descr="A pie chart and a tablet&#10;&#10;Description automatically generated">
            <a:extLst>
              <a:ext uri="{FF2B5EF4-FFF2-40B4-BE49-F238E27FC236}">
                <a16:creationId xmlns:a16="http://schemas.microsoft.com/office/drawing/2014/main" id="{DC23C65F-8502-45FD-F56C-937236639677}"/>
              </a:ext>
            </a:extLst>
          </p:cNvPr>
          <p:cNvPicPr>
            <a:picLocks noGrp="1" noChangeAspect="1"/>
          </p:cNvPicPr>
          <p:nvPr>
            <p:ph type="pic" sz="quarter" idx="10"/>
          </p:nvPr>
        </p:nvPicPr>
        <p:blipFill>
          <a:blip r:embed="rId2"/>
          <a:srcRect l="21165" r="21165"/>
          <a:stretch>
            <a:fillRect/>
          </a:stretch>
        </p:blipFill>
        <p:spPr>
          <a:xfrm>
            <a:off x="7428330" y="646587"/>
            <a:ext cx="4503157" cy="4330757"/>
          </a:xfrm>
        </p:spPr>
      </p:pic>
      <p:sp>
        <p:nvSpPr>
          <p:cNvPr id="12" name="TextBox 11">
            <a:extLst>
              <a:ext uri="{FF2B5EF4-FFF2-40B4-BE49-F238E27FC236}">
                <a16:creationId xmlns:a16="http://schemas.microsoft.com/office/drawing/2014/main" id="{484AE683-358C-37C8-BD11-7373DA2303A3}"/>
              </a:ext>
            </a:extLst>
          </p:cNvPr>
          <p:cNvSpPr txBox="1"/>
          <p:nvPr/>
        </p:nvSpPr>
        <p:spPr>
          <a:xfrm>
            <a:off x="444613" y="381155"/>
            <a:ext cx="5938787" cy="2870016"/>
          </a:xfrm>
          <a:prstGeom prst="rect">
            <a:avLst/>
          </a:prstGeom>
          <a:noFill/>
        </p:spPr>
        <p:txBody>
          <a:bodyPr wrap="square" rtlCol="0">
            <a:spAutoFit/>
          </a:bodyPr>
          <a:lstStyle/>
          <a:p>
            <a:pPr algn="ctr">
              <a:lnSpc>
                <a:spcPts val="6487"/>
              </a:lnSpc>
            </a:pPr>
            <a:r>
              <a:rPr lang="en-US" sz="3200" spc="242" dirty="0">
                <a:solidFill>
                  <a:schemeClr val="bg2">
                    <a:lumMod val="10000"/>
                  </a:schemeClr>
                </a:solidFill>
                <a:latin typeface="Raleway Medium"/>
              </a:rPr>
              <a:t>DATA ANALYTICS </a:t>
            </a:r>
          </a:p>
          <a:p>
            <a:pPr marL="0" lvl="1" indent="0" algn="ctr">
              <a:lnSpc>
                <a:spcPts val="6487"/>
              </a:lnSpc>
            </a:pPr>
            <a:r>
              <a:rPr lang="en-US" sz="3200" spc="242" dirty="0">
                <a:solidFill>
                  <a:schemeClr val="bg2">
                    <a:lumMod val="10000"/>
                  </a:schemeClr>
                </a:solidFill>
                <a:latin typeface="Raleway Medium"/>
              </a:rPr>
              <a:t>FOR BETTER BUSINESS DECISONS</a:t>
            </a:r>
          </a:p>
          <a:p>
            <a:endParaRPr lang="en-IN" dirty="0"/>
          </a:p>
        </p:txBody>
      </p:sp>
      <p:sp>
        <p:nvSpPr>
          <p:cNvPr id="13" name="TextBox 4">
            <a:extLst>
              <a:ext uri="{FF2B5EF4-FFF2-40B4-BE49-F238E27FC236}">
                <a16:creationId xmlns:a16="http://schemas.microsoft.com/office/drawing/2014/main" id="{AB049086-7CAD-1AF3-7115-CD6A144D5015}"/>
              </a:ext>
            </a:extLst>
          </p:cNvPr>
          <p:cNvSpPr txBox="1"/>
          <p:nvPr/>
        </p:nvSpPr>
        <p:spPr>
          <a:xfrm>
            <a:off x="311911" y="3744227"/>
            <a:ext cx="6435397" cy="2620717"/>
          </a:xfrm>
          <a:prstGeom prst="rect">
            <a:avLst/>
          </a:prstGeom>
        </p:spPr>
        <p:txBody>
          <a:bodyPr wrap="square" lIns="0" tIns="0" rIns="0" bIns="0" rtlCol="0" anchor="t">
            <a:spAutoFit/>
          </a:bodyPr>
          <a:lstStyle/>
          <a:p>
            <a:pPr algn="ctr">
              <a:lnSpc>
                <a:spcPts val="4770"/>
              </a:lnSpc>
            </a:pPr>
            <a:r>
              <a:rPr lang="en-US" sz="3600" u="sng" spc="-243" dirty="0">
                <a:solidFill>
                  <a:schemeClr val="bg2">
                    <a:lumMod val="10000"/>
                  </a:schemeClr>
                </a:solidFill>
                <a:latin typeface="Raleway Medium"/>
              </a:rPr>
              <a:t>Problem Statement:</a:t>
            </a:r>
          </a:p>
          <a:p>
            <a:pPr algn="ctr">
              <a:lnSpc>
                <a:spcPts val="4770"/>
              </a:lnSpc>
            </a:pPr>
            <a:endParaRPr lang="en-US" sz="3600" spc="-243" dirty="0">
              <a:solidFill>
                <a:schemeClr val="bg2">
                  <a:lumMod val="10000"/>
                </a:schemeClr>
              </a:solidFill>
              <a:latin typeface="Raleway Medium"/>
            </a:endParaRPr>
          </a:p>
          <a:p>
            <a:pPr marL="0" lvl="1" indent="0" algn="ctr">
              <a:lnSpc>
                <a:spcPts val="5671"/>
              </a:lnSpc>
            </a:pPr>
            <a:r>
              <a:rPr lang="en-US" sz="3600" spc="-243" dirty="0">
                <a:solidFill>
                  <a:schemeClr val="bg2">
                    <a:lumMod val="10000"/>
                  </a:schemeClr>
                </a:solidFill>
                <a:latin typeface="Raleway Medium"/>
              </a:rPr>
              <a:t>Understanding Career Aspiration of Gen-Zs</a:t>
            </a:r>
          </a:p>
        </p:txBody>
      </p:sp>
      <p:sp>
        <p:nvSpPr>
          <p:cNvPr id="14" name="TextBox 5">
            <a:extLst>
              <a:ext uri="{FF2B5EF4-FFF2-40B4-BE49-F238E27FC236}">
                <a16:creationId xmlns:a16="http://schemas.microsoft.com/office/drawing/2014/main" id="{48476BE5-EEAD-41AD-4F7A-014028F7C92F}"/>
              </a:ext>
            </a:extLst>
          </p:cNvPr>
          <p:cNvSpPr txBox="1"/>
          <p:nvPr/>
        </p:nvSpPr>
        <p:spPr>
          <a:xfrm>
            <a:off x="8144934" y="6411493"/>
            <a:ext cx="3666066" cy="415114"/>
          </a:xfrm>
          <a:prstGeom prst="rect">
            <a:avLst/>
          </a:prstGeom>
        </p:spPr>
        <p:txBody>
          <a:bodyPr wrap="square" lIns="0" tIns="0" rIns="0" bIns="0" rtlCol="0" anchor="t">
            <a:spAutoFit/>
          </a:bodyPr>
          <a:lstStyle/>
          <a:p>
            <a:pPr marL="0" lvl="1" indent="0" algn="just">
              <a:lnSpc>
                <a:spcPts val="3150"/>
              </a:lnSpc>
            </a:pPr>
            <a:r>
              <a:rPr lang="en-US" sz="2800" spc="-161" dirty="0">
                <a:solidFill>
                  <a:schemeClr val="bg2">
                    <a:lumMod val="10000"/>
                  </a:schemeClr>
                </a:solidFill>
                <a:latin typeface="Raleway Medium"/>
              </a:rPr>
              <a:t>Presented by Palak</a:t>
            </a:r>
          </a:p>
        </p:txBody>
      </p:sp>
    </p:spTree>
    <p:extLst>
      <p:ext uri="{BB962C8B-B14F-4D97-AF65-F5344CB8AC3E}">
        <p14:creationId xmlns:p14="http://schemas.microsoft.com/office/powerpoint/2010/main" val="2333348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B8B79-E524-07F2-776B-8DB810C8D814}"/>
              </a:ext>
            </a:extLst>
          </p:cNvPr>
          <p:cNvSpPr txBox="1"/>
          <p:nvPr/>
        </p:nvSpPr>
        <p:spPr>
          <a:xfrm>
            <a:off x="7772400" y="1638300"/>
            <a:ext cx="4184651" cy="3785652"/>
          </a:xfrm>
          <a:prstGeom prst="rect">
            <a:avLst/>
          </a:prstGeom>
          <a:noFill/>
        </p:spPr>
        <p:txBody>
          <a:bodyPr wrap="square" rtlCol="0">
            <a:spAutoFit/>
          </a:bodyPr>
          <a:lstStyle/>
          <a:p>
            <a:r>
              <a:rPr lang="en-US" sz="2400" dirty="0">
                <a:solidFill>
                  <a:schemeClr val="bg1"/>
                </a:solidFill>
              </a:rPr>
              <a:t>Majority of the Gen Z prefer to work at the design and strategy in a company which is 56% followed by Business Operations in any organization which is 20%. </a:t>
            </a:r>
          </a:p>
          <a:p>
            <a:r>
              <a:rPr lang="en-US" sz="2400" dirty="0">
                <a:solidFill>
                  <a:schemeClr val="bg1"/>
                </a:solidFill>
              </a:rPr>
              <a:t>Other Career are Teaching (12%), managing end to end projects (8%) and build and develop a team (4%).</a:t>
            </a:r>
            <a:endParaRPr lang="en-IN" sz="2400" dirty="0">
              <a:solidFill>
                <a:schemeClr val="bg1"/>
              </a:solidFill>
            </a:endParaRPr>
          </a:p>
        </p:txBody>
      </p:sp>
      <p:sp>
        <p:nvSpPr>
          <p:cNvPr id="4" name="TextBox 3">
            <a:extLst>
              <a:ext uri="{FF2B5EF4-FFF2-40B4-BE49-F238E27FC236}">
                <a16:creationId xmlns:a16="http://schemas.microsoft.com/office/drawing/2014/main" id="{D4E90FEF-E8A5-A6DB-D60F-86D5CB004F76}"/>
              </a:ext>
            </a:extLst>
          </p:cNvPr>
          <p:cNvSpPr txBox="1"/>
          <p:nvPr/>
        </p:nvSpPr>
        <p:spPr>
          <a:xfrm>
            <a:off x="2675465" y="364067"/>
            <a:ext cx="4715935" cy="400110"/>
          </a:xfrm>
          <a:prstGeom prst="rect">
            <a:avLst/>
          </a:prstGeom>
          <a:noFill/>
        </p:spPr>
        <p:txBody>
          <a:bodyPr wrap="square" rtlCol="0">
            <a:spAutoFit/>
          </a:bodyPr>
          <a:lstStyle/>
          <a:p>
            <a:pPr algn="ctr"/>
            <a:r>
              <a:rPr lang="en-US" sz="2000" b="1" dirty="0">
                <a:solidFill>
                  <a:schemeClr val="bg1">
                    <a:lumMod val="95000"/>
                  </a:schemeClr>
                </a:solidFill>
              </a:rPr>
              <a:t>Final Insights</a:t>
            </a:r>
            <a:endParaRPr lang="en-IN" sz="2000" b="1" dirty="0">
              <a:solidFill>
                <a:schemeClr val="bg1">
                  <a:lumMod val="95000"/>
                </a:schemeClr>
              </a:solidFill>
            </a:endParaRPr>
          </a:p>
        </p:txBody>
      </p:sp>
      <p:graphicFrame>
        <p:nvGraphicFramePr>
          <p:cNvPr id="5" name="Chart 4">
            <a:extLst>
              <a:ext uri="{FF2B5EF4-FFF2-40B4-BE49-F238E27FC236}">
                <a16:creationId xmlns:a16="http://schemas.microsoft.com/office/drawing/2014/main" id="{D9D5C84C-5E0D-B2BD-CBB0-3B3EE7DA3D41}"/>
              </a:ext>
            </a:extLst>
          </p:cNvPr>
          <p:cNvGraphicFramePr>
            <a:graphicFrameLocks/>
          </p:cNvGraphicFramePr>
          <p:nvPr>
            <p:extLst>
              <p:ext uri="{D42A27DB-BD31-4B8C-83A1-F6EECF244321}">
                <p14:modId xmlns:p14="http://schemas.microsoft.com/office/powerpoint/2010/main" val="3890022401"/>
              </p:ext>
            </p:extLst>
          </p:nvPr>
        </p:nvGraphicFramePr>
        <p:xfrm>
          <a:off x="361950" y="981075"/>
          <a:ext cx="6465660" cy="4819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367870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005ABD-869D-5100-256A-7B3FA4611C51}"/>
              </a:ext>
            </a:extLst>
          </p:cNvPr>
          <p:cNvSpPr txBox="1"/>
          <p:nvPr/>
        </p:nvSpPr>
        <p:spPr>
          <a:xfrm>
            <a:off x="1780505" y="-31082"/>
            <a:ext cx="7983919" cy="87516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dirty="0">
                <a:solidFill>
                  <a:schemeClr val="bg1"/>
                </a:solidFill>
                <a:latin typeface="+mj-lt"/>
                <a:ea typeface="+mj-ea"/>
                <a:cs typeface="+mj-cs"/>
              </a:rPr>
              <a:t>Problem At Lenskart</a:t>
            </a:r>
          </a:p>
        </p:txBody>
      </p:sp>
      <p:pic>
        <p:nvPicPr>
          <p:cNvPr id="7" name="Picture 6" descr="A screenshot of a chat&#10;&#10;Description automatically generated">
            <a:extLst>
              <a:ext uri="{FF2B5EF4-FFF2-40B4-BE49-F238E27FC236}">
                <a16:creationId xmlns:a16="http://schemas.microsoft.com/office/drawing/2014/main" id="{5DC314C6-DCFB-38DB-8301-51E67B863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89" y="3756290"/>
            <a:ext cx="6452766" cy="29025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AFF1F37-8E01-F09D-7658-D8F386AAF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9" y="1298340"/>
            <a:ext cx="6452766" cy="2258791"/>
          </a:xfrm>
          <a:prstGeom prst="rect">
            <a:avLst/>
          </a:prstGeom>
        </p:spPr>
      </p:pic>
      <p:pic>
        <p:nvPicPr>
          <p:cNvPr id="9" name="Picture 8" descr="A white background with black text&#10;&#10;Description automatically generated">
            <a:extLst>
              <a:ext uri="{FF2B5EF4-FFF2-40B4-BE49-F238E27FC236}">
                <a16:creationId xmlns:a16="http://schemas.microsoft.com/office/drawing/2014/main" id="{C92EDB1B-A1BF-122B-B142-794A191D3152}"/>
              </a:ext>
            </a:extLst>
          </p:cNvPr>
          <p:cNvPicPr>
            <a:picLocks noChangeAspect="1"/>
          </p:cNvPicPr>
          <p:nvPr/>
        </p:nvPicPr>
        <p:blipFill rotWithShape="1">
          <a:blip r:embed="rId4">
            <a:extLst>
              <a:ext uri="{28A0092B-C50C-407E-A947-70E740481C1C}">
                <a14:useLocalDpi xmlns:a14="http://schemas.microsoft.com/office/drawing/2010/main" val="0"/>
              </a:ext>
            </a:extLst>
          </a:blip>
          <a:srcRect r="23912"/>
          <a:stretch/>
        </p:blipFill>
        <p:spPr>
          <a:xfrm>
            <a:off x="7349078" y="4106879"/>
            <a:ext cx="4218949" cy="2349022"/>
          </a:xfrm>
          <a:prstGeom prst="rect">
            <a:avLst/>
          </a:prstGeom>
        </p:spPr>
      </p:pic>
      <p:sp>
        <p:nvSpPr>
          <p:cNvPr id="2" name="TextBox 1">
            <a:extLst>
              <a:ext uri="{FF2B5EF4-FFF2-40B4-BE49-F238E27FC236}">
                <a16:creationId xmlns:a16="http://schemas.microsoft.com/office/drawing/2014/main" id="{65D285FD-ABFD-452D-6000-5FC2A32A43D8}"/>
              </a:ext>
            </a:extLst>
          </p:cNvPr>
          <p:cNvSpPr txBox="1"/>
          <p:nvPr/>
        </p:nvSpPr>
        <p:spPr>
          <a:xfrm>
            <a:off x="7349078" y="1521371"/>
            <a:ext cx="3543300" cy="190821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Wrong management of work.</a:t>
            </a:r>
          </a:p>
          <a:p>
            <a:pPr marL="285750" indent="-285750">
              <a:buFont typeface="Arial" panose="020B0604020202020204" pitchFamily="34" charset="0"/>
              <a:buChar char="•"/>
            </a:pPr>
            <a:r>
              <a:rPr lang="en-US" sz="2000" b="1" dirty="0">
                <a:solidFill>
                  <a:schemeClr val="bg1"/>
                </a:solidFill>
              </a:rPr>
              <a:t>Lack of feeling of happiness.</a:t>
            </a:r>
          </a:p>
          <a:p>
            <a:pPr marL="285750" indent="-285750">
              <a:buFont typeface="Arial" panose="020B0604020202020204" pitchFamily="34" charset="0"/>
              <a:buChar char="•"/>
            </a:pPr>
            <a:r>
              <a:rPr lang="en-US" sz="2000" b="1" dirty="0">
                <a:solidFill>
                  <a:schemeClr val="bg1"/>
                </a:solidFill>
              </a:rPr>
              <a:t>Work Pressure and toxic work culture.</a:t>
            </a:r>
          </a:p>
          <a:p>
            <a:pPr marL="28575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4287705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11D7F8-1003-5BBF-BCC8-E894B8FB3917}"/>
              </a:ext>
            </a:extLst>
          </p:cNvPr>
          <p:cNvSpPr txBox="1"/>
          <p:nvPr/>
        </p:nvSpPr>
        <p:spPr>
          <a:xfrm>
            <a:off x="3069203" y="355130"/>
            <a:ext cx="3132813" cy="400110"/>
          </a:xfrm>
          <a:prstGeom prst="rect">
            <a:avLst/>
          </a:prstGeom>
          <a:noFill/>
        </p:spPr>
        <p:txBody>
          <a:bodyPr wrap="square" rtlCol="0">
            <a:spAutoFit/>
          </a:bodyPr>
          <a:lstStyle/>
          <a:p>
            <a:pPr algn="ctr"/>
            <a:r>
              <a:rPr lang="en-US" sz="2000" b="1" dirty="0">
                <a:solidFill>
                  <a:schemeClr val="bg1"/>
                </a:solidFill>
              </a:rPr>
              <a:t>Final Insight</a:t>
            </a:r>
            <a:endParaRPr lang="en-IN" sz="2000" b="1" dirty="0">
              <a:solidFill>
                <a:schemeClr val="bg1"/>
              </a:solidFill>
            </a:endParaRPr>
          </a:p>
        </p:txBody>
      </p:sp>
      <p:sp>
        <p:nvSpPr>
          <p:cNvPr id="8" name="TextBox 7">
            <a:extLst>
              <a:ext uri="{FF2B5EF4-FFF2-40B4-BE49-F238E27FC236}">
                <a16:creationId xmlns:a16="http://schemas.microsoft.com/office/drawing/2014/main" id="{25F01FA5-8DF3-FC0C-C62F-BF128E535B58}"/>
              </a:ext>
            </a:extLst>
          </p:cNvPr>
          <p:cNvSpPr txBox="1"/>
          <p:nvPr/>
        </p:nvSpPr>
        <p:spPr>
          <a:xfrm>
            <a:off x="8150086" y="1617133"/>
            <a:ext cx="3499518" cy="4154984"/>
          </a:xfrm>
          <a:prstGeom prst="rect">
            <a:avLst/>
          </a:prstGeom>
          <a:noFill/>
        </p:spPr>
        <p:txBody>
          <a:bodyPr wrap="square" rtlCol="0">
            <a:spAutoFit/>
          </a:bodyPr>
          <a:lstStyle/>
          <a:p>
            <a:r>
              <a:rPr lang="en-US" sz="2400" dirty="0">
                <a:solidFill>
                  <a:schemeClr val="bg1"/>
                </a:solidFill>
              </a:rPr>
              <a:t>57% Gen Z want to work for manager who explains what is expected, sets a goal and helps achieve it.</a:t>
            </a:r>
          </a:p>
          <a:p>
            <a:r>
              <a:rPr lang="en-US" sz="2400" dirty="0">
                <a:solidFill>
                  <a:schemeClr val="bg1"/>
                </a:solidFill>
              </a:rPr>
              <a:t>Hence managers at Lenskart </a:t>
            </a:r>
            <a:r>
              <a:rPr lang="en-US" sz="2400" b="1" dirty="0"/>
              <a:t>should clearly define the employees what is expected from them</a:t>
            </a:r>
            <a:r>
              <a:rPr lang="en-US" sz="2400" dirty="0">
                <a:solidFill>
                  <a:schemeClr val="bg1"/>
                </a:solidFill>
              </a:rPr>
              <a:t> to ensure proper management at the company.</a:t>
            </a:r>
            <a:endParaRPr lang="en-IN" sz="2400" dirty="0">
              <a:solidFill>
                <a:schemeClr val="bg1"/>
              </a:solidFill>
            </a:endParaRPr>
          </a:p>
        </p:txBody>
      </p:sp>
      <p:sp>
        <p:nvSpPr>
          <p:cNvPr id="3" name="TextBox 2">
            <a:extLst>
              <a:ext uri="{FF2B5EF4-FFF2-40B4-BE49-F238E27FC236}">
                <a16:creationId xmlns:a16="http://schemas.microsoft.com/office/drawing/2014/main" id="{3B451AE9-8FFA-831C-6807-266FBDA76D56}"/>
              </a:ext>
            </a:extLst>
          </p:cNvPr>
          <p:cNvSpPr txBox="1"/>
          <p:nvPr/>
        </p:nvSpPr>
        <p:spPr>
          <a:xfrm>
            <a:off x="8150086" y="878350"/>
            <a:ext cx="3021495" cy="369332"/>
          </a:xfrm>
          <a:prstGeom prst="rect">
            <a:avLst/>
          </a:prstGeom>
          <a:noFill/>
        </p:spPr>
        <p:txBody>
          <a:bodyPr wrap="square" rtlCol="0">
            <a:spAutoFit/>
          </a:bodyPr>
          <a:lstStyle/>
          <a:p>
            <a:r>
              <a:rPr lang="en-US" dirty="0">
                <a:solidFill>
                  <a:schemeClr val="accent1">
                    <a:lumMod val="40000"/>
                    <a:lumOff val="60000"/>
                  </a:schemeClr>
                </a:solidFill>
              </a:rPr>
              <a:t>Recommendations: </a:t>
            </a:r>
            <a:endParaRPr lang="en-IN" dirty="0">
              <a:solidFill>
                <a:schemeClr val="accent1">
                  <a:lumMod val="40000"/>
                  <a:lumOff val="60000"/>
                </a:schemeClr>
              </a:solidFill>
            </a:endParaRPr>
          </a:p>
        </p:txBody>
      </p:sp>
      <p:graphicFrame>
        <p:nvGraphicFramePr>
          <p:cNvPr id="4" name="Chart 3">
            <a:extLst>
              <a:ext uri="{FF2B5EF4-FFF2-40B4-BE49-F238E27FC236}">
                <a16:creationId xmlns:a16="http://schemas.microsoft.com/office/drawing/2014/main" id="{9EC0DFF9-3C71-B834-EE80-EC8FC1BD055D}"/>
              </a:ext>
            </a:extLst>
          </p:cNvPr>
          <p:cNvGraphicFramePr>
            <a:graphicFrameLocks/>
          </p:cNvGraphicFramePr>
          <p:nvPr>
            <p:extLst>
              <p:ext uri="{D42A27DB-BD31-4B8C-83A1-F6EECF244321}">
                <p14:modId xmlns:p14="http://schemas.microsoft.com/office/powerpoint/2010/main" val="4018668794"/>
              </p:ext>
            </p:extLst>
          </p:nvPr>
        </p:nvGraphicFramePr>
        <p:xfrm>
          <a:off x="442534" y="1247682"/>
          <a:ext cx="6272591" cy="5067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73950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a:extLst>
            <a:ext uri="{FF2B5EF4-FFF2-40B4-BE49-F238E27FC236}">
              <a16:creationId xmlns:a16="http://schemas.microsoft.com/office/drawing/2014/main" id="{23C93FED-A685-ADB0-E998-44A1A2DFF90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91BEBE2-5C66-BB21-D742-5D78602477C4}"/>
              </a:ext>
            </a:extLst>
          </p:cNvPr>
          <p:cNvSpPr txBox="1"/>
          <p:nvPr/>
        </p:nvSpPr>
        <p:spPr>
          <a:xfrm>
            <a:off x="2771775" y="173567"/>
            <a:ext cx="4715935" cy="369332"/>
          </a:xfrm>
          <a:prstGeom prst="rect">
            <a:avLst/>
          </a:prstGeom>
          <a:noFill/>
        </p:spPr>
        <p:txBody>
          <a:bodyPr wrap="square" rtlCol="0">
            <a:spAutoFit/>
          </a:bodyPr>
          <a:lstStyle/>
          <a:p>
            <a:pPr algn="ctr"/>
            <a:r>
              <a:rPr lang="en-US" b="1" dirty="0">
                <a:solidFill>
                  <a:schemeClr val="bg1">
                    <a:lumMod val="85000"/>
                  </a:schemeClr>
                </a:solidFill>
              </a:rPr>
              <a:t>Final Insights</a:t>
            </a:r>
            <a:endParaRPr lang="en-IN" b="1" dirty="0">
              <a:solidFill>
                <a:schemeClr val="bg1">
                  <a:lumMod val="85000"/>
                </a:schemeClr>
              </a:solidFill>
            </a:endParaRPr>
          </a:p>
        </p:txBody>
      </p:sp>
      <p:sp>
        <p:nvSpPr>
          <p:cNvPr id="9" name="TextBox 8">
            <a:extLst>
              <a:ext uri="{FF2B5EF4-FFF2-40B4-BE49-F238E27FC236}">
                <a16:creationId xmlns:a16="http://schemas.microsoft.com/office/drawing/2014/main" id="{31B17F1F-A305-9C80-F23F-7882DD316D59}"/>
              </a:ext>
            </a:extLst>
          </p:cNvPr>
          <p:cNvSpPr txBox="1"/>
          <p:nvPr/>
        </p:nvSpPr>
        <p:spPr>
          <a:xfrm>
            <a:off x="6867525" y="1928329"/>
            <a:ext cx="461962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52% of Gen Z  want to work for the employer who pushes theory limits by enabling a learning environment  and rewards them at the end.</a:t>
            </a:r>
          </a:p>
          <a:p>
            <a:pPr marL="342900" indent="-342900">
              <a:buFont typeface="Arial" panose="020B0604020202020204" pitchFamily="34" charset="0"/>
              <a:buChar char="•"/>
            </a:pPr>
            <a:r>
              <a:rPr lang="en-US" sz="2400" dirty="0">
                <a:solidFill>
                  <a:schemeClr val="bg1"/>
                </a:solidFill>
              </a:rPr>
              <a:t>At Lenskart, the </a:t>
            </a:r>
            <a:r>
              <a:rPr lang="en-US" sz="2400" b="1" dirty="0"/>
              <a:t>employers need to provide a learning environment </a:t>
            </a:r>
            <a:r>
              <a:rPr lang="en-US" sz="2400" dirty="0">
                <a:solidFill>
                  <a:schemeClr val="bg1"/>
                </a:solidFill>
              </a:rPr>
              <a:t>to the employees to reduce work pressure and generate a feeling of happiness.</a:t>
            </a:r>
            <a:endParaRPr lang="en-IN" sz="2400" dirty="0">
              <a:solidFill>
                <a:schemeClr val="bg1"/>
              </a:solidFill>
            </a:endParaRPr>
          </a:p>
        </p:txBody>
      </p:sp>
      <p:graphicFrame>
        <p:nvGraphicFramePr>
          <p:cNvPr id="2" name="Chart 1">
            <a:extLst>
              <a:ext uri="{FF2B5EF4-FFF2-40B4-BE49-F238E27FC236}">
                <a16:creationId xmlns:a16="http://schemas.microsoft.com/office/drawing/2014/main" id="{89627DAB-B8DD-2E68-0B2A-D7408D7654D5}"/>
              </a:ext>
            </a:extLst>
          </p:cNvPr>
          <p:cNvGraphicFramePr>
            <a:graphicFrameLocks/>
          </p:cNvGraphicFramePr>
          <p:nvPr>
            <p:extLst>
              <p:ext uri="{D42A27DB-BD31-4B8C-83A1-F6EECF244321}">
                <p14:modId xmlns:p14="http://schemas.microsoft.com/office/powerpoint/2010/main" val="3291470665"/>
              </p:ext>
            </p:extLst>
          </p:nvPr>
        </p:nvGraphicFramePr>
        <p:xfrm>
          <a:off x="265084" y="1362075"/>
          <a:ext cx="6143625" cy="478154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45F08FB-AD91-D7E3-9B4D-F5F157941D30}"/>
              </a:ext>
            </a:extLst>
          </p:cNvPr>
          <p:cNvSpPr txBox="1"/>
          <p:nvPr/>
        </p:nvSpPr>
        <p:spPr>
          <a:xfrm>
            <a:off x="7979133" y="1259350"/>
            <a:ext cx="3021495" cy="369332"/>
          </a:xfrm>
          <a:prstGeom prst="rect">
            <a:avLst/>
          </a:prstGeom>
          <a:noFill/>
        </p:spPr>
        <p:txBody>
          <a:bodyPr wrap="square" rtlCol="0">
            <a:spAutoFit/>
          </a:bodyPr>
          <a:lstStyle/>
          <a:p>
            <a:r>
              <a:rPr lang="en-US" dirty="0">
                <a:solidFill>
                  <a:schemeClr val="accent1">
                    <a:lumMod val="40000"/>
                    <a:lumOff val="60000"/>
                  </a:schemeClr>
                </a:solidFill>
              </a:rPr>
              <a:t>Recommendations: </a:t>
            </a:r>
            <a:endParaRPr lang="en-IN" dirty="0">
              <a:solidFill>
                <a:schemeClr val="accent1">
                  <a:lumMod val="40000"/>
                  <a:lumOff val="60000"/>
                </a:schemeClr>
              </a:solidFill>
            </a:endParaRPr>
          </a:p>
        </p:txBody>
      </p:sp>
    </p:spTree>
    <p:extLst>
      <p:ext uri="{BB962C8B-B14F-4D97-AF65-F5344CB8AC3E}">
        <p14:creationId xmlns:p14="http://schemas.microsoft.com/office/powerpoint/2010/main" val="345033566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32F57-AD72-2C2D-8E3C-DC60DD9C0323}"/>
              </a:ext>
            </a:extLst>
          </p:cNvPr>
          <p:cNvSpPr txBox="1"/>
          <p:nvPr/>
        </p:nvSpPr>
        <p:spPr>
          <a:xfrm>
            <a:off x="3505200" y="2269066"/>
            <a:ext cx="4512733" cy="923330"/>
          </a:xfrm>
          <a:prstGeom prst="rect">
            <a:avLst/>
          </a:prstGeom>
          <a:noFill/>
        </p:spPr>
        <p:txBody>
          <a:bodyPr wrap="square" rtlCol="0">
            <a:spAutoFit/>
          </a:bodyPr>
          <a:lstStyle/>
          <a:p>
            <a:pPr algn="ctr"/>
            <a:r>
              <a:rPr lang="en-US" sz="5400" b="1" dirty="0">
                <a:solidFill>
                  <a:schemeClr val="bg1"/>
                </a:solidFill>
              </a:rPr>
              <a:t>Thank You !</a:t>
            </a:r>
            <a:endParaRPr lang="en-IN" sz="5400" b="1" dirty="0">
              <a:solidFill>
                <a:schemeClr val="bg1"/>
              </a:solidFill>
            </a:endParaRPr>
          </a:p>
        </p:txBody>
      </p:sp>
    </p:spTree>
    <p:extLst>
      <p:ext uri="{BB962C8B-B14F-4D97-AF65-F5344CB8AC3E}">
        <p14:creationId xmlns:p14="http://schemas.microsoft.com/office/powerpoint/2010/main" val="12322699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CAAE17-C391-FE52-F18A-DB96C6CCCCF2}"/>
              </a:ext>
            </a:extLst>
          </p:cNvPr>
          <p:cNvSpPr txBox="1"/>
          <p:nvPr/>
        </p:nvSpPr>
        <p:spPr>
          <a:xfrm>
            <a:off x="88900" y="4582498"/>
            <a:ext cx="1536699" cy="1433674"/>
          </a:xfrm>
          <a:prstGeom prst="rect">
            <a:avLst/>
          </a:prstGeom>
          <a:noFill/>
        </p:spPr>
        <p:txBody>
          <a:bodyPr wrap="square" rtlCol="0">
            <a:spAutoFit/>
          </a:bodyPr>
          <a:lstStyle/>
          <a:p>
            <a:r>
              <a:rPr lang="en-US" sz="1400" dirty="0">
                <a:solidFill>
                  <a:schemeClr val="bg1"/>
                </a:solidFill>
              </a:rPr>
              <a:t>Introduction to the problem statement and researching about it to get a better understanding.</a:t>
            </a:r>
            <a:endParaRPr lang="en-IN" sz="1400" dirty="0">
              <a:solidFill>
                <a:schemeClr val="bg1"/>
              </a:solidFill>
            </a:endParaRPr>
          </a:p>
        </p:txBody>
      </p:sp>
      <p:sp>
        <p:nvSpPr>
          <p:cNvPr id="6" name="TextBox 5">
            <a:extLst>
              <a:ext uri="{FF2B5EF4-FFF2-40B4-BE49-F238E27FC236}">
                <a16:creationId xmlns:a16="http://schemas.microsoft.com/office/drawing/2014/main" id="{F2E14A08-6F4C-B854-EAD0-21331D70FE94}"/>
              </a:ext>
            </a:extLst>
          </p:cNvPr>
          <p:cNvSpPr txBox="1"/>
          <p:nvPr/>
        </p:nvSpPr>
        <p:spPr>
          <a:xfrm>
            <a:off x="1625598" y="4222409"/>
            <a:ext cx="1536699" cy="1600438"/>
          </a:xfrm>
          <a:prstGeom prst="rect">
            <a:avLst/>
          </a:prstGeom>
          <a:noFill/>
        </p:spPr>
        <p:txBody>
          <a:bodyPr wrap="square" rtlCol="0">
            <a:spAutoFit/>
          </a:bodyPr>
          <a:lstStyle/>
          <a:p>
            <a:r>
              <a:rPr lang="en-US" sz="1400" dirty="0">
                <a:solidFill>
                  <a:schemeClr val="bg1"/>
                </a:solidFill>
              </a:rPr>
              <a:t>Approaching the problem statement and creating a Business Research Document.</a:t>
            </a:r>
            <a:endParaRPr lang="en-IN" sz="1400" dirty="0">
              <a:solidFill>
                <a:schemeClr val="bg1"/>
              </a:solidFill>
            </a:endParaRPr>
          </a:p>
          <a:p>
            <a:endParaRPr lang="en-IN" sz="1400" dirty="0">
              <a:solidFill>
                <a:schemeClr val="bg1"/>
              </a:solidFill>
            </a:endParaRPr>
          </a:p>
        </p:txBody>
      </p:sp>
      <p:grpSp>
        <p:nvGrpSpPr>
          <p:cNvPr id="48" name="Group 47">
            <a:extLst>
              <a:ext uri="{FF2B5EF4-FFF2-40B4-BE49-F238E27FC236}">
                <a16:creationId xmlns:a16="http://schemas.microsoft.com/office/drawing/2014/main" id="{C87EDD8A-AFA5-9781-191C-D0A07B74CEDB}"/>
              </a:ext>
            </a:extLst>
          </p:cNvPr>
          <p:cNvGrpSpPr/>
          <p:nvPr/>
        </p:nvGrpSpPr>
        <p:grpSpPr>
          <a:xfrm>
            <a:off x="9525" y="4010034"/>
            <a:ext cx="1536698" cy="424750"/>
            <a:chOff x="9524" y="4048124"/>
            <a:chExt cx="1895467" cy="386660"/>
          </a:xfrm>
        </p:grpSpPr>
        <p:cxnSp>
          <p:nvCxnSpPr>
            <p:cNvPr id="26" name="Straight Connector 25">
              <a:extLst>
                <a:ext uri="{FF2B5EF4-FFF2-40B4-BE49-F238E27FC236}">
                  <a16:creationId xmlns:a16="http://schemas.microsoft.com/office/drawing/2014/main" id="{F8B21621-2047-78A6-7DF6-A4CBDC6BC2DA}"/>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4186F0-D055-9171-F005-8C55EB0DF43D}"/>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EEB037AE-6E15-DDA7-BB9B-81C20AA1D9DD}"/>
              </a:ext>
            </a:extLst>
          </p:cNvPr>
          <p:cNvSpPr txBox="1"/>
          <p:nvPr/>
        </p:nvSpPr>
        <p:spPr>
          <a:xfrm>
            <a:off x="3157180" y="3725130"/>
            <a:ext cx="1362075" cy="1231106"/>
          </a:xfrm>
          <a:prstGeom prst="rect">
            <a:avLst/>
          </a:prstGeom>
          <a:noFill/>
        </p:spPr>
        <p:txBody>
          <a:bodyPr wrap="square" rtlCol="0">
            <a:spAutoFit/>
          </a:bodyPr>
          <a:lstStyle/>
          <a:p>
            <a:r>
              <a:rPr lang="en-US" sz="1400" dirty="0">
                <a:solidFill>
                  <a:schemeClr val="bg1"/>
                </a:solidFill>
              </a:rPr>
              <a:t>Collecting the data and cleaning It using SQL.</a:t>
            </a:r>
            <a:endParaRPr lang="en-IN" sz="1400" dirty="0">
              <a:solidFill>
                <a:schemeClr val="bg1"/>
              </a:solidFill>
            </a:endParaRPr>
          </a:p>
          <a:p>
            <a:endParaRPr lang="en-IN" dirty="0"/>
          </a:p>
        </p:txBody>
      </p:sp>
      <p:sp>
        <p:nvSpPr>
          <p:cNvPr id="70" name="TextBox 69">
            <a:extLst>
              <a:ext uri="{FF2B5EF4-FFF2-40B4-BE49-F238E27FC236}">
                <a16:creationId xmlns:a16="http://schemas.microsoft.com/office/drawing/2014/main" id="{F970E4E2-276E-FA22-6EFF-45D52987EEC1}"/>
              </a:ext>
            </a:extLst>
          </p:cNvPr>
          <p:cNvSpPr txBox="1"/>
          <p:nvPr/>
        </p:nvSpPr>
        <p:spPr>
          <a:xfrm>
            <a:off x="4593514" y="3429000"/>
            <a:ext cx="2190726" cy="523220"/>
          </a:xfrm>
          <a:prstGeom prst="rect">
            <a:avLst/>
          </a:prstGeom>
          <a:noFill/>
        </p:spPr>
        <p:txBody>
          <a:bodyPr wrap="square" rtlCol="0">
            <a:spAutoFit/>
          </a:bodyPr>
          <a:lstStyle/>
          <a:p>
            <a:r>
              <a:rPr lang="en-US" sz="1400" dirty="0">
                <a:solidFill>
                  <a:schemeClr val="bg1"/>
                </a:solidFill>
              </a:rPr>
              <a:t>Analysis of Business questions using SQL.</a:t>
            </a:r>
            <a:endParaRPr lang="en-IN" sz="1400" dirty="0">
              <a:solidFill>
                <a:schemeClr val="bg1"/>
              </a:solidFill>
            </a:endParaRPr>
          </a:p>
        </p:txBody>
      </p:sp>
      <p:sp>
        <p:nvSpPr>
          <p:cNvPr id="71" name="TextBox 70">
            <a:extLst>
              <a:ext uri="{FF2B5EF4-FFF2-40B4-BE49-F238E27FC236}">
                <a16:creationId xmlns:a16="http://schemas.microsoft.com/office/drawing/2014/main" id="{AF7010D7-B916-C463-4D78-3D6FC769922F}"/>
              </a:ext>
            </a:extLst>
          </p:cNvPr>
          <p:cNvSpPr txBox="1"/>
          <p:nvPr/>
        </p:nvSpPr>
        <p:spPr>
          <a:xfrm>
            <a:off x="6326066" y="2986466"/>
            <a:ext cx="1571966" cy="738664"/>
          </a:xfrm>
          <a:prstGeom prst="rect">
            <a:avLst/>
          </a:prstGeom>
          <a:noFill/>
        </p:spPr>
        <p:txBody>
          <a:bodyPr wrap="square" rtlCol="0">
            <a:spAutoFit/>
          </a:bodyPr>
          <a:lstStyle/>
          <a:p>
            <a:r>
              <a:rPr lang="en-US" sz="1400" dirty="0">
                <a:solidFill>
                  <a:schemeClr val="bg1"/>
                </a:solidFill>
              </a:rPr>
              <a:t>Creating a comprehensive Dashboard.</a:t>
            </a:r>
            <a:endParaRPr lang="en-IN" sz="1400" dirty="0">
              <a:solidFill>
                <a:schemeClr val="bg1"/>
              </a:solidFill>
            </a:endParaRPr>
          </a:p>
        </p:txBody>
      </p:sp>
      <p:sp>
        <p:nvSpPr>
          <p:cNvPr id="72" name="TextBox 71">
            <a:extLst>
              <a:ext uri="{FF2B5EF4-FFF2-40B4-BE49-F238E27FC236}">
                <a16:creationId xmlns:a16="http://schemas.microsoft.com/office/drawing/2014/main" id="{51BE672B-2846-C8C9-9C6F-5F860FE9CE01}"/>
              </a:ext>
            </a:extLst>
          </p:cNvPr>
          <p:cNvSpPr txBox="1"/>
          <p:nvPr/>
        </p:nvSpPr>
        <p:spPr>
          <a:xfrm>
            <a:off x="7823927" y="2689414"/>
            <a:ext cx="2206468" cy="523220"/>
          </a:xfrm>
          <a:prstGeom prst="rect">
            <a:avLst/>
          </a:prstGeom>
          <a:noFill/>
        </p:spPr>
        <p:txBody>
          <a:bodyPr wrap="square" rtlCol="0">
            <a:spAutoFit/>
          </a:bodyPr>
          <a:lstStyle/>
          <a:p>
            <a:r>
              <a:rPr lang="en-US" sz="1400" dirty="0">
                <a:solidFill>
                  <a:schemeClr val="bg1"/>
                </a:solidFill>
              </a:rPr>
              <a:t>Creating Focus area  Dashboards.</a:t>
            </a:r>
            <a:endParaRPr lang="en-IN" sz="1400" dirty="0">
              <a:solidFill>
                <a:schemeClr val="bg1"/>
              </a:solidFill>
            </a:endParaRPr>
          </a:p>
        </p:txBody>
      </p:sp>
      <p:sp>
        <p:nvSpPr>
          <p:cNvPr id="73" name="TextBox 72">
            <a:extLst>
              <a:ext uri="{FF2B5EF4-FFF2-40B4-BE49-F238E27FC236}">
                <a16:creationId xmlns:a16="http://schemas.microsoft.com/office/drawing/2014/main" id="{7F063C75-ECD4-268C-F5F6-A11E7A590E13}"/>
              </a:ext>
            </a:extLst>
          </p:cNvPr>
          <p:cNvSpPr txBox="1"/>
          <p:nvPr/>
        </p:nvSpPr>
        <p:spPr>
          <a:xfrm>
            <a:off x="9466901" y="2206618"/>
            <a:ext cx="1393255" cy="307777"/>
          </a:xfrm>
          <a:prstGeom prst="rect">
            <a:avLst/>
          </a:prstGeom>
          <a:noFill/>
        </p:spPr>
        <p:txBody>
          <a:bodyPr wrap="square" rtlCol="0">
            <a:spAutoFit/>
          </a:bodyPr>
          <a:lstStyle/>
          <a:p>
            <a:r>
              <a:rPr lang="en-US" sz="1400" dirty="0">
                <a:solidFill>
                  <a:schemeClr val="bg1"/>
                </a:solidFill>
              </a:rPr>
              <a:t>The Final Insight</a:t>
            </a:r>
            <a:endParaRPr lang="en-IN" sz="1400" dirty="0">
              <a:solidFill>
                <a:schemeClr val="bg1"/>
              </a:solidFill>
            </a:endParaRPr>
          </a:p>
        </p:txBody>
      </p:sp>
      <p:grpSp>
        <p:nvGrpSpPr>
          <p:cNvPr id="74" name="Group 73">
            <a:extLst>
              <a:ext uri="{FF2B5EF4-FFF2-40B4-BE49-F238E27FC236}">
                <a16:creationId xmlns:a16="http://schemas.microsoft.com/office/drawing/2014/main" id="{C202AF97-F7F4-5AB3-CB07-B18EEDBD0E62}"/>
              </a:ext>
            </a:extLst>
          </p:cNvPr>
          <p:cNvGrpSpPr/>
          <p:nvPr/>
        </p:nvGrpSpPr>
        <p:grpSpPr>
          <a:xfrm>
            <a:off x="1546222" y="3606856"/>
            <a:ext cx="1536698" cy="424750"/>
            <a:chOff x="9524" y="4048124"/>
            <a:chExt cx="1895467" cy="386660"/>
          </a:xfrm>
        </p:grpSpPr>
        <p:cxnSp>
          <p:nvCxnSpPr>
            <p:cNvPr id="75" name="Straight Connector 74">
              <a:extLst>
                <a:ext uri="{FF2B5EF4-FFF2-40B4-BE49-F238E27FC236}">
                  <a16:creationId xmlns:a16="http://schemas.microsoft.com/office/drawing/2014/main" id="{BA3EC33D-C0D8-569C-F8A7-0F6A4B425716}"/>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1F3BD6A-C471-CB5A-FD19-D9440CFDADD0}"/>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C7CD43C-ECCD-46C6-2EF0-5BC33051A843}"/>
              </a:ext>
            </a:extLst>
          </p:cNvPr>
          <p:cNvGrpSpPr/>
          <p:nvPr/>
        </p:nvGrpSpPr>
        <p:grpSpPr>
          <a:xfrm>
            <a:off x="3082920" y="3203678"/>
            <a:ext cx="1536698" cy="424750"/>
            <a:chOff x="9524" y="4048124"/>
            <a:chExt cx="1895467" cy="386660"/>
          </a:xfrm>
        </p:grpSpPr>
        <p:cxnSp>
          <p:nvCxnSpPr>
            <p:cNvPr id="78" name="Straight Connector 77">
              <a:extLst>
                <a:ext uri="{FF2B5EF4-FFF2-40B4-BE49-F238E27FC236}">
                  <a16:creationId xmlns:a16="http://schemas.microsoft.com/office/drawing/2014/main" id="{52C4DE59-163B-79D8-78C7-C3CAF931C4ED}"/>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61513A-ECDA-FDCD-1765-ED06E6E52AE5}"/>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A32FFE1-E7C3-317D-565F-985B350B06A5}"/>
              </a:ext>
            </a:extLst>
          </p:cNvPr>
          <p:cNvGrpSpPr/>
          <p:nvPr/>
        </p:nvGrpSpPr>
        <p:grpSpPr>
          <a:xfrm>
            <a:off x="4619618" y="2800500"/>
            <a:ext cx="1536698" cy="424750"/>
            <a:chOff x="9524" y="4048124"/>
            <a:chExt cx="1895467" cy="386660"/>
          </a:xfrm>
        </p:grpSpPr>
        <p:cxnSp>
          <p:nvCxnSpPr>
            <p:cNvPr id="81" name="Straight Connector 80">
              <a:extLst>
                <a:ext uri="{FF2B5EF4-FFF2-40B4-BE49-F238E27FC236}">
                  <a16:creationId xmlns:a16="http://schemas.microsoft.com/office/drawing/2014/main" id="{7EC1D284-2A59-38B9-94CE-C9B5ED77F11D}"/>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F7E092D-97B9-D13D-442F-28E95D0EC5DC}"/>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EB254CC7-8664-CC9E-09FE-0063920BDB77}"/>
              </a:ext>
            </a:extLst>
          </p:cNvPr>
          <p:cNvGrpSpPr/>
          <p:nvPr/>
        </p:nvGrpSpPr>
        <p:grpSpPr>
          <a:xfrm>
            <a:off x="6156316" y="2389000"/>
            <a:ext cx="1536698" cy="424750"/>
            <a:chOff x="9524" y="4048124"/>
            <a:chExt cx="1895467" cy="386660"/>
          </a:xfrm>
        </p:grpSpPr>
        <p:cxnSp>
          <p:nvCxnSpPr>
            <p:cNvPr id="84" name="Straight Connector 83">
              <a:extLst>
                <a:ext uri="{FF2B5EF4-FFF2-40B4-BE49-F238E27FC236}">
                  <a16:creationId xmlns:a16="http://schemas.microsoft.com/office/drawing/2014/main" id="{EDB18E2F-29CB-FEF8-0537-55D124B3C19A}"/>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68600C8-C41A-A99E-28AE-369FD92E6D1E}"/>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D10F2DF7-B472-A241-6041-9633EA5DC602}"/>
              </a:ext>
            </a:extLst>
          </p:cNvPr>
          <p:cNvGrpSpPr/>
          <p:nvPr/>
        </p:nvGrpSpPr>
        <p:grpSpPr>
          <a:xfrm>
            <a:off x="7693014" y="1994652"/>
            <a:ext cx="1536698" cy="424750"/>
            <a:chOff x="9524" y="4048124"/>
            <a:chExt cx="1895467" cy="386660"/>
          </a:xfrm>
        </p:grpSpPr>
        <p:cxnSp>
          <p:nvCxnSpPr>
            <p:cNvPr id="87" name="Straight Connector 86">
              <a:extLst>
                <a:ext uri="{FF2B5EF4-FFF2-40B4-BE49-F238E27FC236}">
                  <a16:creationId xmlns:a16="http://schemas.microsoft.com/office/drawing/2014/main" id="{8F313373-BCAF-EE98-9349-25FBCD8C270A}"/>
                </a:ext>
              </a:extLst>
            </p:cNvPr>
            <p:cNvCxnSpPr>
              <a:cxnSpLocks/>
            </p:cNvCxnSpPr>
            <p:nvPr/>
          </p:nvCxnSpPr>
          <p:spPr>
            <a:xfrm>
              <a:off x="9524" y="4415734"/>
              <a:ext cx="189546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DB25A07-6909-2F0D-4CBD-70DB084C31D6}"/>
                </a:ext>
              </a:extLst>
            </p:cNvPr>
            <p:cNvCxnSpPr>
              <a:cxnSpLocks/>
            </p:cNvCxnSpPr>
            <p:nvPr/>
          </p:nvCxnSpPr>
          <p:spPr>
            <a:xfrm flipV="1">
              <a:off x="1904991" y="4048124"/>
              <a:ext cx="0" cy="38666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a:extLst>
              <a:ext uri="{FF2B5EF4-FFF2-40B4-BE49-F238E27FC236}">
                <a16:creationId xmlns:a16="http://schemas.microsoft.com/office/drawing/2014/main" id="{E498F178-0AE0-100F-BF7C-D1648515229F}"/>
              </a:ext>
            </a:extLst>
          </p:cNvPr>
          <p:cNvCxnSpPr>
            <a:cxnSpLocks/>
          </p:cNvCxnSpPr>
          <p:nvPr/>
        </p:nvCxnSpPr>
        <p:spPr>
          <a:xfrm>
            <a:off x="9229712" y="1994652"/>
            <a:ext cx="1536698"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92" name="Graphic 91" descr="Flag">
            <a:extLst>
              <a:ext uri="{FF2B5EF4-FFF2-40B4-BE49-F238E27FC236}">
                <a16:creationId xmlns:a16="http://schemas.microsoft.com/office/drawing/2014/main" id="{D606D305-69DF-C630-0D49-A5CCC2128A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6410" y="936526"/>
            <a:ext cx="914400" cy="914400"/>
          </a:xfrm>
          <a:prstGeom prst="rect">
            <a:avLst/>
          </a:prstGeom>
        </p:spPr>
      </p:pic>
      <p:pic>
        <p:nvPicPr>
          <p:cNvPr id="93" name="Picture 92">
            <a:extLst>
              <a:ext uri="{FF2B5EF4-FFF2-40B4-BE49-F238E27FC236}">
                <a16:creationId xmlns:a16="http://schemas.microsoft.com/office/drawing/2014/main" id="{09B785F1-4B20-FD0A-E618-1C269E099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014" y="824204"/>
            <a:ext cx="1761396" cy="1165334"/>
          </a:xfrm>
          <a:prstGeom prst="rect">
            <a:avLst/>
          </a:prstGeom>
        </p:spPr>
      </p:pic>
      <p:pic>
        <p:nvPicPr>
          <p:cNvPr id="94" name="Graphic 93" descr="Dance steps">
            <a:extLst>
              <a:ext uri="{FF2B5EF4-FFF2-40B4-BE49-F238E27FC236}">
                <a16:creationId xmlns:a16="http://schemas.microsoft.com/office/drawing/2014/main" id="{BB2DE0F2-0EDF-D4D7-4C5F-CD0616CCF5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41890">
            <a:off x="7936545" y="1471519"/>
            <a:ext cx="600243" cy="600243"/>
          </a:xfrm>
          <a:prstGeom prst="rect">
            <a:avLst/>
          </a:prstGeom>
        </p:spPr>
      </p:pic>
      <p:pic>
        <p:nvPicPr>
          <p:cNvPr id="95" name="Graphic 94" descr="Dance steps">
            <a:extLst>
              <a:ext uri="{FF2B5EF4-FFF2-40B4-BE49-F238E27FC236}">
                <a16:creationId xmlns:a16="http://schemas.microsoft.com/office/drawing/2014/main" id="{695D93A3-6508-66B7-507B-2274A73DBE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41890">
            <a:off x="6524202" y="1833748"/>
            <a:ext cx="600243" cy="600243"/>
          </a:xfrm>
          <a:prstGeom prst="rect">
            <a:avLst/>
          </a:prstGeom>
        </p:spPr>
      </p:pic>
      <p:pic>
        <p:nvPicPr>
          <p:cNvPr id="96" name="Picture 95">
            <a:extLst>
              <a:ext uri="{FF2B5EF4-FFF2-40B4-BE49-F238E27FC236}">
                <a16:creationId xmlns:a16="http://schemas.microsoft.com/office/drawing/2014/main" id="{38E597FD-72A6-5F84-A6E7-14696D2287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4797" y="1808180"/>
            <a:ext cx="1104651" cy="1104651"/>
          </a:xfrm>
          <a:prstGeom prst="rect">
            <a:avLst/>
          </a:prstGeom>
        </p:spPr>
      </p:pic>
      <p:pic>
        <p:nvPicPr>
          <p:cNvPr id="97" name="Graphic 96" descr="Dance steps">
            <a:extLst>
              <a:ext uri="{FF2B5EF4-FFF2-40B4-BE49-F238E27FC236}">
                <a16:creationId xmlns:a16="http://schemas.microsoft.com/office/drawing/2014/main" id="{9932F275-1AF5-97A6-15EC-893E16090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41890">
            <a:off x="3304423" y="2540262"/>
            <a:ext cx="606824" cy="606824"/>
          </a:xfrm>
          <a:prstGeom prst="rect">
            <a:avLst/>
          </a:prstGeom>
        </p:spPr>
      </p:pic>
      <p:pic>
        <p:nvPicPr>
          <p:cNvPr id="98" name="Graphic 97" descr="Dance steps">
            <a:extLst>
              <a:ext uri="{FF2B5EF4-FFF2-40B4-BE49-F238E27FC236}">
                <a16:creationId xmlns:a16="http://schemas.microsoft.com/office/drawing/2014/main" id="{03360162-4A50-209B-B468-C0CDB09A51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41890">
            <a:off x="1933159" y="3181400"/>
            <a:ext cx="606824" cy="606824"/>
          </a:xfrm>
          <a:prstGeom prst="rect">
            <a:avLst/>
          </a:prstGeom>
        </p:spPr>
      </p:pic>
      <p:pic>
        <p:nvPicPr>
          <p:cNvPr id="99" name="Picture 98">
            <a:extLst>
              <a:ext uri="{FF2B5EF4-FFF2-40B4-BE49-F238E27FC236}">
                <a16:creationId xmlns:a16="http://schemas.microsoft.com/office/drawing/2014/main" id="{1963A29B-0C97-06AF-957C-327B482438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773" y="3134972"/>
            <a:ext cx="915038" cy="982197"/>
          </a:xfrm>
          <a:prstGeom prst="rect">
            <a:avLst/>
          </a:prstGeom>
        </p:spPr>
      </p:pic>
      <p:sp>
        <p:nvSpPr>
          <p:cNvPr id="100" name="TextBox 99">
            <a:extLst>
              <a:ext uri="{FF2B5EF4-FFF2-40B4-BE49-F238E27FC236}">
                <a16:creationId xmlns:a16="http://schemas.microsoft.com/office/drawing/2014/main" id="{BDACCE3D-B435-272E-D0B2-568EB149313D}"/>
              </a:ext>
            </a:extLst>
          </p:cNvPr>
          <p:cNvSpPr txBox="1"/>
          <p:nvPr/>
        </p:nvSpPr>
        <p:spPr>
          <a:xfrm>
            <a:off x="2040551" y="346777"/>
            <a:ext cx="6694831" cy="646331"/>
          </a:xfrm>
          <a:prstGeom prst="rect">
            <a:avLst/>
          </a:prstGeom>
          <a:noFill/>
        </p:spPr>
        <p:txBody>
          <a:bodyPr wrap="square" rtlCol="0">
            <a:spAutoFit/>
          </a:bodyPr>
          <a:lstStyle/>
          <a:p>
            <a:pPr algn="ctr"/>
            <a:r>
              <a:rPr lang="en-US" sz="3600" b="1" dirty="0">
                <a:solidFill>
                  <a:schemeClr val="bg1"/>
                </a:solidFill>
              </a:rPr>
              <a:t>Our Learning Roadmap Success</a:t>
            </a:r>
            <a:endParaRPr lang="en-IN" sz="3600" b="1" dirty="0">
              <a:solidFill>
                <a:schemeClr val="bg1"/>
              </a:solidFill>
            </a:endParaRPr>
          </a:p>
        </p:txBody>
      </p:sp>
    </p:spTree>
    <p:extLst>
      <p:ext uri="{BB962C8B-B14F-4D97-AF65-F5344CB8AC3E}">
        <p14:creationId xmlns:p14="http://schemas.microsoft.com/office/powerpoint/2010/main" val="13060254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52D49-2641-4792-E719-555AE366CCF3}"/>
              </a:ext>
            </a:extLst>
          </p:cNvPr>
          <p:cNvSpPr txBox="1"/>
          <p:nvPr/>
        </p:nvSpPr>
        <p:spPr>
          <a:xfrm>
            <a:off x="190500" y="160439"/>
            <a:ext cx="9763125" cy="1231106"/>
          </a:xfrm>
          <a:prstGeom prst="rect">
            <a:avLst/>
          </a:prstGeom>
          <a:noFill/>
        </p:spPr>
        <p:txBody>
          <a:bodyPr wrap="square" rtlCol="0">
            <a:spAutoFit/>
          </a:bodyPr>
          <a:lstStyle/>
          <a:p>
            <a:pPr algn="ctr"/>
            <a:r>
              <a:rPr lang="en-US" sz="2400" b="1" dirty="0">
                <a:solidFill>
                  <a:schemeClr val="accent5">
                    <a:lumMod val="40000"/>
                    <a:lumOff val="60000"/>
                  </a:schemeClr>
                </a:solidFill>
                <a:ea typeface="ADLaM Display" panose="020F0502020204030204" pitchFamily="2" charset="0"/>
                <a:cs typeface="ADLaM Display" panose="020F0502020204030204" pitchFamily="2" charset="0"/>
              </a:rPr>
              <a:t>Introduction to the problem statement and researching about it to get a better understanding</a:t>
            </a:r>
            <a:r>
              <a:rPr lang="en-US" sz="3200" b="1" dirty="0">
                <a:solidFill>
                  <a:schemeClr val="accent5">
                    <a:lumMod val="40000"/>
                    <a:lumOff val="60000"/>
                  </a:schemeClr>
                </a:solidFill>
                <a:ea typeface="ADLaM Display" panose="020F0502020204030204" pitchFamily="2" charset="0"/>
                <a:cs typeface="ADLaM Display" panose="020F0502020204030204" pitchFamily="2" charset="0"/>
              </a:rPr>
              <a:t>.</a:t>
            </a:r>
            <a:endParaRPr lang="en-IN" sz="3200" b="1" dirty="0">
              <a:solidFill>
                <a:schemeClr val="accent5">
                  <a:lumMod val="40000"/>
                  <a:lumOff val="60000"/>
                </a:schemeClr>
              </a:solidFill>
              <a:ea typeface="ADLaM Display" panose="020F0502020204030204" pitchFamily="2" charset="0"/>
              <a:cs typeface="ADLaM Display" panose="020F0502020204030204" pitchFamily="2" charset="0"/>
            </a:endParaRPr>
          </a:p>
          <a:p>
            <a:pPr algn="ctr"/>
            <a:endParaRPr lang="en-IN" b="1" dirty="0"/>
          </a:p>
        </p:txBody>
      </p:sp>
      <p:sp>
        <p:nvSpPr>
          <p:cNvPr id="3" name="TextBox 2">
            <a:extLst>
              <a:ext uri="{FF2B5EF4-FFF2-40B4-BE49-F238E27FC236}">
                <a16:creationId xmlns:a16="http://schemas.microsoft.com/office/drawing/2014/main" id="{80C12839-3654-6E48-D824-A5855B2B2B11}"/>
              </a:ext>
            </a:extLst>
          </p:cNvPr>
          <p:cNvSpPr txBox="1"/>
          <p:nvPr/>
        </p:nvSpPr>
        <p:spPr>
          <a:xfrm>
            <a:off x="8689450" y="4599104"/>
            <a:ext cx="3028950" cy="461665"/>
          </a:xfrm>
          <a:prstGeom prst="rect">
            <a:avLst/>
          </a:prstGeom>
          <a:noFill/>
        </p:spPr>
        <p:txBody>
          <a:bodyPr wrap="square" rtlCol="0">
            <a:spAutoFit/>
          </a:bodyPr>
          <a:lstStyle/>
          <a:p>
            <a:r>
              <a:rPr lang="en-IN" sz="1200" dirty="0">
                <a:solidFill>
                  <a:schemeClr val="bg1">
                    <a:lumMod val="75000"/>
                  </a:schemeClr>
                </a:solidFill>
              </a:rPr>
              <a:t>https://www.linkedin.com/pulse/gen-z-career-aspirations-future-work-eliane-miles/</a:t>
            </a:r>
          </a:p>
        </p:txBody>
      </p:sp>
      <p:sp>
        <p:nvSpPr>
          <p:cNvPr id="5" name="TextBox 4">
            <a:extLst>
              <a:ext uri="{FF2B5EF4-FFF2-40B4-BE49-F238E27FC236}">
                <a16:creationId xmlns:a16="http://schemas.microsoft.com/office/drawing/2014/main" id="{915AF21F-301B-D767-914B-ABBEC8E172A5}"/>
              </a:ext>
            </a:extLst>
          </p:cNvPr>
          <p:cNvSpPr txBox="1"/>
          <p:nvPr/>
        </p:nvSpPr>
        <p:spPr>
          <a:xfrm>
            <a:off x="8713221" y="5197232"/>
            <a:ext cx="3069204" cy="461665"/>
          </a:xfrm>
          <a:prstGeom prst="rect">
            <a:avLst/>
          </a:prstGeom>
          <a:noFill/>
        </p:spPr>
        <p:txBody>
          <a:bodyPr wrap="square" rtlCol="0">
            <a:spAutoFit/>
          </a:bodyPr>
          <a:lstStyle/>
          <a:p>
            <a:r>
              <a:rPr lang="en-IN" sz="1200" dirty="0">
                <a:solidFill>
                  <a:schemeClr val="bg1">
                    <a:lumMod val="75000"/>
                  </a:schemeClr>
                </a:solidFill>
              </a:rPr>
              <a:t>https://medium.com/@em4kraist/career-aspiration-of-gen-zers-e93eec3ddf43</a:t>
            </a:r>
          </a:p>
        </p:txBody>
      </p:sp>
      <p:sp>
        <p:nvSpPr>
          <p:cNvPr id="6" name="TextBox 5">
            <a:extLst>
              <a:ext uri="{FF2B5EF4-FFF2-40B4-BE49-F238E27FC236}">
                <a16:creationId xmlns:a16="http://schemas.microsoft.com/office/drawing/2014/main" id="{C692AB4A-88C4-F123-E8E7-9F87BFB77496}"/>
              </a:ext>
            </a:extLst>
          </p:cNvPr>
          <p:cNvSpPr txBox="1"/>
          <p:nvPr/>
        </p:nvSpPr>
        <p:spPr>
          <a:xfrm>
            <a:off x="8753475" y="3715264"/>
            <a:ext cx="2895600" cy="523220"/>
          </a:xfrm>
          <a:prstGeom prst="rect">
            <a:avLst/>
          </a:prstGeom>
          <a:noFill/>
        </p:spPr>
        <p:txBody>
          <a:bodyPr wrap="square" rtlCol="0">
            <a:spAutoFit/>
          </a:bodyPr>
          <a:lstStyle/>
          <a:p>
            <a:r>
              <a:rPr lang="en-US" sz="1400" dirty="0"/>
              <a:t>Here are some articles for better research and understanding:</a:t>
            </a:r>
            <a:endParaRPr lang="en-IN" sz="1400" dirty="0"/>
          </a:p>
        </p:txBody>
      </p:sp>
      <p:pic>
        <p:nvPicPr>
          <p:cNvPr id="7" name="Picture 6" descr="A black and white logo with arrows and a head with a question mark&#10;&#10;Description automatically generated">
            <a:extLst>
              <a:ext uri="{FF2B5EF4-FFF2-40B4-BE49-F238E27FC236}">
                <a16:creationId xmlns:a16="http://schemas.microsoft.com/office/drawing/2014/main" id="{398CA5B1-CB2E-C2C0-C292-4B43469D8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285875"/>
            <a:ext cx="3028950" cy="2143125"/>
          </a:xfrm>
          <a:prstGeom prst="rect">
            <a:avLst/>
          </a:prstGeom>
        </p:spPr>
      </p:pic>
      <p:sp>
        <p:nvSpPr>
          <p:cNvPr id="9" name="TextBox 8">
            <a:extLst>
              <a:ext uri="{FF2B5EF4-FFF2-40B4-BE49-F238E27FC236}">
                <a16:creationId xmlns:a16="http://schemas.microsoft.com/office/drawing/2014/main" id="{70C48897-6A42-07F9-3A0F-E0254FC97606}"/>
              </a:ext>
            </a:extLst>
          </p:cNvPr>
          <p:cNvSpPr txBox="1"/>
          <p:nvPr/>
        </p:nvSpPr>
        <p:spPr>
          <a:xfrm>
            <a:off x="409574" y="1504950"/>
            <a:ext cx="7515225"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For the problem statement, we will be going to discuss about Generation Z. The generation which was born between 1995 to 2012 in the era where technology was introduced, internet started penetrating, and there was social and economic change in the world. This generation is persistent, rebellious and ambitious towards future. These people want to make impact on this world more than any other generations.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Their characteristics include Digital natives, tech-savvy, diverse, socially conscious, short attention span, global perspective, independent thinkers, flexible and adaptable.</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However, in the corporate world,  Gen Z’ s are not understood by the Employers, as a result of which both faces problems at workplace. So, in this project we will understand the gap and help the recruiters get the right people at right place in the organizations.</a:t>
            </a:r>
            <a:endParaRPr lang="en-IN" sz="2000" dirty="0">
              <a:solidFill>
                <a:schemeClr val="bg1"/>
              </a:solidFill>
            </a:endParaRPr>
          </a:p>
        </p:txBody>
      </p:sp>
    </p:spTree>
    <p:extLst>
      <p:ext uri="{BB962C8B-B14F-4D97-AF65-F5344CB8AC3E}">
        <p14:creationId xmlns:p14="http://schemas.microsoft.com/office/powerpoint/2010/main" val="8360237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2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text&#10;&#10;Description automatically generated">
            <a:extLst>
              <a:ext uri="{FF2B5EF4-FFF2-40B4-BE49-F238E27FC236}">
                <a16:creationId xmlns:a16="http://schemas.microsoft.com/office/drawing/2014/main" id="{21A4183E-BEB7-D3F8-ED8A-F6CAFE10D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9" y="1240403"/>
            <a:ext cx="3122143" cy="1757239"/>
          </a:xfrm>
          <a:prstGeom prst="rect">
            <a:avLst/>
          </a:prstGeom>
        </p:spPr>
      </p:pic>
      <p:sp>
        <p:nvSpPr>
          <p:cNvPr id="41" name="Rectangle 40">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text&#10;&#10;Description automatically generated">
            <a:extLst>
              <a:ext uri="{FF2B5EF4-FFF2-40B4-BE49-F238E27FC236}">
                <a16:creationId xmlns:a16="http://schemas.microsoft.com/office/drawing/2014/main" id="{2F101330-D90E-6FB7-E153-7349572FD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869" y="1673637"/>
            <a:ext cx="3252903" cy="1085466"/>
          </a:xfrm>
          <a:prstGeom prst="rect">
            <a:avLst/>
          </a:prstGeom>
        </p:spPr>
      </p:pic>
      <p:sp>
        <p:nvSpPr>
          <p:cNvPr id="42" name="Rectangle 41">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white background with black text&#10;&#10;Description automatically generated">
            <a:extLst>
              <a:ext uri="{FF2B5EF4-FFF2-40B4-BE49-F238E27FC236}">
                <a16:creationId xmlns:a16="http://schemas.microsoft.com/office/drawing/2014/main" id="{87DC7E8E-3EAF-F947-E302-08E5D2E55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38" y="4219182"/>
            <a:ext cx="3104943" cy="1398415"/>
          </a:xfrm>
          <a:prstGeom prst="rect">
            <a:avLst/>
          </a:prstGeom>
        </p:spPr>
      </p:pic>
      <p:sp>
        <p:nvSpPr>
          <p:cNvPr id="43" name="Rectangle 42">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paper with black text&#10;&#10;Description automatically generated">
            <a:extLst>
              <a:ext uri="{FF2B5EF4-FFF2-40B4-BE49-F238E27FC236}">
                <a16:creationId xmlns:a16="http://schemas.microsoft.com/office/drawing/2014/main" id="{6E02F8DF-40E0-5241-09A7-3E3D58CA2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5596" y="1874097"/>
            <a:ext cx="3336402" cy="2336800"/>
          </a:xfrm>
          <a:prstGeom prst="rect">
            <a:avLst/>
          </a:prstGeom>
        </p:spPr>
      </p:pic>
      <p:sp>
        <p:nvSpPr>
          <p:cNvPr id="44" name="Rectangle 43">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text&#10;&#10;Description automatically generated">
            <a:extLst>
              <a:ext uri="{FF2B5EF4-FFF2-40B4-BE49-F238E27FC236}">
                <a16:creationId xmlns:a16="http://schemas.microsoft.com/office/drawing/2014/main" id="{A65002B0-38A0-509C-5E37-901DC921C3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3518" y="4412974"/>
            <a:ext cx="3252903" cy="1383527"/>
          </a:xfrm>
          <a:prstGeom prst="rect">
            <a:avLst/>
          </a:prstGeom>
        </p:spPr>
      </p:pic>
      <p:sp>
        <p:nvSpPr>
          <p:cNvPr id="19" name="TextBox 18">
            <a:extLst>
              <a:ext uri="{FF2B5EF4-FFF2-40B4-BE49-F238E27FC236}">
                <a16:creationId xmlns:a16="http://schemas.microsoft.com/office/drawing/2014/main" id="{01B8A062-44F6-BD9F-6A22-22DFAC407F30}"/>
              </a:ext>
            </a:extLst>
          </p:cNvPr>
          <p:cNvSpPr txBox="1"/>
          <p:nvPr/>
        </p:nvSpPr>
        <p:spPr>
          <a:xfrm>
            <a:off x="4424788" y="583329"/>
            <a:ext cx="3336403" cy="1015663"/>
          </a:xfrm>
          <a:prstGeom prst="rect">
            <a:avLst/>
          </a:prstGeom>
          <a:noFill/>
        </p:spPr>
        <p:txBody>
          <a:bodyPr wrap="square" rtlCol="0">
            <a:spAutoFit/>
          </a:bodyPr>
          <a:lstStyle/>
          <a:p>
            <a:r>
              <a:rPr lang="en-US" sz="2000" b="1" dirty="0">
                <a:solidFill>
                  <a:srgbClr val="996633"/>
                </a:solidFill>
              </a:rPr>
              <a:t>Approaching the problem statement and creating a Business Research Document</a:t>
            </a:r>
            <a:endParaRPr lang="en-IN" sz="2000" dirty="0">
              <a:solidFill>
                <a:srgbClr val="996633"/>
              </a:solidFill>
            </a:endParaRPr>
          </a:p>
        </p:txBody>
      </p:sp>
    </p:spTree>
    <p:extLst>
      <p:ext uri="{BB962C8B-B14F-4D97-AF65-F5344CB8AC3E}">
        <p14:creationId xmlns:p14="http://schemas.microsoft.com/office/powerpoint/2010/main" val="5494065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460696-DF63-626F-4FA2-7F654C00E3DC}"/>
              </a:ext>
            </a:extLst>
          </p:cNvPr>
          <p:cNvPicPr>
            <a:picLocks noChangeAspect="1"/>
          </p:cNvPicPr>
          <p:nvPr/>
        </p:nvPicPr>
        <p:blipFill>
          <a:blip r:embed="rId2"/>
          <a:stretch>
            <a:fillRect/>
          </a:stretch>
        </p:blipFill>
        <p:spPr>
          <a:xfrm>
            <a:off x="8302256" y="974106"/>
            <a:ext cx="3512104" cy="1619250"/>
          </a:xfrm>
          <a:prstGeom prst="rect">
            <a:avLst/>
          </a:prstGeom>
        </p:spPr>
      </p:pic>
      <p:pic>
        <p:nvPicPr>
          <p:cNvPr id="3" name="Picture 2">
            <a:extLst>
              <a:ext uri="{FF2B5EF4-FFF2-40B4-BE49-F238E27FC236}">
                <a16:creationId xmlns:a16="http://schemas.microsoft.com/office/drawing/2014/main" id="{BB0A01DE-09F2-9AAD-E039-988D5D6BA545}"/>
              </a:ext>
            </a:extLst>
          </p:cNvPr>
          <p:cNvPicPr>
            <a:picLocks noChangeAspect="1"/>
          </p:cNvPicPr>
          <p:nvPr/>
        </p:nvPicPr>
        <p:blipFill>
          <a:blip r:embed="rId3"/>
          <a:stretch>
            <a:fillRect/>
          </a:stretch>
        </p:blipFill>
        <p:spPr>
          <a:xfrm>
            <a:off x="8302256" y="2997774"/>
            <a:ext cx="3512104" cy="433781"/>
          </a:xfrm>
          <a:prstGeom prst="rect">
            <a:avLst/>
          </a:prstGeom>
        </p:spPr>
      </p:pic>
      <p:pic>
        <p:nvPicPr>
          <p:cNvPr id="4" name="Picture 3">
            <a:extLst>
              <a:ext uri="{FF2B5EF4-FFF2-40B4-BE49-F238E27FC236}">
                <a16:creationId xmlns:a16="http://schemas.microsoft.com/office/drawing/2014/main" id="{47EEBF24-8165-F24C-7E34-00801EBEB27A}"/>
              </a:ext>
            </a:extLst>
          </p:cNvPr>
          <p:cNvPicPr>
            <a:picLocks noChangeAspect="1"/>
          </p:cNvPicPr>
          <p:nvPr/>
        </p:nvPicPr>
        <p:blipFill>
          <a:blip r:embed="rId4"/>
          <a:stretch>
            <a:fillRect/>
          </a:stretch>
        </p:blipFill>
        <p:spPr>
          <a:xfrm>
            <a:off x="8302256" y="3655323"/>
            <a:ext cx="3512104" cy="460417"/>
          </a:xfrm>
          <a:prstGeom prst="rect">
            <a:avLst/>
          </a:prstGeom>
        </p:spPr>
      </p:pic>
      <p:pic>
        <p:nvPicPr>
          <p:cNvPr id="5" name="Picture 4">
            <a:extLst>
              <a:ext uri="{FF2B5EF4-FFF2-40B4-BE49-F238E27FC236}">
                <a16:creationId xmlns:a16="http://schemas.microsoft.com/office/drawing/2014/main" id="{665FB397-CF6E-68C5-627A-C8D2F348048B}"/>
              </a:ext>
            </a:extLst>
          </p:cNvPr>
          <p:cNvPicPr>
            <a:picLocks noChangeAspect="1"/>
          </p:cNvPicPr>
          <p:nvPr/>
        </p:nvPicPr>
        <p:blipFill>
          <a:blip r:embed="rId5"/>
          <a:stretch>
            <a:fillRect/>
          </a:stretch>
        </p:blipFill>
        <p:spPr>
          <a:xfrm>
            <a:off x="8302256" y="4563276"/>
            <a:ext cx="3512104" cy="711553"/>
          </a:xfrm>
          <a:prstGeom prst="rect">
            <a:avLst/>
          </a:prstGeom>
        </p:spPr>
      </p:pic>
      <p:sp>
        <p:nvSpPr>
          <p:cNvPr id="9" name="TextBox 8">
            <a:extLst>
              <a:ext uri="{FF2B5EF4-FFF2-40B4-BE49-F238E27FC236}">
                <a16:creationId xmlns:a16="http://schemas.microsoft.com/office/drawing/2014/main" id="{4643E356-EB8D-8779-405B-500F136936AA}"/>
              </a:ext>
            </a:extLst>
          </p:cNvPr>
          <p:cNvSpPr txBox="1"/>
          <p:nvPr/>
        </p:nvSpPr>
        <p:spPr>
          <a:xfrm>
            <a:off x="927974" y="1489669"/>
            <a:ext cx="5565960" cy="3016210"/>
          </a:xfrm>
          <a:prstGeom prst="rect">
            <a:avLst/>
          </a:prstGeom>
          <a:noFill/>
        </p:spPr>
        <p:txBody>
          <a:bodyPr wrap="square" rtlCol="0">
            <a:spAutoFit/>
          </a:bodyPr>
          <a:lstStyle/>
          <a:p>
            <a:pPr marL="457200" indent="-457200">
              <a:buFont typeface="Arial" panose="020B0604020202020204" pitchFamily="34" charset="0"/>
              <a:buChar char="•"/>
            </a:pPr>
            <a:r>
              <a:rPr lang="en-US" sz="1600" b="0" i="0" dirty="0">
                <a:solidFill>
                  <a:schemeClr val="bg1">
                    <a:lumMod val="85000"/>
                  </a:schemeClr>
                </a:solidFill>
                <a:effectLst/>
                <a:latin typeface="Arial" panose="020B0604020202020204" pitchFamily="34" charset="0"/>
                <a:cs typeface="Arial" panose="020B0604020202020204" pitchFamily="34" charset="0"/>
              </a:rPr>
              <a:t>Data collection improves customer experience and drives better decision-making and overall growth for businesses across the board.</a:t>
            </a:r>
          </a:p>
          <a:p>
            <a:pPr marL="457200" indent="-457200">
              <a:buFont typeface="Arial" panose="020B0604020202020204" pitchFamily="34" charset="0"/>
              <a:buChar char="•"/>
            </a:pPr>
            <a:endParaRPr lang="en-US" sz="1600" dirty="0">
              <a:solidFill>
                <a:schemeClr val="bg1">
                  <a:lumMod val="8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1600" dirty="0">
                <a:solidFill>
                  <a:schemeClr val="bg1">
                    <a:lumMod val="85000"/>
                  </a:schemeClr>
                </a:solidFill>
                <a:latin typeface="Arial" panose="020B0604020202020204" pitchFamily="34" charset="0"/>
                <a:cs typeface="Arial" panose="020B0604020202020204" pitchFamily="34" charset="0"/>
              </a:rPr>
              <a:t>For our problem statement we gathered data from the Gen-Zs through platforms like LinkedIn, Instagram, etc. </a:t>
            </a:r>
          </a:p>
          <a:p>
            <a:pPr marL="457200" indent="-457200">
              <a:buFont typeface="Arial" panose="020B0604020202020204" pitchFamily="34" charset="0"/>
              <a:buChar char="•"/>
            </a:pPr>
            <a:endParaRPr lang="en-US" sz="1600" dirty="0">
              <a:solidFill>
                <a:schemeClr val="bg1">
                  <a:lumMod val="8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1600" dirty="0">
                <a:solidFill>
                  <a:schemeClr val="bg1">
                    <a:lumMod val="85000"/>
                  </a:schemeClr>
                </a:solidFill>
                <a:latin typeface="Arial" panose="020B0604020202020204" pitchFamily="34" charset="0"/>
                <a:cs typeface="Arial" panose="020B0604020202020204" pitchFamily="34" charset="0"/>
              </a:rPr>
              <a:t>We received around 3582 complete forms. The responses were roughly from 3457 different Postal codes across India.</a:t>
            </a:r>
          </a:p>
          <a:p>
            <a:pPr marL="457200" indent="-457200">
              <a:buFont typeface="Arial" panose="020B0604020202020204" pitchFamily="34" charset="0"/>
              <a:buChar char="•"/>
            </a:pPr>
            <a:endParaRPr lang="en-IN" sz="1400" dirty="0">
              <a:solidFill>
                <a:schemeClr val="bg1">
                  <a:lumMod val="8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85711EF-E7B4-2458-CB69-0997AF28CA2C}"/>
              </a:ext>
            </a:extLst>
          </p:cNvPr>
          <p:cNvSpPr txBox="1"/>
          <p:nvPr/>
        </p:nvSpPr>
        <p:spPr>
          <a:xfrm>
            <a:off x="3505200" y="237067"/>
            <a:ext cx="2895600" cy="584775"/>
          </a:xfrm>
          <a:prstGeom prst="rect">
            <a:avLst/>
          </a:prstGeom>
          <a:noFill/>
        </p:spPr>
        <p:txBody>
          <a:bodyPr wrap="square" rtlCol="0">
            <a:spAutoFit/>
          </a:bodyPr>
          <a:lstStyle/>
          <a:p>
            <a:r>
              <a:rPr lang="en-US" sz="3200" b="1" dirty="0">
                <a:solidFill>
                  <a:schemeClr val="bg1"/>
                </a:solidFill>
              </a:rPr>
              <a:t>Data Collection</a:t>
            </a:r>
            <a:endParaRPr lang="en-IN" sz="3200" b="1" dirty="0">
              <a:solidFill>
                <a:schemeClr val="bg1"/>
              </a:solidFill>
            </a:endParaRPr>
          </a:p>
        </p:txBody>
      </p:sp>
    </p:spTree>
    <p:extLst>
      <p:ext uri="{BB962C8B-B14F-4D97-AF65-F5344CB8AC3E}">
        <p14:creationId xmlns:p14="http://schemas.microsoft.com/office/powerpoint/2010/main" val="42549784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7D95B-8AA4-6DD5-559B-E58879448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280" y="2792632"/>
            <a:ext cx="4499862" cy="1681731"/>
          </a:xfrm>
          <a:prstGeom prst="rect">
            <a:avLst/>
          </a:prstGeom>
        </p:spPr>
      </p:pic>
      <p:pic>
        <p:nvPicPr>
          <p:cNvPr id="5" name="Picture 4">
            <a:extLst>
              <a:ext uri="{FF2B5EF4-FFF2-40B4-BE49-F238E27FC236}">
                <a16:creationId xmlns:a16="http://schemas.microsoft.com/office/drawing/2014/main" id="{8E3B67AD-7E58-1452-9C50-B8FBC2BEF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648" y="840958"/>
            <a:ext cx="4652893" cy="1681732"/>
          </a:xfrm>
          <a:prstGeom prst="rect">
            <a:avLst/>
          </a:prstGeom>
        </p:spPr>
      </p:pic>
      <p:pic>
        <p:nvPicPr>
          <p:cNvPr id="9" name="Picture 8">
            <a:extLst>
              <a:ext uri="{FF2B5EF4-FFF2-40B4-BE49-F238E27FC236}">
                <a16:creationId xmlns:a16="http://schemas.microsoft.com/office/drawing/2014/main" id="{6D276684-E966-7712-1CD9-BB440CEEB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649" y="4739205"/>
            <a:ext cx="4652893" cy="1681731"/>
          </a:xfrm>
          <a:prstGeom prst="rect">
            <a:avLst/>
          </a:prstGeom>
        </p:spPr>
      </p:pic>
      <p:sp>
        <p:nvSpPr>
          <p:cNvPr id="10" name="TextBox 9">
            <a:extLst>
              <a:ext uri="{FF2B5EF4-FFF2-40B4-BE49-F238E27FC236}">
                <a16:creationId xmlns:a16="http://schemas.microsoft.com/office/drawing/2014/main" id="{5FF7CABD-4B2E-EC0D-5A34-55532BAF007C}"/>
              </a:ext>
            </a:extLst>
          </p:cNvPr>
          <p:cNvSpPr txBox="1"/>
          <p:nvPr/>
        </p:nvSpPr>
        <p:spPr>
          <a:xfrm>
            <a:off x="570665" y="2599267"/>
            <a:ext cx="5257800" cy="2308324"/>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bg1">
                    <a:lumMod val="95000"/>
                  </a:schemeClr>
                </a:solidFill>
              </a:rPr>
              <a:t>We worked on MYSQL Server Workbench. Imported data from csv and xlsx files to the server, wrote codes to get the answers to the required for the Analysis of Business questions.</a:t>
            </a:r>
          </a:p>
          <a:p>
            <a:endParaRPr lang="en-IN" dirty="0">
              <a:solidFill>
                <a:schemeClr val="bg1">
                  <a:lumMod val="95000"/>
                </a:schemeClr>
              </a:solidFill>
            </a:endParaRPr>
          </a:p>
          <a:p>
            <a:pPr marL="342900" indent="-342900">
              <a:buFont typeface="Arial" panose="020B0604020202020204" pitchFamily="34" charset="0"/>
              <a:buChar char="•"/>
            </a:pPr>
            <a:r>
              <a:rPr lang="en-IN" dirty="0">
                <a:solidFill>
                  <a:schemeClr val="bg1">
                    <a:lumMod val="95000"/>
                  </a:schemeClr>
                </a:solidFill>
              </a:rPr>
              <a:t>We solved 22 business questions and here we have some snippets of the codes along with the outputs:</a:t>
            </a:r>
          </a:p>
        </p:txBody>
      </p:sp>
      <p:sp>
        <p:nvSpPr>
          <p:cNvPr id="11" name="TextBox 10">
            <a:extLst>
              <a:ext uri="{FF2B5EF4-FFF2-40B4-BE49-F238E27FC236}">
                <a16:creationId xmlns:a16="http://schemas.microsoft.com/office/drawing/2014/main" id="{02E5458B-1847-2875-7962-57AF2EF89E76}"/>
              </a:ext>
            </a:extLst>
          </p:cNvPr>
          <p:cNvSpPr txBox="1"/>
          <p:nvPr/>
        </p:nvSpPr>
        <p:spPr>
          <a:xfrm>
            <a:off x="2903312" y="160234"/>
            <a:ext cx="5105400" cy="830997"/>
          </a:xfrm>
          <a:prstGeom prst="rect">
            <a:avLst/>
          </a:prstGeom>
          <a:noFill/>
        </p:spPr>
        <p:txBody>
          <a:bodyPr wrap="square" rtlCol="0">
            <a:spAutoFit/>
          </a:bodyPr>
          <a:lstStyle/>
          <a:p>
            <a:pPr algn="ctr"/>
            <a:r>
              <a:rPr lang="en-US" sz="2400" b="1" dirty="0">
                <a:solidFill>
                  <a:schemeClr val="bg1">
                    <a:lumMod val="95000"/>
                  </a:schemeClr>
                </a:solidFill>
              </a:rPr>
              <a:t>Cleaning the Data And Answering the Business Questions</a:t>
            </a:r>
            <a:endParaRPr lang="en-IN" sz="2400" b="1" dirty="0">
              <a:solidFill>
                <a:schemeClr val="bg1">
                  <a:lumMod val="95000"/>
                </a:schemeClr>
              </a:solidFill>
            </a:endParaRPr>
          </a:p>
        </p:txBody>
      </p:sp>
    </p:spTree>
    <p:extLst>
      <p:ext uri="{BB962C8B-B14F-4D97-AF65-F5344CB8AC3E}">
        <p14:creationId xmlns:p14="http://schemas.microsoft.com/office/powerpoint/2010/main" val="5488270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a:extLst>
            <a:ext uri="{FF2B5EF4-FFF2-40B4-BE49-F238E27FC236}">
              <a16:creationId xmlns:a16="http://schemas.microsoft.com/office/drawing/2014/main" id="{956AC514-A542-A21F-91E3-A1BD8766C43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A025CEB-6B0D-B50E-F146-632D1E201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61" y="897467"/>
            <a:ext cx="11193715" cy="5799281"/>
          </a:xfrm>
          <a:prstGeom prst="rect">
            <a:avLst/>
          </a:prstGeom>
        </p:spPr>
      </p:pic>
      <p:sp>
        <p:nvSpPr>
          <p:cNvPr id="8" name="TextBox 7">
            <a:extLst>
              <a:ext uri="{FF2B5EF4-FFF2-40B4-BE49-F238E27FC236}">
                <a16:creationId xmlns:a16="http://schemas.microsoft.com/office/drawing/2014/main" id="{23557E0E-96B6-425F-701E-D79769F2C5B6}"/>
              </a:ext>
            </a:extLst>
          </p:cNvPr>
          <p:cNvSpPr txBox="1"/>
          <p:nvPr/>
        </p:nvSpPr>
        <p:spPr>
          <a:xfrm>
            <a:off x="2997200" y="296334"/>
            <a:ext cx="5698067" cy="523220"/>
          </a:xfrm>
          <a:prstGeom prst="rect">
            <a:avLst/>
          </a:prstGeom>
          <a:noFill/>
        </p:spPr>
        <p:txBody>
          <a:bodyPr wrap="square" rtlCol="0">
            <a:spAutoFit/>
          </a:bodyPr>
          <a:lstStyle/>
          <a:p>
            <a:pPr algn="ctr"/>
            <a:r>
              <a:rPr lang="en-US" sz="2800" b="1" dirty="0">
                <a:solidFill>
                  <a:schemeClr val="bg1"/>
                </a:solidFill>
              </a:rPr>
              <a:t>A Comprehensive Dashboard</a:t>
            </a:r>
            <a:endParaRPr lang="en-IN" sz="2800" b="1" dirty="0">
              <a:solidFill>
                <a:schemeClr val="bg1"/>
              </a:solidFill>
            </a:endParaRPr>
          </a:p>
        </p:txBody>
      </p:sp>
    </p:spTree>
    <p:extLst>
      <p:ext uri="{BB962C8B-B14F-4D97-AF65-F5344CB8AC3E}">
        <p14:creationId xmlns:p14="http://schemas.microsoft.com/office/powerpoint/2010/main" val="15352997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8BAD6E-B1F0-3126-4E82-AB9205A3F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57" y="961980"/>
            <a:ext cx="4496808" cy="2683933"/>
          </a:xfrm>
          <a:prstGeom prst="rect">
            <a:avLst/>
          </a:prstGeom>
        </p:spPr>
      </p:pic>
      <p:pic>
        <p:nvPicPr>
          <p:cNvPr id="9" name="Picture 8">
            <a:extLst>
              <a:ext uri="{FF2B5EF4-FFF2-40B4-BE49-F238E27FC236}">
                <a16:creationId xmlns:a16="http://schemas.microsoft.com/office/drawing/2014/main" id="{0E41961B-B04A-6E49-8400-26A9D5A8B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857" y="3935951"/>
            <a:ext cx="4496808" cy="2769649"/>
          </a:xfrm>
          <a:prstGeom prst="rect">
            <a:avLst/>
          </a:prstGeom>
        </p:spPr>
      </p:pic>
      <p:pic>
        <p:nvPicPr>
          <p:cNvPr id="13" name="Picture 12">
            <a:extLst>
              <a:ext uri="{FF2B5EF4-FFF2-40B4-BE49-F238E27FC236}">
                <a16:creationId xmlns:a16="http://schemas.microsoft.com/office/drawing/2014/main" id="{B28DFD8B-0BAA-0EBC-A017-0450C0A56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2322" y="3935951"/>
            <a:ext cx="4496809" cy="2768256"/>
          </a:xfrm>
          <a:prstGeom prst="rect">
            <a:avLst/>
          </a:prstGeom>
        </p:spPr>
      </p:pic>
      <p:sp>
        <p:nvSpPr>
          <p:cNvPr id="14" name="TextBox 13">
            <a:extLst>
              <a:ext uri="{FF2B5EF4-FFF2-40B4-BE49-F238E27FC236}">
                <a16:creationId xmlns:a16="http://schemas.microsoft.com/office/drawing/2014/main" id="{B52D0874-EDB6-EEFC-F059-D8BE0C8B7983}"/>
              </a:ext>
            </a:extLst>
          </p:cNvPr>
          <p:cNvSpPr txBox="1"/>
          <p:nvPr/>
        </p:nvSpPr>
        <p:spPr>
          <a:xfrm>
            <a:off x="1397000" y="961980"/>
            <a:ext cx="3725334" cy="3046988"/>
          </a:xfrm>
          <a:prstGeom prst="rect">
            <a:avLst/>
          </a:prstGeom>
          <a:noFill/>
        </p:spPr>
        <p:txBody>
          <a:bodyPr wrap="square" rtlCol="0">
            <a:spAutoFit/>
          </a:bodyPr>
          <a:lstStyle/>
          <a:p>
            <a:r>
              <a:rPr lang="en-IN" dirty="0">
                <a:solidFill>
                  <a:schemeClr val="bg1"/>
                </a:solidFill>
              </a:rPr>
              <a:t>We made three focused dashboards along with one comprehensive dashboard. These three dashboards were based of 3 aspects :</a:t>
            </a:r>
          </a:p>
          <a:p>
            <a:r>
              <a:rPr lang="en-IN" dirty="0">
                <a:solidFill>
                  <a:schemeClr val="bg1"/>
                </a:solidFill>
              </a:rPr>
              <a:t> </a:t>
            </a:r>
          </a:p>
          <a:p>
            <a:pPr marL="285750" indent="-285750">
              <a:buFont typeface="Arial" panose="020B0604020202020204" pitchFamily="34" charset="0"/>
              <a:buChar char="•"/>
            </a:pPr>
            <a:r>
              <a:rPr lang="en-IN" dirty="0">
                <a:solidFill>
                  <a:schemeClr val="bg1"/>
                </a:solidFill>
              </a:rPr>
              <a:t>Mission Expectation by Gen Z</a:t>
            </a:r>
          </a:p>
          <a:p>
            <a:pPr marL="285750" indent="-285750">
              <a:buFont typeface="Arial" panose="020B0604020202020204" pitchFamily="34" charset="0"/>
              <a:buChar char="•"/>
            </a:pPr>
            <a:r>
              <a:rPr lang="en-IN" dirty="0">
                <a:solidFill>
                  <a:schemeClr val="bg1"/>
                </a:solidFill>
              </a:rPr>
              <a:t>Learning Aspirations of Gen Z</a:t>
            </a:r>
          </a:p>
          <a:p>
            <a:pPr marL="285750" indent="-285750">
              <a:buFont typeface="Arial" panose="020B0604020202020204" pitchFamily="34" charset="0"/>
              <a:buChar char="•"/>
            </a:pPr>
            <a:r>
              <a:rPr lang="en-IN" dirty="0">
                <a:solidFill>
                  <a:schemeClr val="bg1"/>
                </a:solidFill>
              </a:rPr>
              <a:t>Manager’s Expectation by Gen Z</a:t>
            </a:r>
          </a:p>
          <a:p>
            <a:pPr marL="285750" indent="-285750" algn="ctr">
              <a:buFont typeface="Arial" panose="020B0604020202020204" pitchFamily="34" charset="0"/>
              <a:buChar char="•"/>
            </a:pPr>
            <a:endParaRPr lang="en-IN" sz="2400" dirty="0"/>
          </a:p>
          <a:p>
            <a:pPr algn="ctr"/>
            <a:endParaRPr lang="en-IN" sz="2400" dirty="0"/>
          </a:p>
        </p:txBody>
      </p:sp>
      <p:sp>
        <p:nvSpPr>
          <p:cNvPr id="15" name="TextBox 14">
            <a:extLst>
              <a:ext uri="{FF2B5EF4-FFF2-40B4-BE49-F238E27FC236}">
                <a16:creationId xmlns:a16="http://schemas.microsoft.com/office/drawing/2014/main" id="{0482A2A8-F395-64A6-C550-E3102AC93253}"/>
              </a:ext>
            </a:extLst>
          </p:cNvPr>
          <p:cNvSpPr txBox="1"/>
          <p:nvPr/>
        </p:nvSpPr>
        <p:spPr>
          <a:xfrm>
            <a:off x="3482076" y="302610"/>
            <a:ext cx="4798323" cy="523220"/>
          </a:xfrm>
          <a:prstGeom prst="rect">
            <a:avLst/>
          </a:prstGeom>
          <a:noFill/>
        </p:spPr>
        <p:txBody>
          <a:bodyPr wrap="square" rtlCol="0">
            <a:spAutoFit/>
          </a:bodyPr>
          <a:lstStyle/>
          <a:p>
            <a:pPr algn="ctr"/>
            <a:r>
              <a:rPr lang="en-US" sz="2800" b="1" dirty="0">
                <a:solidFill>
                  <a:schemeClr val="bg1"/>
                </a:solidFill>
              </a:rPr>
              <a:t>Focus Area Dashboards</a:t>
            </a:r>
            <a:endParaRPr lang="en-IN" sz="2800" b="1" dirty="0">
              <a:solidFill>
                <a:schemeClr val="bg1"/>
              </a:solidFill>
            </a:endParaRPr>
          </a:p>
        </p:txBody>
      </p:sp>
    </p:spTree>
    <p:extLst>
      <p:ext uri="{BB962C8B-B14F-4D97-AF65-F5344CB8AC3E}">
        <p14:creationId xmlns:p14="http://schemas.microsoft.com/office/powerpoint/2010/main" val="411024990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a:extLst>
            <a:ext uri="{FF2B5EF4-FFF2-40B4-BE49-F238E27FC236}">
              <a16:creationId xmlns:a16="http://schemas.microsoft.com/office/drawing/2014/main" id="{A7A75185-B45A-C28B-80B6-0AC58F35F714}"/>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C1A6434-ADAB-4C5C-20CC-69B5C08692DA}"/>
              </a:ext>
            </a:extLst>
          </p:cNvPr>
          <p:cNvGraphicFramePr>
            <a:graphicFrameLocks/>
          </p:cNvGraphicFramePr>
          <p:nvPr>
            <p:extLst>
              <p:ext uri="{D42A27DB-BD31-4B8C-83A1-F6EECF244321}">
                <p14:modId xmlns:p14="http://schemas.microsoft.com/office/powerpoint/2010/main" val="48890039"/>
              </p:ext>
            </p:extLst>
          </p:nvPr>
        </p:nvGraphicFramePr>
        <p:xfrm>
          <a:off x="397933" y="1590675"/>
          <a:ext cx="5630334" cy="38787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E01C033-B319-3B8E-C63D-CB9B6ABF22A0}"/>
              </a:ext>
            </a:extLst>
          </p:cNvPr>
          <p:cNvSpPr txBox="1"/>
          <p:nvPr/>
        </p:nvSpPr>
        <p:spPr>
          <a:xfrm>
            <a:off x="2513540" y="259292"/>
            <a:ext cx="4715935" cy="461665"/>
          </a:xfrm>
          <a:prstGeom prst="rect">
            <a:avLst/>
          </a:prstGeom>
          <a:noFill/>
        </p:spPr>
        <p:txBody>
          <a:bodyPr wrap="square" rtlCol="0">
            <a:spAutoFit/>
          </a:bodyPr>
          <a:lstStyle/>
          <a:p>
            <a:pPr algn="ctr"/>
            <a:r>
              <a:rPr lang="en-US" sz="2400" b="1" dirty="0">
                <a:solidFill>
                  <a:schemeClr val="bg1">
                    <a:lumMod val="85000"/>
                  </a:schemeClr>
                </a:solidFill>
              </a:rPr>
              <a:t>Final Insights</a:t>
            </a:r>
            <a:endParaRPr lang="en-IN" sz="2400" b="1" dirty="0">
              <a:solidFill>
                <a:schemeClr val="bg1">
                  <a:lumMod val="85000"/>
                </a:schemeClr>
              </a:solidFill>
            </a:endParaRPr>
          </a:p>
        </p:txBody>
      </p:sp>
      <p:sp>
        <p:nvSpPr>
          <p:cNvPr id="2" name="TextBox 1">
            <a:extLst>
              <a:ext uri="{FF2B5EF4-FFF2-40B4-BE49-F238E27FC236}">
                <a16:creationId xmlns:a16="http://schemas.microsoft.com/office/drawing/2014/main" id="{8B68718A-DD3D-1464-37C8-9FCEDB64A71C}"/>
              </a:ext>
            </a:extLst>
          </p:cNvPr>
          <p:cNvSpPr txBox="1"/>
          <p:nvPr/>
        </p:nvSpPr>
        <p:spPr>
          <a:xfrm>
            <a:off x="7067549" y="1691491"/>
            <a:ext cx="4352925" cy="3046988"/>
          </a:xfrm>
          <a:prstGeom prst="rect">
            <a:avLst/>
          </a:prstGeom>
          <a:noFill/>
        </p:spPr>
        <p:txBody>
          <a:bodyPr wrap="square" rtlCol="0">
            <a:spAutoFit/>
          </a:bodyPr>
          <a:lstStyle/>
          <a:p>
            <a:r>
              <a:rPr lang="en-US" sz="2400" dirty="0">
                <a:solidFill>
                  <a:schemeClr val="bg1"/>
                </a:solidFill>
              </a:rPr>
              <a:t> 34% Gen Z’ s are mostly influenced by their Parents for their career. </a:t>
            </a:r>
          </a:p>
          <a:p>
            <a:r>
              <a:rPr lang="en-US" sz="2400" dirty="0">
                <a:solidFill>
                  <a:schemeClr val="bg1"/>
                </a:solidFill>
              </a:rPr>
              <a:t>23% are affected by people who have changed the world for better.</a:t>
            </a:r>
          </a:p>
          <a:p>
            <a:r>
              <a:rPr lang="en-US" sz="2400" dirty="0">
                <a:solidFill>
                  <a:schemeClr val="bg1"/>
                </a:solidFill>
              </a:rPr>
              <a:t>17% are affected by influencer who had successful careers.</a:t>
            </a:r>
            <a:endParaRPr lang="en-IN" sz="2400" dirty="0">
              <a:solidFill>
                <a:schemeClr val="bg1"/>
              </a:solidFill>
            </a:endParaRPr>
          </a:p>
        </p:txBody>
      </p:sp>
      <p:sp>
        <p:nvSpPr>
          <p:cNvPr id="5" name="TextBox 4">
            <a:extLst>
              <a:ext uri="{FF2B5EF4-FFF2-40B4-BE49-F238E27FC236}">
                <a16:creationId xmlns:a16="http://schemas.microsoft.com/office/drawing/2014/main" id="{810F123D-3DE0-A3B4-B1FB-057D1E21E5CB}"/>
              </a:ext>
            </a:extLst>
          </p:cNvPr>
          <p:cNvSpPr txBox="1"/>
          <p:nvPr/>
        </p:nvSpPr>
        <p:spPr>
          <a:xfrm>
            <a:off x="397932" y="1019201"/>
            <a:ext cx="5630333" cy="369332"/>
          </a:xfrm>
          <a:prstGeom prst="rect">
            <a:avLst/>
          </a:prstGeom>
          <a:solidFill>
            <a:schemeClr val="accent1">
              <a:lumMod val="20000"/>
              <a:lumOff val="80000"/>
            </a:schemeClr>
          </a:solidFill>
        </p:spPr>
        <p:txBody>
          <a:bodyPr wrap="square" rtlCol="0">
            <a:spAutoFit/>
          </a:bodyPr>
          <a:lstStyle/>
          <a:p>
            <a:pPr algn="ctr"/>
            <a:r>
              <a:rPr lang="en-US" dirty="0"/>
              <a:t>Total Responses:-  3582</a:t>
            </a:r>
          </a:p>
        </p:txBody>
      </p:sp>
    </p:spTree>
    <p:extLst>
      <p:ext uri="{BB962C8B-B14F-4D97-AF65-F5344CB8AC3E}">
        <p14:creationId xmlns:p14="http://schemas.microsoft.com/office/powerpoint/2010/main" val="209985897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718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ADLaM Display</vt:lpstr>
      <vt:lpstr>Arial</vt:lpstr>
      <vt:lpstr>Calibri</vt:lpstr>
      <vt:lpstr>Calibri Light</vt:lpstr>
      <vt:lpstr>Raleway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 Mittan</dc:creator>
  <cp:lastModifiedBy>Palak Mittan</cp:lastModifiedBy>
  <cp:revision>4</cp:revision>
  <dcterms:created xsi:type="dcterms:W3CDTF">2024-02-15T01:31:06Z</dcterms:created>
  <dcterms:modified xsi:type="dcterms:W3CDTF">2024-03-09T09:54:07Z</dcterms:modified>
</cp:coreProperties>
</file>