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70" r:id="rId7"/>
    <p:sldId id="269" r:id="rId8"/>
    <p:sldId id="261" r:id="rId9"/>
    <p:sldId id="262" r:id="rId10"/>
    <p:sldId id="271" r:id="rId11"/>
    <p:sldId id="272" r:id="rId12"/>
    <p:sldId id="263" r:id="rId13"/>
    <p:sldId id="264" r:id="rId14"/>
    <p:sldId id="265" r:id="rId15"/>
    <p:sldId id="266" r:id="rId16"/>
    <p:sldId id="267" r:id="rId17"/>
    <p:sldId id="268" r:id="rId18"/>
  </p:sldIdLst>
  <p:sldSz cx="9144000" cy="6858000" type="screen4x3"/>
  <p:notesSz cx="9144000" cy="6858000"/>
  <p:embeddedFontLst>
    <p:embeddedFont>
      <p:font typeface="Calibri" panose="020F0502020204030204" pitchFamily="34" charset="0"/>
      <p:regular r:id="rId20"/>
      <p:bold r:id="rId21"/>
      <p:italic r:id="rId22"/>
      <p:boldItalic r:id="rId23"/>
    </p:embeddedFont>
    <p:embeddedFont>
      <p:font typeface="Century Schoolbook" panose="02040604050505020304"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iiQYVD79+GE5Z2dyqshYt7J5Ps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84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8311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06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5"/>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16"/>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1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1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0" y="5816578"/>
            <a:ext cx="1062142" cy="104141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4"/>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14"/>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14"/>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400" b="1" i="0" u="none" strike="noStrike" cap="none">
                <a:solidFill>
                  <a:schemeClr val="hlink"/>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14"/>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14"/>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rgbClr val="00006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47" name="Google Shape;47;p1"/>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445" marR="0" lvl="0" indent="-518794"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48" name="Google Shape;48;p1"/>
          <p:cNvSpPr txBox="1">
            <a:spLocks noGrp="1"/>
          </p:cNvSpPr>
          <p:nvPr>
            <p:ph type="title"/>
          </p:nvPr>
        </p:nvSpPr>
        <p:spPr>
          <a:xfrm>
            <a:off x="342165" y="2110403"/>
            <a:ext cx="8609330" cy="553998"/>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600">
                <a:solidFill>
                  <a:srgbClr val="000000"/>
                </a:solidFill>
                <a:latin typeface="Times New Roman"/>
                <a:ea typeface="Times New Roman"/>
                <a:cs typeface="Times New Roman"/>
                <a:sym typeface="Times New Roman"/>
              </a:rPr>
              <a:t>EMOTION ANALYSIS</a:t>
            </a:r>
            <a:endParaRPr>
              <a:latin typeface="Times New Roman"/>
              <a:ea typeface="Times New Roman"/>
              <a:cs typeface="Times New Roman"/>
              <a:sym typeface="Times New Roman"/>
            </a:endParaRPr>
          </a:p>
        </p:txBody>
      </p:sp>
      <p:sp>
        <p:nvSpPr>
          <p:cNvPr id="49" name="Google Shape;49;p1"/>
          <p:cNvSpPr txBox="1"/>
          <p:nvPr/>
        </p:nvSpPr>
        <p:spPr>
          <a:xfrm>
            <a:off x="2139286" y="2903343"/>
            <a:ext cx="5411700" cy="317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By</a:t>
            </a:r>
            <a:endParaRPr/>
          </a:p>
          <a:p>
            <a:pPr marL="0" marR="0" lvl="0" indent="0" algn="ctr" rtl="0">
              <a:lnSpc>
                <a:spcPct val="10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Darshika Rathod</a:t>
            </a:r>
            <a:endParaRPr/>
          </a:p>
          <a:p>
            <a:pPr marL="0" marR="0" lvl="0" indent="0" algn="ctr" rtl="0">
              <a:lnSpc>
                <a:spcPct val="10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Mrunal Tukan</a:t>
            </a: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Sanika purbuj</a:t>
            </a: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Palak kulsrestha</a:t>
            </a: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Guided By</a:t>
            </a:r>
            <a:endParaRPr/>
          </a:p>
          <a:p>
            <a:pPr marL="0" marR="0" lvl="0" indent="0" algn="ctr" rtl="0">
              <a:lnSpc>
                <a:spcPct val="10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Dr. Anupama Budhewar</a:t>
            </a: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 </a:t>
            </a:r>
            <a:endParaRPr/>
          </a:p>
        </p:txBody>
      </p:sp>
      <p:sp>
        <p:nvSpPr>
          <p:cNvPr id="50" name="Google Shape;50;p1"/>
          <p:cNvSpPr txBox="1"/>
          <p:nvPr/>
        </p:nvSpPr>
        <p:spPr>
          <a:xfrm>
            <a:off x="2878691" y="555528"/>
            <a:ext cx="3384884"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Project Presentation</a:t>
            </a:r>
            <a:endParaRPr/>
          </a:p>
        </p:txBody>
      </p:sp>
      <p:pic>
        <p:nvPicPr>
          <p:cNvPr id="51" name="Google Shape;51;p1"/>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10</a:t>
            </a:fld>
            <a:endParaRPr/>
          </a:p>
        </p:txBody>
      </p:sp>
      <p:sp>
        <p:nvSpPr>
          <p:cNvPr id="103" name="Google Shape;103;p7"/>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7. RESULT ANALYSIS</a:t>
            </a:r>
            <a:endParaRPr sz="2200" b="0" i="0" u="none" strike="noStrike" cap="none" dirty="0">
              <a:solidFill>
                <a:srgbClr val="C00000"/>
              </a:solidFill>
              <a:latin typeface="Times New Roman"/>
              <a:ea typeface="Times New Roman"/>
              <a:cs typeface="Times New Roman"/>
              <a:sym typeface="Times New Roman"/>
            </a:endParaRPr>
          </a:p>
        </p:txBody>
      </p:sp>
      <p:sp>
        <p:nvSpPr>
          <p:cNvPr id="104" name="Google Shape;104;p7"/>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05" name="Google Shape;105;p7"/>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06" name="Google Shape;106;p7"/>
          <p:cNvSpPr txBox="1"/>
          <p:nvPr/>
        </p:nvSpPr>
        <p:spPr>
          <a:xfrm>
            <a:off x="992505" y="1545590"/>
            <a:ext cx="7765415" cy="3811270"/>
          </a:xfrm>
          <a:prstGeom prst="rect">
            <a:avLst/>
          </a:prstGeom>
          <a:noFill/>
          <a:ln>
            <a:noFill/>
          </a:ln>
        </p:spPr>
        <p:txBody>
          <a:bodyPr spcFirstLastPara="1" wrap="square" lIns="91425" tIns="45700" rIns="91425" bIns="45700" anchor="t" anchorCtr="0">
            <a:noAutofit/>
          </a:bodyPr>
          <a:lstStyle/>
          <a:p>
            <a:pPr marL="76200" marR="0" lvl="0" algn="l" rtl="0">
              <a:lnSpc>
                <a:spcPct val="100000"/>
              </a:lnSpc>
              <a:spcBef>
                <a:spcPts val="0"/>
              </a:spcBef>
              <a:spcAft>
                <a:spcPts val="0"/>
              </a:spcAft>
              <a:buClr>
                <a:srgbClr val="000000"/>
              </a:buClr>
              <a:buSzPts val="2400"/>
            </a:pPr>
            <a:endParaRPr dirty="0"/>
          </a:p>
        </p:txBody>
      </p:sp>
      <p:pic>
        <p:nvPicPr>
          <p:cNvPr id="2" name="Picture 1">
            <a:extLst>
              <a:ext uri="{FF2B5EF4-FFF2-40B4-BE49-F238E27FC236}">
                <a16:creationId xmlns:a16="http://schemas.microsoft.com/office/drawing/2014/main" id="{874C717F-0E40-4B97-5C50-EE9C9E43D797}"/>
              </a:ext>
            </a:extLst>
          </p:cNvPr>
          <p:cNvPicPr/>
          <p:nvPr/>
        </p:nvPicPr>
        <p:blipFill>
          <a:blip r:embed="rId4"/>
          <a:stretch>
            <a:fillRect/>
          </a:stretch>
        </p:blipFill>
        <p:spPr>
          <a:xfrm>
            <a:off x="619760" y="798363"/>
            <a:ext cx="8067040" cy="3265638"/>
          </a:xfrm>
          <a:prstGeom prst="rect">
            <a:avLst/>
          </a:prstGeom>
        </p:spPr>
      </p:pic>
      <p:sp>
        <p:nvSpPr>
          <p:cNvPr id="3" name="TextBox 2">
            <a:extLst>
              <a:ext uri="{FF2B5EF4-FFF2-40B4-BE49-F238E27FC236}">
                <a16:creationId xmlns:a16="http://schemas.microsoft.com/office/drawing/2014/main" id="{64C6BA5F-AD1D-63FC-3653-2D9001295205}"/>
              </a:ext>
            </a:extLst>
          </p:cNvPr>
          <p:cNvSpPr txBox="1"/>
          <p:nvPr/>
        </p:nvSpPr>
        <p:spPr>
          <a:xfrm>
            <a:off x="619760" y="4439920"/>
            <a:ext cx="8067040" cy="1415772"/>
          </a:xfrm>
          <a:prstGeom prst="rect">
            <a:avLst/>
          </a:prstGeom>
          <a:noFill/>
        </p:spPr>
        <p:txBody>
          <a:bodyPr wrap="square" rtlCol="0">
            <a:spAutoFit/>
          </a:bodyPr>
          <a:lstStyle/>
          <a:p>
            <a:r>
              <a:rPr lang="en-US" sz="1800" kern="0" dirty="0">
                <a:effectLst/>
                <a:latin typeface="Times New Roman" panose="02020603050405020304" pitchFamily="18" charset="0"/>
                <a:ea typeface="Times New Roman" panose="02020603050405020304" pitchFamily="18" charset="0"/>
              </a:rPr>
              <a:t>The experimental results show that a high accuracy is reached with a small amount of training data, especially </a:t>
            </a:r>
            <a:r>
              <a:rPr lang="en-US" sz="1800" kern="0" dirty="0" err="1">
                <a:effectLst/>
                <a:latin typeface="Times New Roman" panose="02020603050405020304" pitchFamily="18" charset="0"/>
                <a:ea typeface="Times New Roman" panose="02020603050405020304" pitchFamily="18" charset="0"/>
              </a:rPr>
              <a:t>kaggle</a:t>
            </a:r>
            <a:r>
              <a:rPr lang="en-US" sz="1800" kern="0" dirty="0">
                <a:effectLst/>
                <a:latin typeface="Times New Roman" panose="02020603050405020304" pitchFamily="18" charset="0"/>
                <a:ea typeface="Times New Roman" panose="02020603050405020304" pitchFamily="18" charset="0"/>
              </a:rPr>
              <a:t> dataset, which achieves an accuracy of 95.49%.</a:t>
            </a:r>
          </a:p>
          <a:p>
            <a:r>
              <a:rPr lang="en-US" sz="1800" dirty="0">
                <a:effectLst/>
                <a:latin typeface="Times New Roman" panose="02020603050405020304" pitchFamily="18" charset="0"/>
                <a:ea typeface="Times New Roman" panose="02020603050405020304" pitchFamily="18" charset="0"/>
              </a:rPr>
              <a:t>Its supposed to give out 98% accuracy as per 2020 data census. The </a:t>
            </a:r>
            <a:r>
              <a:rPr lang="en-US" sz="1800" dirty="0" err="1">
                <a:effectLst/>
                <a:latin typeface="Times New Roman" panose="02020603050405020304" pitchFamily="18" charset="0"/>
                <a:ea typeface="Times New Roman" panose="02020603050405020304" pitchFamily="18" charset="0"/>
              </a:rPr>
              <a:t>accueacy</a:t>
            </a:r>
            <a:r>
              <a:rPr lang="en-US" sz="1800" dirty="0">
                <a:effectLst/>
                <a:latin typeface="Times New Roman" panose="02020603050405020304" pitchFamily="18" charset="0"/>
                <a:ea typeface="Times New Roman" panose="02020603050405020304" pitchFamily="18" charset="0"/>
              </a:rPr>
              <a:t> of the graph has only grown as compared to the losses over the year.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2322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11</a:t>
            </a:fld>
            <a:endParaRPr/>
          </a:p>
        </p:txBody>
      </p:sp>
      <p:sp>
        <p:nvSpPr>
          <p:cNvPr id="103" name="Google Shape;103;p7"/>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8. RISK</a:t>
            </a:r>
            <a:r>
              <a:rPr lang="en-US" sz="2800" b="1" i="0" u="none" strike="noStrike" cap="none" dirty="0">
                <a:solidFill>
                  <a:srgbClr val="C00000"/>
                </a:solidFill>
                <a:latin typeface="Times New Roman"/>
                <a:ea typeface="Times New Roman"/>
                <a:cs typeface="Times New Roman"/>
                <a:sym typeface="Times New Roman"/>
              </a:rPr>
              <a:t> ANALYSIS</a:t>
            </a:r>
            <a:endParaRPr sz="2200" b="0" i="0" u="none" strike="noStrike" cap="none" dirty="0">
              <a:solidFill>
                <a:srgbClr val="C00000"/>
              </a:solidFill>
              <a:latin typeface="Times New Roman"/>
              <a:ea typeface="Times New Roman"/>
              <a:cs typeface="Times New Roman"/>
              <a:sym typeface="Times New Roman"/>
            </a:endParaRPr>
          </a:p>
        </p:txBody>
      </p:sp>
      <p:sp>
        <p:nvSpPr>
          <p:cNvPr id="104" name="Google Shape;104;p7"/>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05" name="Google Shape;105;p7"/>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06" name="Google Shape;106;p7"/>
          <p:cNvSpPr txBox="1"/>
          <p:nvPr/>
        </p:nvSpPr>
        <p:spPr>
          <a:xfrm>
            <a:off x="661892" y="918377"/>
            <a:ext cx="7765415" cy="3811270"/>
          </a:xfrm>
          <a:prstGeom prst="rect">
            <a:avLst/>
          </a:prstGeom>
          <a:noFill/>
          <a:ln>
            <a:noFill/>
          </a:ln>
        </p:spPr>
        <p:txBody>
          <a:bodyPr spcFirstLastPara="1" wrap="square" lIns="91425" tIns="45700" rIns="91425" bIns="45700" anchor="t" anchorCtr="0">
            <a:noAutofit/>
          </a:bodyPr>
          <a:lstStyle/>
          <a:p>
            <a:pPr marL="76200" marR="0" lvl="0" algn="l" rtl="0">
              <a:lnSpc>
                <a:spcPct val="100000"/>
              </a:lnSpc>
              <a:spcBef>
                <a:spcPts val="0"/>
              </a:spcBef>
              <a:spcAft>
                <a:spcPts val="0"/>
              </a:spcAft>
              <a:buClr>
                <a:srgbClr val="000000"/>
              </a:buClr>
              <a:buSzPts val="2400"/>
            </a:pPr>
            <a:endParaRPr dirty="0"/>
          </a:p>
        </p:txBody>
      </p:sp>
      <p:pic>
        <p:nvPicPr>
          <p:cNvPr id="4" name="Picture 3">
            <a:extLst>
              <a:ext uri="{FF2B5EF4-FFF2-40B4-BE49-F238E27FC236}">
                <a16:creationId xmlns:a16="http://schemas.microsoft.com/office/drawing/2014/main" id="{5D1AA3E7-730A-19E1-9729-A5A798EB39C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0146" y="687204"/>
            <a:ext cx="5440680" cy="1676400"/>
          </a:xfrm>
          <a:prstGeom prst="rect">
            <a:avLst/>
          </a:prstGeom>
          <a:noFill/>
          <a:ln>
            <a:noFill/>
          </a:ln>
        </p:spPr>
      </p:pic>
      <p:sp>
        <p:nvSpPr>
          <p:cNvPr id="5" name="TextBox 4">
            <a:extLst>
              <a:ext uri="{FF2B5EF4-FFF2-40B4-BE49-F238E27FC236}">
                <a16:creationId xmlns:a16="http://schemas.microsoft.com/office/drawing/2014/main" id="{1E32FC20-5386-EEA4-2551-EEF4B933E082}"/>
              </a:ext>
            </a:extLst>
          </p:cNvPr>
          <p:cNvSpPr txBox="1"/>
          <p:nvPr/>
        </p:nvSpPr>
        <p:spPr>
          <a:xfrm>
            <a:off x="1539828" y="2239237"/>
            <a:ext cx="5110480" cy="477054"/>
          </a:xfrm>
          <a:prstGeom prst="rect">
            <a:avLst/>
          </a:prstGeom>
          <a:noFill/>
        </p:spPr>
        <p:txBody>
          <a:bodyPr wrap="square" rtlCol="0">
            <a:spAutoFit/>
          </a:bodyPr>
          <a:lstStyle/>
          <a:p>
            <a:pPr algn="ctr"/>
            <a:r>
              <a:rPr lang="en-US" sz="1100" dirty="0">
                <a:effectLst/>
                <a:latin typeface="Times New Roman" panose="02020603050405020304" pitchFamily="18" charset="0"/>
                <a:ea typeface="Times New Roman" panose="02020603050405020304" pitchFamily="18" charset="0"/>
              </a:rPr>
              <a:t>Risk probability definitions </a:t>
            </a:r>
            <a:endParaRPr lang="en-IN" sz="11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4DE259E-FCEE-7927-16A4-47A354D2E1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9346" y="2531624"/>
            <a:ext cx="5731510" cy="2981960"/>
          </a:xfrm>
          <a:prstGeom prst="rect">
            <a:avLst/>
          </a:prstGeom>
          <a:noFill/>
          <a:ln>
            <a:noFill/>
          </a:ln>
        </p:spPr>
      </p:pic>
    </p:spTree>
    <p:extLst>
      <p:ext uri="{BB962C8B-B14F-4D97-AF65-F5344CB8AC3E}">
        <p14:creationId xmlns:p14="http://schemas.microsoft.com/office/powerpoint/2010/main" val="11266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12</a:t>
            </a:fld>
            <a:endParaRPr/>
          </a:p>
        </p:txBody>
      </p:sp>
      <p:sp>
        <p:nvSpPr>
          <p:cNvPr id="112" name="Google Shape;112;p8"/>
          <p:cNvSpPr txBox="1"/>
          <p:nvPr/>
        </p:nvSpPr>
        <p:spPr>
          <a:xfrm>
            <a:off x="111264" y="23333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9</a:t>
            </a:r>
            <a:r>
              <a:rPr lang="en-US" sz="2800" b="1" i="0" u="none" strike="noStrike" cap="none" dirty="0">
                <a:solidFill>
                  <a:srgbClr val="C00000"/>
                </a:solidFill>
                <a:latin typeface="Times New Roman"/>
                <a:ea typeface="Times New Roman"/>
                <a:cs typeface="Times New Roman"/>
                <a:sym typeface="Times New Roman"/>
              </a:rPr>
              <a:t>. RESULT</a:t>
            </a:r>
            <a:endParaRPr sz="2200" b="0" i="0" u="none" strike="noStrike" cap="none" dirty="0">
              <a:solidFill>
                <a:srgbClr val="C00000"/>
              </a:solidFill>
              <a:latin typeface="Times New Roman"/>
              <a:ea typeface="Times New Roman"/>
              <a:cs typeface="Times New Roman"/>
              <a:sym typeface="Times New Roman"/>
            </a:endParaRPr>
          </a:p>
        </p:txBody>
      </p:sp>
      <p:sp>
        <p:nvSpPr>
          <p:cNvPr id="113" name="Google Shape;113;p8"/>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14" name="Google Shape;114;p8"/>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115" name="Google Shape;115;p8"/>
          <p:cNvPicPr preferRelativeResize="0"/>
          <p:nvPr/>
        </p:nvPicPr>
        <p:blipFill rotWithShape="1">
          <a:blip r:embed="rId4">
            <a:alphaModFix/>
          </a:blip>
          <a:srcRect/>
          <a:stretch/>
        </p:blipFill>
        <p:spPr>
          <a:xfrm>
            <a:off x="111264" y="1278081"/>
            <a:ext cx="2683892" cy="3501737"/>
          </a:xfrm>
          <a:prstGeom prst="rect">
            <a:avLst/>
          </a:prstGeom>
          <a:noFill/>
          <a:ln>
            <a:noFill/>
          </a:ln>
        </p:spPr>
      </p:pic>
      <p:pic>
        <p:nvPicPr>
          <p:cNvPr id="116" name="Google Shape;116;p8"/>
          <p:cNvPicPr preferRelativeResize="0"/>
          <p:nvPr/>
        </p:nvPicPr>
        <p:blipFill rotWithShape="1">
          <a:blip r:embed="rId5">
            <a:alphaModFix/>
          </a:blip>
          <a:srcRect/>
          <a:stretch/>
        </p:blipFill>
        <p:spPr>
          <a:xfrm>
            <a:off x="3170691" y="1278081"/>
            <a:ext cx="2683892" cy="3501737"/>
          </a:xfrm>
          <a:prstGeom prst="rect">
            <a:avLst/>
          </a:prstGeom>
          <a:noFill/>
          <a:ln>
            <a:noFill/>
          </a:ln>
        </p:spPr>
      </p:pic>
      <p:pic>
        <p:nvPicPr>
          <p:cNvPr id="117" name="Google Shape;117;p8"/>
          <p:cNvPicPr preferRelativeResize="0"/>
          <p:nvPr/>
        </p:nvPicPr>
        <p:blipFill rotWithShape="1">
          <a:blip r:embed="rId6">
            <a:alphaModFix/>
          </a:blip>
          <a:srcRect/>
          <a:stretch/>
        </p:blipFill>
        <p:spPr>
          <a:xfrm>
            <a:off x="6227614" y="1278081"/>
            <a:ext cx="2805122" cy="35017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13</a:t>
            </a:fld>
            <a:endParaRPr/>
          </a:p>
        </p:txBody>
      </p:sp>
      <p:sp>
        <p:nvSpPr>
          <p:cNvPr id="123" name="Google Shape;123;p9"/>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10</a:t>
            </a:r>
            <a:r>
              <a:rPr lang="en-US" sz="2800" b="1" i="0" u="none" strike="noStrike" cap="none" dirty="0">
                <a:solidFill>
                  <a:srgbClr val="C00000"/>
                </a:solidFill>
                <a:latin typeface="Times New Roman"/>
                <a:ea typeface="Times New Roman"/>
                <a:cs typeface="Times New Roman"/>
                <a:sym typeface="Times New Roman"/>
              </a:rPr>
              <a:t>. SOFTWARE TESTING</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124" name="Google Shape;124;p9"/>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25" name="Google Shape;125;p9"/>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26" name="Google Shape;126;p9"/>
          <p:cNvSpPr txBox="1"/>
          <p:nvPr/>
        </p:nvSpPr>
        <p:spPr>
          <a:xfrm>
            <a:off x="710565" y="1099820"/>
            <a:ext cx="8047355" cy="4249420"/>
          </a:xfrm>
          <a:prstGeom prst="rect">
            <a:avLst/>
          </a:prstGeom>
          <a:noFill/>
          <a:ln>
            <a:noFill/>
          </a:ln>
        </p:spPr>
        <p:txBody>
          <a:bodyPr spcFirstLastPara="1" wrap="square" lIns="91425" tIns="45700" rIns="91425" bIns="45700" anchor="t" anchorCtr="0">
            <a:noAutofit/>
          </a:bodyPr>
          <a:lstStyle/>
          <a:p>
            <a:pPr marL="457200" marR="0" lvl="0" indent="-3302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Unit Testing: We can conduct unit testing to verify the correctness of individual components of our CNN model. </a:t>
            </a:r>
            <a:endParaRPr/>
          </a:p>
          <a:p>
            <a:pPr marL="45720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Integration Testing: the test how these components interact with each other. This can help us uncover any issues that may arise during the integration process.</a:t>
            </a:r>
            <a:endParaRPr/>
          </a:p>
          <a:p>
            <a:pPr marL="45720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Functional Testing: Functional testing will check the overall functionality of our application.</a:t>
            </a:r>
            <a:endParaRPr/>
          </a:p>
          <a:p>
            <a:pPr marL="45720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Performance Testing: It is essential to evaluate the performance of our CNN model to ensure it can handle large datasets and process them efficiently.</a:t>
            </a:r>
            <a:endParaRPr/>
          </a:p>
          <a:p>
            <a:pPr marL="45720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User Acceptance Testing:</a:t>
            </a:r>
            <a:endParaRPr/>
          </a:p>
          <a:p>
            <a:pPr marL="45720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conducting user acceptance testing will involve users evaluating the application from their perspective.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14</a:t>
            </a:fld>
            <a:endParaRPr/>
          </a:p>
        </p:txBody>
      </p:sp>
      <p:sp>
        <p:nvSpPr>
          <p:cNvPr id="132" name="Google Shape;132;p10"/>
          <p:cNvSpPr txBox="1"/>
          <p:nvPr/>
        </p:nvSpPr>
        <p:spPr>
          <a:xfrm>
            <a:off x="417094" y="23347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a:solidFill>
                  <a:srgbClr val="C00000"/>
                </a:solidFill>
                <a:latin typeface="Times New Roman"/>
                <a:ea typeface="Times New Roman"/>
                <a:cs typeface="Times New Roman"/>
                <a:sym typeface="Times New Roman"/>
              </a:rPr>
              <a:t>11</a:t>
            </a:r>
            <a:r>
              <a:rPr lang="en-US" sz="2800" b="1" i="0" u="none" strike="noStrike" cap="none">
                <a:solidFill>
                  <a:srgbClr val="C00000"/>
                </a:solidFill>
                <a:latin typeface="Times New Roman"/>
                <a:ea typeface="Times New Roman"/>
                <a:cs typeface="Times New Roman"/>
                <a:sym typeface="Times New Roman"/>
              </a:rPr>
              <a:t>. </a:t>
            </a:r>
            <a:r>
              <a:rPr lang="en-US" sz="2800" b="1" i="0" u="none" strike="noStrike" cap="none" dirty="0">
                <a:solidFill>
                  <a:srgbClr val="C00000"/>
                </a:solidFill>
                <a:latin typeface="Times New Roman"/>
                <a:ea typeface="Times New Roman"/>
                <a:cs typeface="Times New Roman"/>
                <a:sym typeface="Times New Roman"/>
              </a:rPr>
              <a:t>CONCLUSION AND FUTURE WORK</a:t>
            </a:r>
            <a:endParaRPr sz="2200" b="0" i="0" u="none" strike="noStrike" cap="none" dirty="0">
              <a:solidFill>
                <a:srgbClr val="C00000"/>
              </a:solidFill>
              <a:latin typeface="Times New Roman"/>
              <a:ea typeface="Times New Roman"/>
              <a:cs typeface="Times New Roman"/>
              <a:sym typeface="Times New Roman"/>
            </a:endParaRPr>
          </a:p>
        </p:txBody>
      </p:sp>
      <p:sp>
        <p:nvSpPr>
          <p:cNvPr id="133" name="Google Shape;133;p10"/>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34" name="Google Shape;134;p10"/>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35" name="Google Shape;135;p10"/>
          <p:cNvSpPr txBox="1"/>
          <p:nvPr/>
        </p:nvSpPr>
        <p:spPr>
          <a:xfrm>
            <a:off x="550718" y="1085357"/>
            <a:ext cx="7751700" cy="369420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In conclusion, our mini project on Human Behaviour Analysis using CNN will utilize the power of Convolutional Neural Networks to detect and analyse various human actions.</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Through software testing, we aim to ensure the reliability and accuracy of our application by implementing rigorous testing methodologies such as unit testing, integration testing, functional testing, performance testing, and user acceptance testing, we can ensure the robustness of our system.</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This will enhance the overall user experience by accurately analysing and interpreting human behaviours. </a:t>
            </a:r>
            <a:endParaRPr sz="18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800" b="0" i="0" u="none" strike="noStrike" cap="none">
                <a:solidFill>
                  <a:srgbClr val="000000"/>
                </a:solidFill>
                <a:latin typeface="Arial"/>
                <a:ea typeface="Arial"/>
                <a:cs typeface="Arial"/>
                <a:sym typeface="Arial"/>
              </a:rPr>
              <a:t>Through continuous improvement and refinement, we aim to develop a powerful and efficient tool that can be used in various fields such as surveillance, security, and healthcare</a:t>
            </a:r>
            <a:r>
              <a:rPr lang="en-US" sz="1400" b="0" i="0" u="none" strike="noStrike" cap="none">
                <a:solidFill>
                  <a:srgbClr val="000000"/>
                </a:solidFill>
                <a:latin typeface="Arial"/>
                <a:ea typeface="Arial"/>
                <a:cs typeface="Arial"/>
                <a:sym typeface="Arial"/>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txBox="1">
            <a:spLocks noGrp="1"/>
          </p:cNvSpPr>
          <p:nvPr>
            <p:ph type="body" idx="1"/>
          </p:nvPr>
        </p:nvSpPr>
        <p:spPr>
          <a:xfrm>
            <a:off x="219401" y="904569"/>
            <a:ext cx="8661208" cy="4503174"/>
          </a:xfrm>
          <a:prstGeom prst="rect">
            <a:avLst/>
          </a:prstGeom>
          <a:noFill/>
          <a:ln>
            <a:noFill/>
          </a:ln>
        </p:spPr>
        <p:txBody>
          <a:bodyPr spcFirstLastPara="1" wrap="square" lIns="0" tIns="0" rIns="0" bIns="0" anchor="t" anchorCtr="0">
            <a:noAutofit/>
          </a:bodyPr>
          <a:lstStyle/>
          <a:p>
            <a:pPr marL="406400" lvl="0" indent="-406400" algn="just" rtl="0">
              <a:lnSpc>
                <a:spcPct val="150000"/>
              </a:lnSpc>
              <a:spcBef>
                <a:spcPts val="0"/>
              </a:spcBef>
              <a:spcAft>
                <a:spcPts val="0"/>
              </a:spcAft>
              <a:buSzPts val="1400"/>
              <a:buNone/>
            </a:pPr>
            <a:r>
              <a:rPr lang="en-US" sz="1400">
                <a:latin typeface="Times New Roman"/>
                <a:ea typeface="Times New Roman"/>
                <a:cs typeface="Times New Roman"/>
                <a:sym typeface="Times New Roman"/>
              </a:rPr>
              <a:t>[1]	F. Jia and L. Z. Kong, “Intrusion Detection Algorithm Based on Convolutional Neural Network,” "Beijing Ligong Daxue Xuebao/Transaction Beijing Inst. Technol., vol. 37, no. 12, pp. 1271–1275, 2017, doi: 10.15918/j.tbit1001-0645.2017".12.011.</a:t>
            </a:r>
            <a:endParaRPr sz="1400">
              <a:latin typeface="Calibri"/>
              <a:ea typeface="Calibri"/>
              <a:cs typeface="Calibri"/>
              <a:sym typeface="Calibri"/>
            </a:endParaRPr>
          </a:p>
          <a:p>
            <a:pPr marL="406400" lvl="0" indent="-406400" algn="just" rtl="0">
              <a:lnSpc>
                <a:spcPct val="150000"/>
              </a:lnSpc>
              <a:spcBef>
                <a:spcPts val="1000"/>
              </a:spcBef>
              <a:spcAft>
                <a:spcPts val="0"/>
              </a:spcAft>
              <a:buSzPts val="1400"/>
              <a:buNone/>
            </a:pPr>
            <a:r>
              <a:rPr lang="en-US" sz="1400">
                <a:latin typeface="Times New Roman"/>
                <a:ea typeface="Times New Roman"/>
                <a:cs typeface="Times New Roman"/>
                <a:sym typeface="Times New Roman"/>
              </a:rPr>
              <a:t>[2]	L. Mohammadpour, T. C. Ling, C. S. Liew, and C. Y. Chong, “A Convolutional Neural Network for Network Intrusion Detection System,” "Proc. Asia-Pacific Adv. Netw., vol. 46, no. 0, pp. 50–55", 2018.</a:t>
            </a:r>
            <a:endParaRPr sz="1400">
              <a:latin typeface="Calibri"/>
              <a:ea typeface="Calibri"/>
              <a:cs typeface="Calibri"/>
              <a:sym typeface="Calibri"/>
            </a:endParaRPr>
          </a:p>
          <a:p>
            <a:pPr marL="406400" lvl="0" indent="-406400" algn="just" rtl="0">
              <a:lnSpc>
                <a:spcPct val="150000"/>
              </a:lnSpc>
              <a:spcBef>
                <a:spcPts val="1000"/>
              </a:spcBef>
              <a:spcAft>
                <a:spcPts val="0"/>
              </a:spcAft>
              <a:buSzPts val="1400"/>
              <a:buNone/>
            </a:pPr>
            <a:r>
              <a:rPr lang="en-US" sz="1400">
                <a:latin typeface="Times New Roman"/>
                <a:ea typeface="Times New Roman"/>
                <a:cs typeface="Times New Roman"/>
                <a:sym typeface="Times New Roman"/>
              </a:rPr>
              <a:t>[3]	U. Gur Çekmez et al., “Derin Ö˘ grenme ile A˘ g Anomali Tespiti Network Anomaly Detection with Deep Learning Ozgur Koray Sahingoz,” 2018, pp. 1–4.</a:t>
            </a:r>
            <a:endParaRPr sz="1400">
              <a:latin typeface="Calibri"/>
              <a:ea typeface="Calibri"/>
              <a:cs typeface="Calibri"/>
              <a:sym typeface="Calibri"/>
            </a:endParaRPr>
          </a:p>
          <a:p>
            <a:pPr marL="406400" lvl="0" indent="-406400" algn="just" rtl="0">
              <a:lnSpc>
                <a:spcPct val="150000"/>
              </a:lnSpc>
              <a:spcBef>
                <a:spcPts val="1000"/>
              </a:spcBef>
              <a:spcAft>
                <a:spcPts val="0"/>
              </a:spcAft>
              <a:buSzPts val="1400"/>
              <a:buNone/>
            </a:pPr>
            <a:r>
              <a:rPr lang="en-US" sz="1400">
                <a:latin typeface="Times New Roman"/>
                <a:ea typeface="Times New Roman"/>
                <a:cs typeface="Times New Roman"/>
                <a:sym typeface="Times New Roman"/>
              </a:rPr>
              <a:t>[4]	A. Chawla, B. Lee, S. Fallon, and P. Jacob, “Host Based Intrusion Detection System with Combined CNN/RNN Model,” "Lect. Notes Comput. Sci. (including Subser. Lect. Notes Artif. Intell. Lect. Notes Bioinformatics), vol. 11329 LNAI", pp. 149–158, 2019.</a:t>
            </a:r>
            <a:endParaRPr sz="1400">
              <a:latin typeface="Calibri"/>
              <a:ea typeface="Calibri"/>
              <a:cs typeface="Calibri"/>
              <a:sym typeface="Calibri"/>
            </a:endParaRPr>
          </a:p>
          <a:p>
            <a:pPr marL="406400" lvl="0" indent="-406400" algn="just" rtl="0">
              <a:lnSpc>
                <a:spcPct val="150000"/>
              </a:lnSpc>
              <a:spcBef>
                <a:spcPts val="1000"/>
              </a:spcBef>
              <a:spcAft>
                <a:spcPts val="1000"/>
              </a:spcAft>
              <a:buSzPts val="1400"/>
              <a:buNone/>
            </a:pPr>
            <a:r>
              <a:rPr lang="en-US" sz="1400">
                <a:latin typeface="Calibri"/>
                <a:ea typeface="Calibri"/>
                <a:cs typeface="Calibri"/>
                <a:sym typeface="Calibri"/>
              </a:rPr>
              <a:t>[5]</a:t>
            </a:r>
            <a:r>
              <a:rPr lang="en-US" sz="1400">
                <a:latin typeface="Times New Roman"/>
                <a:ea typeface="Times New Roman"/>
                <a:cs typeface="Times New Roman"/>
                <a:sym typeface="Times New Roman"/>
              </a:rPr>
              <a:t>	S. Naseer and Y. Saleem, “Enhanced network intrusion detection using deep convolutional neural networks,” "KSII Trans. Internet Inf. Syst., vol. 12, no. 10, pp. 5159–5178, 2018, doi: 10.3837/tiis.2018".10.028.</a:t>
            </a:r>
            <a:endParaRPr sz="1400">
              <a:solidFill>
                <a:srgbClr val="C00000"/>
              </a:solidFill>
              <a:latin typeface="Times New Roman"/>
              <a:ea typeface="Times New Roman"/>
              <a:cs typeface="Times New Roman"/>
              <a:sym typeface="Times New Roman"/>
            </a:endParaRPr>
          </a:p>
        </p:txBody>
      </p:sp>
      <p:sp>
        <p:nvSpPr>
          <p:cNvPr id="141" name="Google Shape;141;p11"/>
          <p:cNvSpPr txBox="1"/>
          <p:nvPr/>
        </p:nvSpPr>
        <p:spPr>
          <a:xfrm>
            <a:off x="375529" y="-1"/>
            <a:ext cx="2874298" cy="7290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C00000"/>
                </a:solidFill>
                <a:latin typeface="Times New Roman"/>
                <a:ea typeface="Times New Roman"/>
                <a:cs typeface="Times New Roman"/>
                <a:sym typeface="Times New Roman"/>
              </a:rPr>
              <a:t>References</a:t>
            </a:r>
            <a:endParaRPr/>
          </a:p>
        </p:txBody>
      </p:sp>
      <p:sp>
        <p:nvSpPr>
          <p:cNvPr id="142" name="Google Shape;142;p1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15</a:t>
            </a:fld>
            <a:endParaRPr/>
          </a:p>
        </p:txBody>
      </p:sp>
      <p:sp>
        <p:nvSpPr>
          <p:cNvPr id="143" name="Google Shape;143;p1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44" name="Google Shape;144;p11"/>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16</a:t>
            </a:fld>
            <a:endParaRPr/>
          </a:p>
        </p:txBody>
      </p:sp>
      <p:sp>
        <p:nvSpPr>
          <p:cNvPr id="150" name="Google Shape;150;p12"/>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151" name="Google Shape;151;p12"/>
          <p:cNvSpPr/>
          <p:nvPr/>
        </p:nvSpPr>
        <p:spPr>
          <a:xfrm>
            <a:off x="1792145" y="2374230"/>
            <a:ext cx="533055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C00000"/>
                </a:solidFill>
                <a:latin typeface="Times New Roman"/>
                <a:ea typeface="Times New Roman"/>
                <a:cs typeface="Times New Roman"/>
                <a:sym typeface="Times New Roman"/>
              </a:rPr>
              <a:t>Thank You</a:t>
            </a:r>
            <a:endParaRPr/>
          </a:p>
        </p:txBody>
      </p:sp>
      <p:pic>
        <p:nvPicPr>
          <p:cNvPr id="152" name="Google Shape;152;p12"/>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17</a:t>
            </a:fld>
            <a:endParaRPr/>
          </a:p>
        </p:txBody>
      </p:sp>
      <p:sp>
        <p:nvSpPr>
          <p:cNvPr id="158" name="Google Shape;158;p13"/>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159" name="Google Shape;159;p13"/>
          <p:cNvSpPr/>
          <p:nvPr/>
        </p:nvSpPr>
        <p:spPr>
          <a:xfrm>
            <a:off x="1792145" y="2374230"/>
            <a:ext cx="533055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C00000"/>
                </a:solidFill>
                <a:latin typeface="Times New Roman"/>
                <a:ea typeface="Times New Roman"/>
                <a:cs typeface="Times New Roman"/>
                <a:sym typeface="Times New Roman"/>
              </a:rPr>
              <a:t>Questions</a:t>
            </a:r>
            <a:endParaRPr/>
          </a:p>
        </p:txBody>
      </p:sp>
      <p:pic>
        <p:nvPicPr>
          <p:cNvPr id="160" name="Google Shape;160;p13"/>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830592" y="187896"/>
            <a:ext cx="6932100" cy="554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800">
                <a:solidFill>
                  <a:srgbClr val="C00000"/>
                </a:solidFill>
                <a:latin typeface="Times New Roman"/>
                <a:ea typeface="Times New Roman"/>
                <a:cs typeface="Times New Roman"/>
                <a:sym typeface="Times New Roman"/>
              </a:rPr>
              <a:t>Outline</a:t>
            </a:r>
            <a:endParaRPr/>
          </a:p>
        </p:txBody>
      </p:sp>
      <p:sp>
        <p:nvSpPr>
          <p:cNvPr id="57" name="Google Shape;57;p2"/>
          <p:cNvSpPr txBox="1"/>
          <p:nvPr/>
        </p:nvSpPr>
        <p:spPr>
          <a:xfrm>
            <a:off x="647700" y="547130"/>
            <a:ext cx="7848600" cy="4771794"/>
          </a:xfrm>
          <a:prstGeom prst="rect">
            <a:avLst/>
          </a:prstGeom>
          <a:noFill/>
          <a:ln>
            <a:noFill/>
          </a:ln>
        </p:spPr>
        <p:txBody>
          <a:bodyPr spcFirstLastPara="1" wrap="square" lIns="91425" tIns="91425" rIns="91425" bIns="91425" anchor="t" anchorCtr="0">
            <a:noAutofit/>
          </a:bodyPr>
          <a:lstStyle/>
          <a:p>
            <a:pPr marL="7620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1   INTRODUCTION	</a:t>
            </a:r>
            <a:endParaRPr dirty="0"/>
          </a:p>
          <a:p>
            <a:pPr marL="7620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2   CONCEPTS AND METHODS	</a:t>
            </a:r>
            <a:endParaRPr dirty="0"/>
          </a:p>
          <a:p>
            <a:pPr marL="7620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3   LITERATURE SURVEY</a:t>
            </a:r>
          </a:p>
          <a:p>
            <a:pPr marL="76200" marR="0" lvl="0" indent="0" algn="just"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4   RESEARCH GAP</a:t>
            </a:r>
            <a:r>
              <a:rPr lang="en-US" sz="2200" b="0" i="0" u="none" strike="noStrike" cap="none" dirty="0">
                <a:solidFill>
                  <a:schemeClr val="dk1"/>
                </a:solidFill>
                <a:latin typeface="Times New Roman"/>
                <a:ea typeface="Times New Roman"/>
                <a:cs typeface="Times New Roman"/>
                <a:sym typeface="Times New Roman"/>
              </a:rPr>
              <a:t>	</a:t>
            </a:r>
            <a:endParaRPr dirty="0"/>
          </a:p>
          <a:p>
            <a:pPr marL="76200" marR="0" lvl="0" indent="0" algn="just"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5  </a:t>
            </a:r>
            <a:r>
              <a:rPr lang="en-US" sz="2200" b="0" i="0" u="none" strike="noStrike" cap="none" dirty="0">
                <a:solidFill>
                  <a:schemeClr val="dk1"/>
                </a:solidFill>
                <a:latin typeface="Times New Roman"/>
                <a:ea typeface="Times New Roman"/>
                <a:cs typeface="Times New Roman"/>
                <a:sym typeface="Times New Roman"/>
              </a:rPr>
              <a:t> PROJECT PLAN	</a:t>
            </a:r>
            <a:endParaRPr dirty="0"/>
          </a:p>
          <a:p>
            <a:pPr marL="76200" marR="0" lvl="0" indent="0" algn="just"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6  </a:t>
            </a:r>
            <a:r>
              <a:rPr lang="en-US" sz="2200" b="0" i="0" u="none" strike="noStrike" cap="none" dirty="0">
                <a:solidFill>
                  <a:schemeClr val="dk1"/>
                </a:solidFill>
                <a:latin typeface="Times New Roman"/>
                <a:ea typeface="Times New Roman"/>
                <a:cs typeface="Times New Roman"/>
                <a:sym typeface="Times New Roman"/>
              </a:rPr>
              <a:t> SOFTWARE REQUIREMENT SPECIFICATION</a:t>
            </a:r>
          </a:p>
          <a:p>
            <a:pPr marL="533400" marR="0" lvl="0" indent="-457200" algn="just" rtl="0">
              <a:lnSpc>
                <a:spcPct val="100000"/>
              </a:lnSpc>
              <a:spcBef>
                <a:spcPts val="0"/>
              </a:spcBef>
              <a:spcAft>
                <a:spcPts val="0"/>
              </a:spcAft>
              <a:buAutoNum type="arabicPlain" startAt="7"/>
            </a:pPr>
            <a:r>
              <a:rPr lang="en-US" sz="2200" dirty="0">
                <a:solidFill>
                  <a:schemeClr val="dk1"/>
                </a:solidFill>
                <a:latin typeface="Times New Roman"/>
                <a:ea typeface="Times New Roman"/>
                <a:cs typeface="Times New Roman"/>
                <a:sym typeface="Times New Roman"/>
              </a:rPr>
              <a:t>RESULT ANALYSIS</a:t>
            </a:r>
          </a:p>
          <a:p>
            <a:pPr marL="533400" marR="0" lvl="0" indent="-457200" algn="just" rtl="0">
              <a:lnSpc>
                <a:spcPct val="100000"/>
              </a:lnSpc>
              <a:spcBef>
                <a:spcPts val="0"/>
              </a:spcBef>
              <a:spcAft>
                <a:spcPts val="0"/>
              </a:spcAft>
              <a:buAutoNum type="arabicPlain" startAt="7"/>
            </a:pPr>
            <a:r>
              <a:rPr lang="en-US" sz="2200" b="0" i="0" u="none" strike="noStrike" cap="none" dirty="0">
                <a:solidFill>
                  <a:schemeClr val="dk1"/>
                </a:solidFill>
                <a:latin typeface="Times New Roman"/>
                <a:ea typeface="Times New Roman"/>
                <a:cs typeface="Times New Roman"/>
                <a:sym typeface="Times New Roman"/>
              </a:rPr>
              <a:t>RISK ANA</a:t>
            </a:r>
            <a:r>
              <a:rPr lang="en-US" sz="2200" dirty="0">
                <a:solidFill>
                  <a:schemeClr val="dk1"/>
                </a:solidFill>
                <a:latin typeface="Times New Roman"/>
                <a:ea typeface="Times New Roman"/>
                <a:cs typeface="Times New Roman"/>
                <a:sym typeface="Times New Roman"/>
              </a:rPr>
              <a:t>LYSIS</a:t>
            </a:r>
            <a:r>
              <a:rPr lang="en-US" sz="2200" b="0" i="0" u="none" strike="noStrike" cap="none" dirty="0">
                <a:solidFill>
                  <a:schemeClr val="dk1"/>
                </a:solidFill>
                <a:latin typeface="Times New Roman"/>
                <a:ea typeface="Times New Roman"/>
                <a:cs typeface="Times New Roman"/>
                <a:sym typeface="Times New Roman"/>
              </a:rPr>
              <a:t>	</a:t>
            </a:r>
            <a:endParaRPr dirty="0"/>
          </a:p>
          <a:p>
            <a:pPr marL="76200" marR="0" lvl="0" indent="0" algn="just"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9</a:t>
            </a:r>
            <a:r>
              <a:rPr lang="en-US" sz="2200" b="0" i="0" u="none" strike="noStrike" cap="none" dirty="0">
                <a:solidFill>
                  <a:schemeClr val="dk1"/>
                </a:solidFill>
                <a:latin typeface="Times New Roman"/>
                <a:ea typeface="Times New Roman"/>
                <a:cs typeface="Times New Roman"/>
                <a:sym typeface="Times New Roman"/>
              </a:rPr>
              <a:t>    RESULTS	</a:t>
            </a:r>
            <a:endParaRPr dirty="0"/>
          </a:p>
          <a:p>
            <a:pPr marL="76200" marR="0" lvl="0" algn="just" rtl="0">
              <a:lnSpc>
                <a:spcPct val="100000"/>
              </a:lnSpc>
              <a:spcBef>
                <a:spcPts val="0"/>
              </a:spcBef>
              <a:spcAft>
                <a:spcPts val="0"/>
              </a:spcAft>
            </a:pPr>
            <a:r>
              <a:rPr lang="en-US" sz="2200" dirty="0">
                <a:solidFill>
                  <a:schemeClr val="dk1"/>
                </a:solidFill>
                <a:latin typeface="Times New Roman"/>
                <a:ea typeface="Times New Roman"/>
                <a:cs typeface="Times New Roman"/>
                <a:sym typeface="Times New Roman"/>
              </a:rPr>
              <a:t>10</a:t>
            </a:r>
            <a:r>
              <a:rPr lang="en-US" sz="2200" b="0" i="0" u="none" strike="noStrike" cap="none" dirty="0">
                <a:solidFill>
                  <a:schemeClr val="dk1"/>
                </a:solidFill>
                <a:latin typeface="Times New Roman"/>
                <a:ea typeface="Times New Roman"/>
                <a:cs typeface="Times New Roman"/>
                <a:sym typeface="Times New Roman"/>
              </a:rPr>
              <a:t>  SOFTWARE TESTING	</a:t>
            </a:r>
            <a:endParaRPr lang="en-US" b="0" i="0" u="none" strike="noStrike" cap="none" dirty="0">
              <a:ea typeface="Times New Roman"/>
            </a:endParaRPr>
          </a:p>
          <a:p>
            <a:pPr marL="76200" marR="0" lvl="0" algn="just" rtl="0">
              <a:lnSpc>
                <a:spcPct val="100000"/>
              </a:lnSpc>
              <a:spcBef>
                <a:spcPts val="0"/>
              </a:spcBef>
              <a:spcAft>
                <a:spcPts val="0"/>
              </a:spcAft>
            </a:pPr>
            <a:r>
              <a:rPr lang="en-US" sz="2200" dirty="0">
                <a:solidFill>
                  <a:schemeClr val="dk1"/>
                </a:solidFill>
                <a:latin typeface="Times New Roman"/>
                <a:ea typeface="Times New Roman"/>
                <a:cs typeface="Times New Roman"/>
                <a:sym typeface="Times New Roman"/>
              </a:rPr>
              <a:t>11</a:t>
            </a:r>
            <a:r>
              <a:rPr lang="en-US" sz="2200" b="0" i="0" u="none" strike="noStrike" cap="none" dirty="0">
                <a:solidFill>
                  <a:schemeClr val="dk1"/>
                </a:solidFill>
                <a:latin typeface="Times New Roman"/>
                <a:ea typeface="Times New Roman"/>
                <a:cs typeface="Times New Roman"/>
                <a:sym typeface="Times New Roman"/>
              </a:rPr>
              <a:t>  CONCLUSION AND FUTURE WORK	</a:t>
            </a:r>
            <a:endParaRPr dirty="0"/>
          </a:p>
          <a:p>
            <a:pPr marL="7620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       BIBLIOGRAPHY	</a:t>
            </a:r>
            <a:endParaRPr dirty="0"/>
          </a:p>
          <a:p>
            <a:pPr marL="7620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ANNEXURE A: List of Publications and Research Paper (In its Original formats)	</a:t>
            </a:r>
            <a:endParaRPr dirty="0"/>
          </a:p>
          <a:p>
            <a:pPr marL="7620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ANNEXURE B: Plagiarism Report</a:t>
            </a:r>
            <a:endParaRPr dirty="0"/>
          </a:p>
          <a:p>
            <a:pPr marL="76200" marR="0" lvl="0" indent="0" algn="just" rtl="0">
              <a:lnSpc>
                <a:spcPct val="100000"/>
              </a:lnSpc>
              <a:spcBef>
                <a:spcPts val="0"/>
              </a:spcBef>
              <a:spcAft>
                <a:spcPts val="0"/>
              </a:spcAft>
              <a:buNone/>
            </a:pPr>
            <a:endParaRPr sz="2200" b="0" i="0" u="none" strike="noStrike" cap="none" dirty="0">
              <a:solidFill>
                <a:schemeClr val="dk1"/>
              </a:solidFill>
              <a:latin typeface="Times New Roman"/>
              <a:ea typeface="Times New Roman"/>
              <a:cs typeface="Times New Roman"/>
              <a:sym typeface="Times New Roman"/>
            </a:endParaRPr>
          </a:p>
          <a:p>
            <a:pPr marL="76200" marR="0" lvl="0" indent="0" algn="just" rtl="0">
              <a:lnSpc>
                <a:spcPct val="100000"/>
              </a:lnSpc>
              <a:spcBef>
                <a:spcPts val="0"/>
              </a:spcBef>
              <a:spcAft>
                <a:spcPts val="0"/>
              </a:spcAft>
              <a:buNone/>
            </a:pPr>
            <a:endParaRPr sz="2200" b="0" i="0" u="none" strike="noStrike" cap="none" dirty="0">
              <a:solidFill>
                <a:schemeClr val="dk1"/>
              </a:solidFill>
              <a:latin typeface="Times New Roman"/>
              <a:ea typeface="Times New Roman"/>
              <a:cs typeface="Times New Roman"/>
              <a:sym typeface="Times New Roman"/>
            </a:endParaRPr>
          </a:p>
        </p:txBody>
      </p:sp>
      <p:sp>
        <p:nvSpPr>
          <p:cNvPr id="58" name="Google Shape;58;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
        <p:nvSpPr>
          <p:cNvPr id="59" name="Google Shape;59;p2"/>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60" name="Google Shape;60;p2"/>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
        <p:nvSpPr>
          <p:cNvPr id="66" name="Google Shape;66;p3"/>
          <p:cNvSpPr txBox="1"/>
          <p:nvPr/>
        </p:nvSpPr>
        <p:spPr>
          <a:xfrm>
            <a:off x="389717" y="224589"/>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100" b="1" i="0" u="none" strike="noStrike" cap="none">
                <a:solidFill>
                  <a:srgbClr val="C00000"/>
                </a:solidFill>
                <a:latin typeface="Times New Roman"/>
                <a:ea typeface="Times New Roman"/>
                <a:cs typeface="Times New Roman"/>
                <a:sym typeface="Times New Roman"/>
              </a:rPr>
              <a:t>1. Introduction</a:t>
            </a:r>
            <a:r>
              <a:rPr lang="en-US" sz="2200" b="0" i="0" u="none" strike="noStrike" cap="none">
                <a:solidFill>
                  <a:srgbClr val="C00000"/>
                </a:solidFill>
                <a:latin typeface="Times New Roman"/>
                <a:ea typeface="Times New Roman"/>
                <a:cs typeface="Times New Roman"/>
                <a:sym typeface="Times New Roman"/>
              </a:rPr>
              <a:t> </a:t>
            </a:r>
            <a:endParaRPr/>
          </a:p>
        </p:txBody>
      </p:sp>
      <p:sp>
        <p:nvSpPr>
          <p:cNvPr id="67" name="Google Shape;67;p3"/>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68" name="Google Shape;68;p3"/>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9" name="Google Shape;69;p3"/>
          <p:cNvSpPr txBox="1"/>
          <p:nvPr/>
        </p:nvSpPr>
        <p:spPr>
          <a:xfrm>
            <a:off x="656590" y="1372235"/>
            <a:ext cx="8030210" cy="39935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Emotion analysis, also known as sentiment analysis, is the process of identifying and interpreting human emotions from text data. This exciting field combines techniques from natural language processing and machine learning to gain insights into the emotional state of individuals or groups. In this document, we will explore the importance of emotion analysis, its applications, challenges, methodologies, and the promising future it holds.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sp>
        <p:nvSpPr>
          <p:cNvPr id="75" name="Google Shape;75;p4"/>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C00000"/>
                </a:solidFill>
                <a:latin typeface="Times New Roman"/>
                <a:ea typeface="Times New Roman"/>
                <a:cs typeface="Times New Roman"/>
                <a:sym typeface="Times New Roman"/>
              </a:rPr>
              <a:t>2. CONCEPTS AND METHODS </a:t>
            </a:r>
            <a:r>
              <a:rPr lang="en-US" sz="2200" b="0" i="0" u="none" strike="noStrike" cap="none">
                <a:solidFill>
                  <a:srgbClr val="C00000"/>
                </a:solidFill>
                <a:latin typeface="Times New Roman"/>
                <a:ea typeface="Times New Roman"/>
                <a:cs typeface="Times New Roman"/>
                <a:sym typeface="Times New Roman"/>
              </a:rPr>
              <a:t> </a:t>
            </a:r>
            <a:endParaRPr/>
          </a:p>
        </p:txBody>
      </p:sp>
      <p:sp>
        <p:nvSpPr>
          <p:cNvPr id="76" name="Google Shape;76;p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77" name="Google Shape;77;p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78" name="Google Shape;78;p4"/>
          <p:cNvSpPr txBox="1"/>
          <p:nvPr/>
        </p:nvSpPr>
        <p:spPr>
          <a:xfrm>
            <a:off x="565150" y="890270"/>
            <a:ext cx="8277860" cy="45339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Convolutional Neural Networks (CNN): CNNs are effective in learning and capturing spatial patterns from images, making them suitable for extracting features from facial images in emotion recognition tasks.</a:t>
            </a:r>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OpenCV (Open Source Computer Vision Library): OpenCV is a popular library for computer vision tasks. OpenCV can be used to detect and extract facial features, such as eyes, nose, and mouth, which are important in emotion recognition.</a:t>
            </a:r>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Keras: In an emotion recognition mini project, Keras can be used for building and training deep learning models.</a:t>
            </a:r>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Tensorflow: Building an emotion recognition mini project using TensorFlow involves creating  s deep learning model to recognize emotions in images or videos.</a:t>
            </a:r>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Numpy: in an emotion recognition mini project, numpy can be used for various data processing tasks such as defining the model architecture, compiling the model, processing the data, training the model and evaluating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sp>
        <p:nvSpPr>
          <p:cNvPr id="84" name="Google Shape;84;p5"/>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000" b="1" i="0" u="none" strike="noStrike" cap="none">
                <a:solidFill>
                  <a:srgbClr val="C00000"/>
                </a:solidFill>
                <a:latin typeface="Times New Roman"/>
                <a:ea typeface="Times New Roman"/>
                <a:cs typeface="Times New Roman"/>
                <a:sym typeface="Times New Roman"/>
              </a:rPr>
              <a:t>3.LITERATURE SURVEY</a:t>
            </a:r>
            <a:r>
              <a:rPr lang="en-US" sz="2400" b="0" i="0" u="none" strike="noStrike" cap="none">
                <a:solidFill>
                  <a:srgbClr val="C00000"/>
                </a:solidFill>
                <a:latin typeface="Times New Roman"/>
                <a:ea typeface="Times New Roman"/>
                <a:cs typeface="Times New Roman"/>
                <a:sym typeface="Times New Roman"/>
              </a:rPr>
              <a:t> </a:t>
            </a:r>
            <a:endParaRPr sz="1600"/>
          </a:p>
        </p:txBody>
      </p:sp>
      <p:sp>
        <p:nvSpPr>
          <p:cNvPr id="85" name="Google Shape;85;p5"/>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86" name="Google Shape;86;p5"/>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87" name="Google Shape;87;p5"/>
          <p:cNvSpPr txBox="1"/>
          <p:nvPr/>
        </p:nvSpPr>
        <p:spPr>
          <a:xfrm>
            <a:off x="866775" y="1272540"/>
            <a:ext cx="7820025" cy="1823085"/>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Emotion analysis, also known as affective computing, is the process of identifying, understanding, and interpreting human emotions from various sources of data. In this section, we define emotion analysis and discuss its significance in different domains.</a:t>
            </a:r>
            <a:endParaRPr/>
          </a:p>
          <a:p>
            <a:pPr marL="45720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This section also covers the data collection and analysis methods employed in emotion analysis research.</a:t>
            </a:r>
            <a:endParaRPr/>
          </a:p>
        </p:txBody>
      </p:sp>
      <p:sp>
        <p:nvSpPr>
          <p:cNvPr id="88" name="Google Shape;88;p5"/>
          <p:cNvSpPr txBox="1"/>
          <p:nvPr/>
        </p:nvSpPr>
        <p:spPr>
          <a:xfrm>
            <a:off x="866140" y="3565525"/>
            <a:ext cx="7975600" cy="173482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Deep learning-based approaches utilize algorithms and statistical models to train computer systems to recognize and classify emotions. These methods often involve the use of annotated emotion-labeled datasets for training and validation.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sp>
        <p:nvSpPr>
          <p:cNvPr id="84" name="Google Shape;84;p5"/>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000" b="1" dirty="0">
                <a:solidFill>
                  <a:srgbClr val="C00000"/>
                </a:solidFill>
                <a:latin typeface="Times New Roman"/>
                <a:ea typeface="Times New Roman"/>
                <a:cs typeface="Times New Roman"/>
                <a:sym typeface="Times New Roman"/>
              </a:rPr>
              <a:t>4</a:t>
            </a:r>
            <a:r>
              <a:rPr lang="en-US" sz="3000" b="1" i="0" u="none" strike="noStrike" cap="none" dirty="0">
                <a:solidFill>
                  <a:srgbClr val="C00000"/>
                </a:solidFill>
                <a:latin typeface="Times New Roman"/>
                <a:ea typeface="Times New Roman"/>
                <a:cs typeface="Times New Roman"/>
                <a:sym typeface="Times New Roman"/>
              </a:rPr>
              <a:t>.RESEARCH GAP</a:t>
            </a:r>
            <a:endParaRPr sz="1600" dirty="0"/>
          </a:p>
        </p:txBody>
      </p:sp>
      <p:sp>
        <p:nvSpPr>
          <p:cNvPr id="85" name="Google Shape;85;p5"/>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86" name="Google Shape;86;p5"/>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87" name="Google Shape;87;p5"/>
          <p:cNvSpPr txBox="1"/>
          <p:nvPr/>
        </p:nvSpPr>
        <p:spPr>
          <a:xfrm>
            <a:off x="866775" y="1272540"/>
            <a:ext cx="7820025" cy="1823085"/>
          </a:xfrm>
          <a:prstGeom prst="rect">
            <a:avLst/>
          </a:prstGeom>
          <a:noFill/>
          <a:ln>
            <a:noFill/>
          </a:ln>
        </p:spPr>
        <p:txBody>
          <a:bodyPr spcFirstLastPara="1" wrap="square" lIns="91425" tIns="45700" rIns="91425" bIns="45700" anchor="t" anchorCtr="0">
            <a:noAutofit/>
          </a:bodyPr>
          <a:lstStyle/>
          <a:p>
            <a:pPr marL="114300" marR="0" lvl="0" algn="l" rtl="0">
              <a:lnSpc>
                <a:spcPct val="100000"/>
              </a:lnSpc>
              <a:spcBef>
                <a:spcPts val="0"/>
              </a:spcBef>
              <a:spcAft>
                <a:spcPts val="0"/>
              </a:spcAft>
              <a:buClr>
                <a:srgbClr val="000000"/>
              </a:buClr>
              <a:buSzPts val="1800"/>
            </a:pPr>
            <a:endParaRPr dirty="0"/>
          </a:p>
        </p:txBody>
      </p:sp>
      <p:sp>
        <p:nvSpPr>
          <p:cNvPr id="88" name="Google Shape;88;p5"/>
          <p:cNvSpPr txBox="1"/>
          <p:nvPr/>
        </p:nvSpPr>
        <p:spPr>
          <a:xfrm>
            <a:off x="866775" y="3364932"/>
            <a:ext cx="7975600" cy="1734820"/>
          </a:xfrm>
          <a:prstGeom prst="rect">
            <a:avLst/>
          </a:prstGeom>
          <a:noFill/>
          <a:ln>
            <a:noFill/>
          </a:ln>
        </p:spPr>
        <p:txBody>
          <a:bodyPr spcFirstLastPara="1" wrap="square" lIns="91425" tIns="45700" rIns="91425" bIns="45700" anchor="t" anchorCtr="0">
            <a:noAutofit/>
          </a:bodyPr>
          <a:lstStyle/>
          <a:p>
            <a:pPr marL="114300" marR="0" lvl="0" algn="l" rtl="0">
              <a:lnSpc>
                <a:spcPct val="100000"/>
              </a:lnSpc>
              <a:spcBef>
                <a:spcPts val="0"/>
              </a:spcBef>
              <a:spcAft>
                <a:spcPts val="0"/>
              </a:spcAft>
              <a:buClr>
                <a:srgbClr val="000000"/>
              </a:buClr>
              <a:buSzPts val="1800"/>
            </a:pPr>
            <a:endParaRPr dirty="0"/>
          </a:p>
        </p:txBody>
      </p:sp>
      <p:graphicFrame>
        <p:nvGraphicFramePr>
          <p:cNvPr id="4" name="Table 3">
            <a:extLst>
              <a:ext uri="{FF2B5EF4-FFF2-40B4-BE49-F238E27FC236}">
                <a16:creationId xmlns:a16="http://schemas.microsoft.com/office/drawing/2014/main" id="{FF4EB5D9-FF80-ACA3-DC49-96B7823A49AE}"/>
              </a:ext>
            </a:extLst>
          </p:cNvPr>
          <p:cNvGraphicFramePr>
            <a:graphicFrameLocks noGrp="1"/>
          </p:cNvGraphicFramePr>
          <p:nvPr>
            <p:extLst>
              <p:ext uri="{D42A27DB-BD31-4B8C-83A1-F6EECF244321}">
                <p14:modId xmlns:p14="http://schemas.microsoft.com/office/powerpoint/2010/main" val="241426782"/>
              </p:ext>
            </p:extLst>
          </p:nvPr>
        </p:nvGraphicFramePr>
        <p:xfrm>
          <a:off x="629920" y="1076466"/>
          <a:ext cx="7820024" cy="4374542"/>
        </p:xfrm>
        <a:graphic>
          <a:graphicData uri="http://schemas.openxmlformats.org/drawingml/2006/table">
            <a:tbl>
              <a:tblPr firstRow="1" bandRow="1">
                <a:tableStyleId>{5C22544A-7EE6-4342-B048-85BDC9FD1C3A}</a:tableStyleId>
              </a:tblPr>
              <a:tblGrid>
                <a:gridCol w="3910012">
                  <a:extLst>
                    <a:ext uri="{9D8B030D-6E8A-4147-A177-3AD203B41FA5}">
                      <a16:colId xmlns:a16="http://schemas.microsoft.com/office/drawing/2014/main" val="2904018456"/>
                    </a:ext>
                  </a:extLst>
                </a:gridCol>
                <a:gridCol w="3910012">
                  <a:extLst>
                    <a:ext uri="{9D8B030D-6E8A-4147-A177-3AD203B41FA5}">
                      <a16:colId xmlns:a16="http://schemas.microsoft.com/office/drawing/2014/main" val="2760819908"/>
                    </a:ext>
                  </a:extLst>
                </a:gridCol>
              </a:tblGrid>
              <a:tr h="686462">
                <a:tc>
                  <a:txBody>
                    <a:bodyPr/>
                    <a:lstStyle/>
                    <a:p>
                      <a:pPr algn="ctr"/>
                      <a:r>
                        <a:rPr lang="en-US" sz="1400" b="1" i="0" u="none" strike="noStrike" cap="none" dirty="0">
                          <a:solidFill>
                            <a:schemeClr val="lt1"/>
                          </a:solidFill>
                          <a:effectLst/>
                          <a:latin typeface="+mn-lt"/>
                          <a:ea typeface="+mn-ea"/>
                          <a:cs typeface="+mn-cs"/>
                          <a:sym typeface="Arial"/>
                        </a:rPr>
                        <a:t>Advantages of CNNs in Human Behavior Analysis</a:t>
                      </a:r>
                      <a:endParaRPr lang="en-IN" dirty="0"/>
                    </a:p>
                  </a:txBody>
                  <a:tcPr/>
                </a:tc>
                <a:tc>
                  <a:txBody>
                    <a:bodyPr/>
                    <a:lstStyle/>
                    <a:p>
                      <a:pPr algn="ctr"/>
                      <a:r>
                        <a:rPr lang="en-US" sz="1400" b="1" i="0" u="none" strike="noStrike" cap="none" dirty="0">
                          <a:solidFill>
                            <a:schemeClr val="lt1"/>
                          </a:solidFill>
                          <a:effectLst/>
                          <a:latin typeface="+mn-lt"/>
                          <a:ea typeface="+mn-ea"/>
                          <a:cs typeface="+mn-cs"/>
                          <a:sym typeface="Arial"/>
                        </a:rPr>
                        <a:t>Disadvantages of CNNs in Human Behavior Analysis</a:t>
                      </a:r>
                      <a:endParaRPr lang="en-IN" dirty="0"/>
                    </a:p>
                  </a:txBody>
                  <a:tcPr/>
                </a:tc>
                <a:extLst>
                  <a:ext uri="{0D108BD9-81ED-4DB2-BD59-A6C34878D82A}">
                    <a16:rowId xmlns:a16="http://schemas.microsoft.com/office/drawing/2014/main" val="1570195092"/>
                  </a:ext>
                </a:extLst>
              </a:tr>
              <a:tr h="1125864">
                <a:tc>
                  <a:txBody>
                    <a:bodyPr/>
                    <a:lstStyle/>
                    <a:p>
                      <a:pPr algn="just"/>
                      <a:r>
                        <a:rPr lang="en-US" sz="1400" b="0" i="0" u="none" strike="noStrike" cap="none" dirty="0">
                          <a:solidFill>
                            <a:schemeClr val="dk1"/>
                          </a:solidFill>
                          <a:effectLst/>
                          <a:latin typeface="+mn-lt"/>
                          <a:ea typeface="+mn-ea"/>
                          <a:cs typeface="+mn-cs"/>
                          <a:sym typeface="Arial"/>
                        </a:rPr>
                        <a:t>Effective Feature Extraction: CNNs are highly adept at automatically learning and extracting relevant features from complex data, making them well-suited for tasks like facial expression recognition and gesture analysis</a:t>
                      </a:r>
                      <a:endParaRPr lang="en-IN" dirty="0"/>
                    </a:p>
                  </a:txBody>
                  <a:tcPr/>
                </a:tc>
                <a:tc>
                  <a:txBody>
                    <a:bodyPr/>
                    <a:lstStyle/>
                    <a:p>
                      <a:pPr algn="just"/>
                      <a:r>
                        <a:rPr lang="en-US" sz="1400" b="0" i="0" u="none" strike="noStrike" cap="none" dirty="0">
                          <a:solidFill>
                            <a:schemeClr val="dk1"/>
                          </a:solidFill>
                          <a:effectLst/>
                          <a:latin typeface="+mn-lt"/>
                          <a:ea typeface="+mn-ea"/>
                          <a:cs typeface="+mn-cs"/>
                          <a:sym typeface="Arial"/>
                        </a:rPr>
                        <a:t>Overfitting Potential: If not properly regularized or if the dataset is limited in size, CNNs can be prone to overfitting, where the model learns to perform well on the training data but struggles with unseen data</a:t>
                      </a:r>
                      <a:endParaRPr lang="en-IN" dirty="0"/>
                    </a:p>
                  </a:txBody>
                  <a:tcPr/>
                </a:tc>
                <a:extLst>
                  <a:ext uri="{0D108BD9-81ED-4DB2-BD59-A6C34878D82A}">
                    <a16:rowId xmlns:a16="http://schemas.microsoft.com/office/drawing/2014/main" val="2096322675"/>
                  </a:ext>
                </a:extLst>
              </a:tr>
              <a:tr h="1333260">
                <a:tc>
                  <a:txBody>
                    <a:bodyPr/>
                    <a:lstStyle/>
                    <a:p>
                      <a:pPr algn="just"/>
                      <a:r>
                        <a:rPr lang="en-US" sz="1400" b="0" i="0" u="none" strike="noStrike" cap="none" dirty="0">
                          <a:solidFill>
                            <a:schemeClr val="dk1"/>
                          </a:solidFill>
                          <a:effectLst/>
                          <a:latin typeface="+mn-lt"/>
                          <a:ea typeface="+mn-ea"/>
                          <a:cs typeface="+mn-cs"/>
                          <a:sym typeface="Arial"/>
                        </a:rPr>
                        <a:t>Spatial Hierarchies: CNNs are designed to understand spatial hierarchies in data, which is particularly valuable in tasks where the arrangement of features, such as facial landmarks, plays a crucial role.</a:t>
                      </a:r>
                      <a:endParaRPr lang="en-IN" dirty="0"/>
                    </a:p>
                  </a:txBody>
                  <a:tcPr/>
                </a:tc>
                <a:tc>
                  <a:txBody>
                    <a:bodyPr/>
                    <a:lstStyle/>
                    <a:p>
                      <a:pPr algn="just"/>
                      <a:r>
                        <a:rPr lang="en-US" sz="1400" b="0" i="0" u="none" strike="noStrike" cap="none" dirty="0">
                          <a:solidFill>
                            <a:schemeClr val="dk1"/>
                          </a:solidFill>
                          <a:effectLst/>
                          <a:latin typeface="+mn-lt"/>
                          <a:ea typeface="+mn-ea"/>
                          <a:cs typeface="+mn-cs"/>
                          <a:sym typeface="Arial"/>
                        </a:rPr>
                        <a:t>Computationally Intensive: Training large CNN models can be computationally demanding and may require powerful hardware resources, making them less accessible for some researchers or applications with limited resources</a:t>
                      </a:r>
                      <a:endParaRPr lang="en-IN" dirty="0"/>
                    </a:p>
                  </a:txBody>
                  <a:tcPr/>
                </a:tc>
                <a:extLst>
                  <a:ext uri="{0D108BD9-81ED-4DB2-BD59-A6C34878D82A}">
                    <a16:rowId xmlns:a16="http://schemas.microsoft.com/office/drawing/2014/main" val="3463114205"/>
                  </a:ext>
                </a:extLst>
              </a:tr>
              <a:tr h="1125864">
                <a:tc>
                  <a:txBody>
                    <a:bodyPr/>
                    <a:lstStyle/>
                    <a:p>
                      <a:pPr algn="just"/>
                      <a:r>
                        <a:rPr lang="en-US" sz="1400" b="0" i="0" u="none" strike="noStrike" cap="none" dirty="0">
                          <a:solidFill>
                            <a:schemeClr val="dk1"/>
                          </a:solidFill>
                          <a:effectLst/>
                          <a:latin typeface="+mn-lt"/>
                          <a:ea typeface="+mn-ea"/>
                          <a:cs typeface="+mn-cs"/>
                          <a:sym typeface="Arial"/>
                        </a:rPr>
                        <a:t>Translation Invariance: CNNs have the ability to recognize patterns regardless of their position in an image, which is advantageous in tasks like facial recognition where the position of facial features may vary.</a:t>
                      </a:r>
                      <a:endParaRPr lang="en-IN" dirty="0"/>
                    </a:p>
                  </a:txBody>
                  <a:tcPr/>
                </a:tc>
                <a:tc>
                  <a:txBody>
                    <a:bodyPr/>
                    <a:lstStyle/>
                    <a:p>
                      <a:pPr algn="just"/>
                      <a:r>
                        <a:rPr lang="en-US" sz="1400" b="0" i="0" u="none" strike="noStrike" cap="none" dirty="0">
                          <a:solidFill>
                            <a:schemeClr val="dk1"/>
                          </a:solidFill>
                          <a:effectLst/>
                          <a:latin typeface="+mn-lt"/>
                          <a:ea typeface="+mn-ea"/>
                          <a:cs typeface="+mn-cs"/>
                          <a:sym typeface="Arial"/>
                        </a:rPr>
                        <a:t>Limited </a:t>
                      </a:r>
                      <a:r>
                        <a:rPr lang="en-US" sz="1400" b="0" i="0" u="none" strike="noStrike" cap="none" dirty="0" err="1">
                          <a:solidFill>
                            <a:schemeClr val="dk1"/>
                          </a:solidFill>
                          <a:effectLst/>
                          <a:latin typeface="+mn-lt"/>
                          <a:ea typeface="+mn-ea"/>
                          <a:cs typeface="+mn-cs"/>
                          <a:sym typeface="Arial"/>
                        </a:rPr>
                        <a:t>Interpretablility</a:t>
                      </a:r>
                      <a:r>
                        <a:rPr lang="en-US" sz="1400" b="0" i="0" u="none" strike="noStrike" cap="none" dirty="0">
                          <a:solidFill>
                            <a:schemeClr val="dk1"/>
                          </a:solidFill>
                          <a:effectLst/>
                          <a:latin typeface="+mn-lt"/>
                          <a:ea typeface="+mn-ea"/>
                          <a:cs typeface="+mn-cs"/>
                          <a:sym typeface="Arial"/>
                        </a:rPr>
                        <a:t>: Understanding the inner workings of a CNN and interpreting the learned features can be challenging, making it harder to gain insights into why certain decisions are made.</a:t>
                      </a:r>
                      <a:endParaRPr lang="en-IN" dirty="0"/>
                    </a:p>
                  </a:txBody>
                  <a:tcPr/>
                </a:tc>
                <a:extLst>
                  <a:ext uri="{0D108BD9-81ED-4DB2-BD59-A6C34878D82A}">
                    <a16:rowId xmlns:a16="http://schemas.microsoft.com/office/drawing/2014/main" val="3906853452"/>
                  </a:ext>
                </a:extLst>
              </a:tr>
            </a:tbl>
          </a:graphicData>
        </a:graphic>
      </p:graphicFrame>
    </p:spTree>
    <p:extLst>
      <p:ext uri="{BB962C8B-B14F-4D97-AF65-F5344CB8AC3E}">
        <p14:creationId xmlns:p14="http://schemas.microsoft.com/office/powerpoint/2010/main" val="349022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A74D8-7029-385D-1326-EF217B7895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4" name="Table 3">
            <a:extLst>
              <a:ext uri="{FF2B5EF4-FFF2-40B4-BE49-F238E27FC236}">
                <a16:creationId xmlns:a16="http://schemas.microsoft.com/office/drawing/2014/main" id="{6D9B1F02-875D-5761-6025-CDE937CBF252}"/>
              </a:ext>
            </a:extLst>
          </p:cNvPr>
          <p:cNvGraphicFramePr>
            <a:graphicFrameLocks noGrp="1"/>
          </p:cNvGraphicFramePr>
          <p:nvPr>
            <p:extLst>
              <p:ext uri="{D42A27DB-BD31-4B8C-83A1-F6EECF244321}">
                <p14:modId xmlns:p14="http://schemas.microsoft.com/office/powerpoint/2010/main" val="289717050"/>
              </p:ext>
            </p:extLst>
          </p:nvPr>
        </p:nvGraphicFramePr>
        <p:xfrm>
          <a:off x="1148080" y="213360"/>
          <a:ext cx="6786880" cy="5059680"/>
        </p:xfrm>
        <a:graphic>
          <a:graphicData uri="http://schemas.openxmlformats.org/drawingml/2006/table">
            <a:tbl>
              <a:tblPr firstRow="1" bandRow="1">
                <a:tableStyleId>{5C22544A-7EE6-4342-B048-85BDC9FD1C3A}</a:tableStyleId>
              </a:tblPr>
              <a:tblGrid>
                <a:gridCol w="3393440">
                  <a:extLst>
                    <a:ext uri="{9D8B030D-6E8A-4147-A177-3AD203B41FA5}">
                      <a16:colId xmlns:a16="http://schemas.microsoft.com/office/drawing/2014/main" val="3314274994"/>
                    </a:ext>
                  </a:extLst>
                </a:gridCol>
                <a:gridCol w="3393440">
                  <a:extLst>
                    <a:ext uri="{9D8B030D-6E8A-4147-A177-3AD203B41FA5}">
                      <a16:colId xmlns:a16="http://schemas.microsoft.com/office/drawing/2014/main" val="952090500"/>
                    </a:ext>
                  </a:extLst>
                </a:gridCol>
              </a:tblGrid>
              <a:tr h="69088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effectLst/>
                          <a:latin typeface="+mn-lt"/>
                          <a:ea typeface="+mn-ea"/>
                          <a:cs typeface="+mn-cs"/>
                          <a:sym typeface="Arial"/>
                        </a:rPr>
                        <a:t>Advantages of CNNs in Human Behavior Analysis</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effectLst/>
                          <a:latin typeface="+mn-lt"/>
                          <a:ea typeface="+mn-ea"/>
                          <a:cs typeface="+mn-cs"/>
                          <a:sym typeface="Arial"/>
                        </a:rPr>
                        <a:t>Disadvantages of CNNs in Human Behavior Analysis</a:t>
                      </a:r>
                      <a:endParaRPr lang="en-IN" dirty="0"/>
                    </a:p>
                    <a:p>
                      <a:pPr algn="ctr"/>
                      <a:endParaRPr lang="en-IN" dirty="0"/>
                    </a:p>
                  </a:txBody>
                  <a:tcPr/>
                </a:tc>
                <a:extLst>
                  <a:ext uri="{0D108BD9-81ED-4DB2-BD59-A6C34878D82A}">
                    <a16:rowId xmlns:a16="http://schemas.microsoft.com/office/drawing/2014/main" val="3650286881"/>
                  </a:ext>
                </a:extLst>
              </a:tr>
              <a:tr h="1203960">
                <a:tc>
                  <a:txBody>
                    <a:bodyPr/>
                    <a:lstStyle/>
                    <a:p>
                      <a:pPr algn="just"/>
                      <a:r>
                        <a:rPr lang="en-US" sz="1400" b="0" i="0" u="none" strike="noStrike" cap="none" dirty="0">
                          <a:solidFill>
                            <a:schemeClr val="dk1"/>
                          </a:solidFill>
                          <a:effectLst/>
                          <a:latin typeface="+mn-lt"/>
                          <a:ea typeface="+mn-ea"/>
                          <a:cs typeface="+mn-cs"/>
                          <a:sym typeface="Arial"/>
                        </a:rPr>
                        <a:t>Capability for Deep Learning: CNNs can be easily extended to deep architectures, allowing for the modeling of intricate relationships and complex patterns in the data, which is crucial for tasks like emotion recognition.</a:t>
                      </a:r>
                      <a:endParaRPr lang="en-IN" dirty="0"/>
                    </a:p>
                  </a:txBody>
                  <a:tcPr/>
                </a:tc>
                <a:tc>
                  <a:txBody>
                    <a:bodyPr/>
                    <a:lstStyle/>
                    <a:p>
                      <a:pPr algn="just"/>
                      <a:r>
                        <a:rPr lang="en-US" sz="1400" b="0" i="0" u="none" strike="noStrike" cap="none" dirty="0">
                          <a:solidFill>
                            <a:schemeClr val="dk1"/>
                          </a:solidFill>
                          <a:effectLst/>
                          <a:latin typeface="+mn-lt"/>
                          <a:ea typeface="+mn-ea"/>
                          <a:cs typeface="+mn-cs"/>
                          <a:sym typeface="Arial"/>
                        </a:rPr>
                        <a:t>Data Dependency: CNNs typically require large amounts of labeled data for training, which may not always be readily available, especially in specialized domains or for specific demographic groups.</a:t>
                      </a:r>
                      <a:endParaRPr lang="en-IN" dirty="0"/>
                    </a:p>
                  </a:txBody>
                  <a:tcPr/>
                </a:tc>
                <a:extLst>
                  <a:ext uri="{0D108BD9-81ED-4DB2-BD59-A6C34878D82A}">
                    <a16:rowId xmlns:a16="http://schemas.microsoft.com/office/drawing/2014/main" val="3327359466"/>
                  </a:ext>
                </a:extLst>
              </a:tr>
              <a:tr h="1153160">
                <a:tc>
                  <a:txBody>
                    <a:bodyPr/>
                    <a:lstStyle/>
                    <a:p>
                      <a:pPr algn="just"/>
                      <a:r>
                        <a:rPr lang="en-US" sz="1400" b="0" i="0" u="none" strike="noStrike" cap="none" dirty="0">
                          <a:solidFill>
                            <a:schemeClr val="dk1"/>
                          </a:solidFill>
                          <a:effectLst/>
                          <a:latin typeface="+mn-lt"/>
                          <a:ea typeface="+mn-ea"/>
                          <a:cs typeface="+mn-cs"/>
                          <a:sym typeface="Arial"/>
                        </a:rPr>
                        <a:t>Transfer Learning Potential: Pre-trained CNN models on large datasets (e.g., ImageNet) can be fine-tuned for specific behavior analysis tasks, providing a significant head start and potentially improving performance</a:t>
                      </a:r>
                      <a:endParaRPr lang="en-IN" dirty="0"/>
                    </a:p>
                  </a:txBody>
                  <a:tcPr/>
                </a:tc>
                <a:tc>
                  <a:txBody>
                    <a:bodyPr/>
                    <a:lstStyle/>
                    <a:p>
                      <a:pPr algn="just"/>
                      <a:r>
                        <a:rPr lang="en-US" sz="1400" b="0" i="0" u="none" strike="noStrike" cap="none" dirty="0">
                          <a:solidFill>
                            <a:schemeClr val="dk1"/>
                          </a:solidFill>
                          <a:effectLst/>
                          <a:latin typeface="+mn-lt"/>
                          <a:ea typeface="+mn-ea"/>
                          <a:cs typeface="+mn-cs"/>
                          <a:sym typeface="Arial"/>
                        </a:rPr>
                        <a:t>Sensitivity to Hyperparameters: Selecting appropriate hyperparameters for CNN architectures, such as the number of layers, filter sizes, and learning rates, can be a non-trivial task and may require experimentation</a:t>
                      </a:r>
                      <a:endParaRPr lang="en-IN" dirty="0"/>
                    </a:p>
                  </a:txBody>
                  <a:tcPr/>
                </a:tc>
                <a:extLst>
                  <a:ext uri="{0D108BD9-81ED-4DB2-BD59-A6C34878D82A}">
                    <a16:rowId xmlns:a16="http://schemas.microsoft.com/office/drawing/2014/main" val="2099684513"/>
                  </a:ext>
                </a:extLst>
              </a:tr>
              <a:tr h="1153160">
                <a:tc>
                  <a:txBody>
                    <a:bodyPr/>
                    <a:lstStyle/>
                    <a:p>
                      <a:pPr algn="just"/>
                      <a:r>
                        <a:rPr lang="en-US" sz="1400" b="0" i="0" u="none" strike="noStrike" cap="none" dirty="0">
                          <a:solidFill>
                            <a:schemeClr val="dk1"/>
                          </a:solidFill>
                          <a:effectLst/>
                          <a:latin typeface="+mn-lt"/>
                          <a:ea typeface="+mn-ea"/>
                          <a:cs typeface="+mn-cs"/>
                          <a:sym typeface="Arial"/>
                        </a:rPr>
                        <a:t>Adaptability to Multimodal Data: CNNs can be extended to handle multiple types of data (e.g., images, audio, text) simultaneously, enabling a more comprehensive analysis of behavior in scenarios involving multiple modalities</a:t>
                      </a:r>
                      <a:endParaRPr lang="en-IN" dirty="0"/>
                    </a:p>
                  </a:txBody>
                  <a:tcPr/>
                </a:tc>
                <a:tc>
                  <a:txBody>
                    <a:bodyPr/>
                    <a:lstStyle/>
                    <a:p>
                      <a:pPr algn="just"/>
                      <a:r>
                        <a:rPr lang="en-US" sz="1400" b="0" i="0" u="none" strike="noStrike" cap="none" dirty="0">
                          <a:solidFill>
                            <a:schemeClr val="dk1"/>
                          </a:solidFill>
                          <a:effectLst/>
                          <a:latin typeface="+mn-lt"/>
                          <a:ea typeface="+mn-ea"/>
                          <a:cs typeface="+mn-cs"/>
                          <a:sym typeface="Arial"/>
                        </a:rPr>
                        <a:t>Limited Contextual Understanding: While CNNs excel at local feature extraction, they may struggle with understanding global context or relationships between different parts of an image, which can be important in behavior analysis.</a:t>
                      </a:r>
                      <a:endParaRPr lang="en-IN" dirty="0"/>
                    </a:p>
                  </a:txBody>
                  <a:tcPr/>
                </a:tc>
                <a:extLst>
                  <a:ext uri="{0D108BD9-81ED-4DB2-BD59-A6C34878D82A}">
                    <a16:rowId xmlns:a16="http://schemas.microsoft.com/office/drawing/2014/main" val="859797666"/>
                  </a:ext>
                </a:extLst>
              </a:tr>
            </a:tbl>
          </a:graphicData>
        </a:graphic>
      </p:graphicFrame>
    </p:spTree>
    <p:extLst>
      <p:ext uri="{BB962C8B-B14F-4D97-AF65-F5344CB8AC3E}">
        <p14:creationId xmlns:p14="http://schemas.microsoft.com/office/powerpoint/2010/main" val="100363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8</a:t>
            </a:fld>
            <a:endParaRPr/>
          </a:p>
        </p:txBody>
      </p:sp>
      <p:sp>
        <p:nvSpPr>
          <p:cNvPr id="94" name="Google Shape;94;p6"/>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5</a:t>
            </a:r>
            <a:r>
              <a:rPr lang="en-US" sz="2800" b="1" i="0" u="none" strike="noStrike" cap="none" dirty="0">
                <a:solidFill>
                  <a:srgbClr val="C00000"/>
                </a:solidFill>
                <a:latin typeface="Times New Roman"/>
                <a:ea typeface="Times New Roman"/>
                <a:cs typeface="Times New Roman"/>
                <a:sym typeface="Times New Roman"/>
              </a:rPr>
              <a:t>. PROJECT PLAN</a:t>
            </a:r>
            <a:endParaRPr sz="2200" b="0" i="0" u="none" strike="noStrike" cap="none" dirty="0">
              <a:solidFill>
                <a:srgbClr val="C00000"/>
              </a:solidFill>
              <a:latin typeface="Times New Roman"/>
              <a:ea typeface="Times New Roman"/>
              <a:cs typeface="Times New Roman"/>
              <a:sym typeface="Times New Roman"/>
            </a:endParaRPr>
          </a:p>
        </p:txBody>
      </p:sp>
      <p:sp>
        <p:nvSpPr>
          <p:cNvPr id="95" name="Google Shape;95;p6"/>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96" name="Google Shape;96;p6"/>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97" name="Google Shape;97;p6"/>
          <p:cNvPicPr preferRelativeResize="0"/>
          <p:nvPr/>
        </p:nvPicPr>
        <p:blipFill rotWithShape="1">
          <a:blip r:embed="rId4">
            <a:alphaModFix/>
          </a:blip>
          <a:srcRect l="18478" t="19434" r="18261" b="17570"/>
          <a:stretch/>
        </p:blipFill>
        <p:spPr>
          <a:xfrm>
            <a:off x="497251" y="868593"/>
            <a:ext cx="8189549" cy="4587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9</a:t>
            </a:fld>
            <a:endParaRPr/>
          </a:p>
        </p:txBody>
      </p:sp>
      <p:sp>
        <p:nvSpPr>
          <p:cNvPr id="103" name="Google Shape;103;p7"/>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6</a:t>
            </a:r>
            <a:r>
              <a:rPr lang="en-US" sz="2800" b="1" i="0" u="none" strike="noStrike" cap="none" dirty="0">
                <a:solidFill>
                  <a:srgbClr val="C00000"/>
                </a:solidFill>
                <a:latin typeface="Times New Roman"/>
                <a:ea typeface="Times New Roman"/>
                <a:cs typeface="Times New Roman"/>
                <a:sym typeface="Times New Roman"/>
              </a:rPr>
              <a:t>. SOFTWARE REQUIREMENT SPECIFICTION</a:t>
            </a:r>
            <a:endParaRPr sz="2200" b="0" i="0" u="none" strike="noStrike" cap="none" dirty="0">
              <a:solidFill>
                <a:srgbClr val="C00000"/>
              </a:solidFill>
              <a:latin typeface="Times New Roman"/>
              <a:ea typeface="Times New Roman"/>
              <a:cs typeface="Times New Roman"/>
              <a:sym typeface="Times New Roman"/>
            </a:endParaRPr>
          </a:p>
        </p:txBody>
      </p:sp>
      <p:sp>
        <p:nvSpPr>
          <p:cNvPr id="104" name="Google Shape;104;p7"/>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05" name="Google Shape;105;p7"/>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06" name="Google Shape;106;p7"/>
          <p:cNvSpPr txBox="1"/>
          <p:nvPr/>
        </p:nvSpPr>
        <p:spPr>
          <a:xfrm>
            <a:off x="992505" y="1545590"/>
            <a:ext cx="7765415" cy="381127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Utilization of python libraries such as TensorFlow and Keras.</a:t>
            </a:r>
            <a:endParaRPr/>
          </a:p>
          <a:p>
            <a:pPr marL="457200" marR="0" lvl="0" indent="-3810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Implementation of the Convolutional Neural Network (CNN) algorithm.</a:t>
            </a:r>
            <a:endParaRPr/>
          </a:p>
          <a:p>
            <a:pPr marL="457200" marR="0" lvl="0" indent="-3810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Focused on deep learning techniques development primarily in Python.</a:t>
            </a:r>
            <a:endParaRPr/>
          </a:p>
          <a:p>
            <a:pPr marL="457200" marR="0" lvl="0" indent="-3810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Capability to handle a variety of image and data processing tasks with precision and scalability.</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1724</Words>
  <Application>Microsoft Office PowerPoint</Application>
  <PresentationFormat>On-screen Show (4:3)</PresentationFormat>
  <Paragraphs>124</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Schoolbook</vt:lpstr>
      <vt:lpstr>Times New Roman</vt:lpstr>
      <vt:lpstr>Office Theme</vt:lpstr>
      <vt:lpstr>EMOTION ANALYSIS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ANALYSIS</dc:title>
  <dc:creator>Hp</dc:creator>
  <cp:lastModifiedBy>Darshika Rathod</cp:lastModifiedBy>
  <cp:revision>1</cp:revision>
  <dcterms:created xsi:type="dcterms:W3CDTF">2018-12-06T11:05:00Z</dcterms:created>
  <dcterms:modified xsi:type="dcterms:W3CDTF">2023-11-02T05:21:37Z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2017-02-01T05:30:00Z</vt:filetime>
  </property>
  <property fmtid="{D5CDD505-2E9C-101B-9397-08002B2CF9AE}" pid="3" name="Creator">
    <vt:lpwstr>Microsoft® Office PowerPoint® 2007</vt:lpwstr>
  </property>
  <property fmtid="{D5CDD505-2E9C-101B-9397-08002B2CF9AE}" pid="4" name="LastSaved">
    <vt:filetime>2018-12-06T05:30:00Z</vt:filetime>
  </property>
  <property fmtid="{D5CDD505-2E9C-101B-9397-08002B2CF9AE}" pid="5" name="ICV">
    <vt:lpwstr>4FE073E241E44309BCF2034D3CC81996_13</vt:lpwstr>
  </property>
  <property fmtid="{D5CDD505-2E9C-101B-9397-08002B2CF9AE}" pid="6" name="KSOProductBuildVer">
    <vt:lpwstr>1033-12.2.0.13266</vt:lpwstr>
  </property>
</Properties>
</file>