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xvS1FYaF4wp5FOLkR1fROXQT6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F7A06A-E94A-4B34-A606-5F44867CFD4B}">
  <a:tblStyle styleId="{CBF7A06A-E94A-4B34-A606-5F44867CFD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.gif" id="25" name="Google Shape;25;p15"/>
          <p:cNvPicPr preferRelativeResize="0"/>
          <p:nvPr/>
        </p:nvPicPr>
        <p:blipFill rotWithShape="1">
          <a:blip r:embed="rId2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15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15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8" name="Google Shape;28;p15"/>
            <p:cNvPicPr preferRelativeResize="0"/>
            <p:nvPr/>
          </p:nvPicPr>
          <p:blipFill rotWithShape="1">
            <a:blip r:embed="rId2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15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30" name="Google Shape;3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5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68300" lvl="2" marL="1371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68300" lvl="3" marL="18288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68300" lvl="4" marL="22860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/>
          <p:nvPr/>
        </p:nvSpPr>
        <p:spPr>
          <a:xfrm flipH="1" rot="10800000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.gif" id="17" name="Google Shape;17;p14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.gif" id="18" name="Google Shape;18;p14"/>
          <p:cNvPicPr preferRelativeResize="0"/>
          <p:nvPr/>
        </p:nvPicPr>
        <p:blipFill rotWithShape="1">
          <a:blip r:embed="rId1">
            <a:alphaModFix/>
          </a:blip>
          <a:srcRect b="10713" l="0" r="0" t="0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4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14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LOGO.gif" id="21" name="Google Shape;21;p14"/>
            <p:cNvPicPr preferRelativeResize="0"/>
            <p:nvPr/>
          </p:nvPicPr>
          <p:blipFill rotWithShape="1">
            <a:blip r:embed="rId1">
              <a:alphaModFix/>
            </a:blip>
            <a:srcRect b="10713" l="0" r="0" t="0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14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logo.jpg"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304800" y="1649036"/>
            <a:ext cx="8534400" cy="217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33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A30F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Machine Images (AMIs)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components and its types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752600" y="4644955"/>
            <a:ext cx="6172200" cy="873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/>
          </a:p>
        </p:txBody>
      </p:sp>
      <p:sp>
        <p:nvSpPr>
          <p:cNvPr id="50" name="Google Shape;5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6" name="Google Shape;126;p10"/>
          <p:cNvGraphicFramePr/>
          <p:nvPr/>
        </p:nvGraphicFramePr>
        <p:xfrm>
          <a:off x="22860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{CBF7A06A-E94A-4B34-A606-5F44867CFD4B}</a:tableStyleId>
              </a:tblPr>
              <a:tblGrid>
                <a:gridCol w="1240975"/>
                <a:gridCol w="1240975"/>
                <a:gridCol w="1240975"/>
                <a:gridCol w="1240975"/>
                <a:gridCol w="1240975"/>
                <a:gridCol w="1240975"/>
                <a:gridCol w="1240975"/>
              </a:tblGrid>
              <a:tr h="249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Use Cases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HVM AMI</a:t>
                      </a: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(Virtualization)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Free (EC2 usage only)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Self-supported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Modern, high performance, supports enhanced networking &amp; GPUs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None significant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Most workloads, especially new ones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PV AMI</a:t>
                      </a: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i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(Legacy Virtualization)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Free (EC2 usage only)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Self-supported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Works with older instance types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Lower performance, outdated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Legacy migrations only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152400" y="215056"/>
            <a:ext cx="71301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Benefits of Using AMIs</a:t>
            </a:r>
            <a:endParaRPr b="1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533400" y="1160571"/>
            <a:ext cx="7848600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266700" y="1427142"/>
            <a:ext cx="8610600" cy="4191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Rapid Deployment: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Launch fully configured instances in minutes instead of hours.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Consistency: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instance has identical configuration, reducing variability and bugs.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integrate with Auto Scaling Groups to handle demand surges automatically. 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Disaster Recovery: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Quickly restore systems by launching from backup AMIs in case of failures.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"/>
          <p:cNvSpPr txBox="1"/>
          <p:nvPr>
            <p:ph idx="1" type="body"/>
          </p:nvPr>
        </p:nvSpPr>
        <p:spPr>
          <a:xfrm>
            <a:off x="448887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Multi-Region Availability: </a:t>
            </a:r>
            <a:r>
              <a:rPr lang="en-US" sz="2000"/>
              <a:t>Copy AMIs across AWS regions to support global application deployment. 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Cost Efficiency: </a:t>
            </a:r>
            <a:r>
              <a:rPr lang="en-US" sz="2000"/>
              <a:t>Minimizes setup time and administrative effort, lowering operational costs.</a:t>
            </a:r>
            <a:r>
              <a:rPr b="1" lang="en-US" sz="2000"/>
              <a:t> 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Testing &amp; Development: </a:t>
            </a:r>
            <a:r>
              <a:rPr lang="en-US" sz="2000"/>
              <a:t>Create multiple isolated test environments from the same base image without affecting production. 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Version Control</a:t>
            </a:r>
            <a:r>
              <a:rPr lang="en-US" sz="2000"/>
              <a:t> – Maintain different AMI versions for various project stages, making rollbacks or upgrades easier</a:t>
            </a:r>
            <a:r>
              <a:rPr lang="en-US"/>
              <a:t>.</a:t>
            </a:r>
            <a:endParaRPr/>
          </a:p>
          <a:p>
            <a:pPr indent="-158750" lvl="0" marL="28575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84150" lvl="0" marL="285750" rtl="0" algn="just">
              <a:lnSpc>
                <a:spcPct val="150000"/>
              </a:lnSpc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03200" lvl="0" marL="342900" rtl="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3"/>
          <p:cNvSpPr/>
          <p:nvPr/>
        </p:nvSpPr>
        <p:spPr>
          <a:xfrm>
            <a:off x="0" y="857250"/>
            <a:ext cx="9144000" cy="3515189"/>
          </a:xfrm>
          <a:prstGeom prst="rect">
            <a:avLst/>
          </a:prstGeom>
          <a:solidFill>
            <a:srgbClr val="974806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>
            <a:off x="609600" y="2362200"/>
            <a:ext cx="80438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Arial"/>
              <a:buNone/>
            </a:pPr>
            <a:r>
              <a:rPr lang="en-US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1981200" y="1767959"/>
            <a:ext cx="1822847" cy="2419350"/>
          </a:xfrm>
          <a:custGeom>
            <a:rect b="b" l="l" r="r" t="t"/>
            <a:pathLst>
              <a:path extrusionOk="0" h="3225800" w="2430463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609600" y="65087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598714" y="63722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Computing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34636" y="172547"/>
            <a:ext cx="459377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b="1"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What is an AMI?</a:t>
            </a:r>
            <a:endParaRPr/>
          </a:p>
        </p:txBody>
      </p:sp>
      <p:sp>
        <p:nvSpPr>
          <p:cNvPr id="59" name="Google Shape;59;p2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An Amazon Machine Image (AMI) is a master image that contains all the information needed to launch an Amazon EC2 instance.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• Acts like a server blueprint in the cloud.</a:t>
            </a:r>
            <a:br>
              <a:rPr lang="en-US" sz="2000"/>
            </a:br>
            <a:r>
              <a:rPr lang="en-US" sz="2000"/>
              <a:t>• Contains OS, application server, pre-installed applications &amp; configurations.</a:t>
            </a:r>
            <a:br>
              <a:rPr lang="en-US" sz="2000"/>
            </a:br>
            <a:r>
              <a:rPr lang="en-US" sz="2000"/>
              <a:t>• Enables quick, consistent deployments.</a:t>
            </a:r>
            <a:br>
              <a:rPr lang="en-US" sz="2000"/>
            </a:b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Example: Create one AMI and launch 10 identical web servers from it.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21771" y="136525"/>
            <a:ext cx="71301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Why AMIs are Important</a:t>
            </a:r>
            <a:endParaRPr b="1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33400" y="1160571"/>
            <a:ext cx="7848600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424543" y="1389608"/>
            <a:ext cx="81534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Consistency: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Every instance launched from the same AMI has the same configuration.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Speed: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Rapid deployment without manual setup.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Scalability: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Supports auto-scaling for traffic spikes.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Backup: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Serves as a snapshot for disaster recovery.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152400" y="215056"/>
            <a:ext cx="71301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Key Components </a:t>
            </a:r>
            <a:endParaRPr b="1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533400" y="1160571"/>
            <a:ext cx="7848600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381000" y="1286951"/>
            <a:ext cx="8153400" cy="234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 Volume Template: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OS, app server, configurations.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Permissions: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Who can use the AMI.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Device Mapping: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Defines additional storage volumes.</a:t>
            </a:r>
            <a:endParaRPr/>
          </a:p>
          <a:p>
            <a:pPr indent="45720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84" name="Google Shape;84;p5"/>
          <p:cNvSpPr txBox="1"/>
          <p:nvPr/>
        </p:nvSpPr>
        <p:spPr>
          <a:xfrm>
            <a:off x="152400" y="215056"/>
            <a:ext cx="71301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AMI Lifecycle</a:t>
            </a:r>
            <a:endParaRPr b="1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533400" y="1160571"/>
            <a:ext cx="7848600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457200" y="3960175"/>
            <a:ext cx="82296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Instance –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Start an EC2 with your setup.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Install software &amp; settings.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AMI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Save instance as AMI.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 New Instances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Deploy identical copies.</a:t>
            </a:r>
            <a:endParaRPr/>
          </a:p>
        </p:txBody>
      </p:sp>
      <p:pic>
        <p:nvPicPr>
          <p:cNvPr descr="A diagram of software development&#10;&#10;AI-generated content may be incorrect."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876" y="1127320"/>
            <a:ext cx="8534400" cy="290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152400" y="215056"/>
            <a:ext cx="7130143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Types of AMIs </a:t>
            </a:r>
            <a:endParaRPr b="1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533400" y="1160571"/>
            <a:ext cx="7848600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342900" y="1023545"/>
            <a:ext cx="8229599" cy="5663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Source and Ownership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AWS-Provided AMIs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and maintained by AWS.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Amazon Linux, Ubuntu, Windows Server official images.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Regularly updated and patched by AWS.</a:t>
            </a:r>
            <a:endParaRPr/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Marketplace AMIs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Offered by third-party vendors via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AWS Marketplace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pre-installed software (e.g., WordPress, SAP, security tools).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free or paid, depending on the vendor.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Community AMIs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publicly by AWS users.</a:t>
            </a:r>
            <a:endParaRPr/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to use but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officially supported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you must verify security and configuration yourself.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42900" y="1106863"/>
            <a:ext cx="8458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/>
              <a:t>d. Private/Custom AMIs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/>
              <a:t>Created by you (or your organization) for internal use.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lang="en-US"/>
              <a:t>Based on an existing instance that you configure with your own software, settings, and data.</a:t>
            </a:r>
            <a:endParaRPr/>
          </a:p>
          <a:p>
            <a:pPr indent="-146050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/>
              <a:t>2. </a:t>
            </a:r>
            <a:r>
              <a:rPr b="1" lang="en-US" sz="2000"/>
              <a:t>Based on Virtualization Type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a. Hardware Virtual Machine (HVM) AMIs: </a:t>
            </a:r>
            <a:r>
              <a:rPr lang="en-US" sz="2000"/>
              <a:t>Fully virtualized hardware, Supports enhanced networking, GPU instances, and modern instance types and Recommended for most workloads today.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b. Paravirtual (PV) AMIs</a:t>
            </a:r>
            <a:r>
              <a:rPr lang="en-US" sz="2000"/>
              <a:t> </a:t>
            </a:r>
            <a:r>
              <a:rPr i="1" lang="en-US" sz="2000"/>
              <a:t>(Legacy): </a:t>
            </a:r>
            <a:r>
              <a:rPr lang="en-US" sz="2000"/>
              <a:t>Older virtualization method and No longer recommended for new deployments because HVM offers better performance.</a:t>
            </a:r>
            <a:endParaRPr/>
          </a:p>
          <a:p>
            <a:pPr indent="0" lvl="1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3. Based on Billing Model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Free AMIs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No additional charge apart from EC2 usage.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Includes AWS free tier OS images like Amazon Linux and Ubuntu.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Paid AMIs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Extra hourly or monthly license fee on top of EC2 costs.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Common for enterprise software (e.g., Microsoft SQL Server, Red Hat).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/>
          </a:p>
        </p:txBody>
      </p:sp>
      <p:sp>
        <p:nvSpPr>
          <p:cNvPr id="111" name="Google Shape;11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12" name="Google Shape;11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Comparison table</a:t>
            </a:r>
            <a:endParaRPr b="1" sz="3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18" name="Google Shape;118;p9"/>
          <p:cNvGraphicFramePr/>
          <p:nvPr/>
        </p:nvGraphicFramePr>
        <p:xfrm>
          <a:off x="76198" y="842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{CBF7A06A-E94A-4B34-A606-5F44867CFD4B}</a:tableStyleId>
              </a:tblPr>
              <a:tblGrid>
                <a:gridCol w="1262750"/>
                <a:gridCol w="1262750"/>
                <a:gridCol w="1262750"/>
                <a:gridCol w="1262750"/>
                <a:gridCol w="1262750"/>
                <a:gridCol w="1262750"/>
                <a:gridCol w="1262750"/>
              </a:tblGrid>
              <a:tr h="201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Use Cases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AWS-Provided AMI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Official AWS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Free (EC2 usage only)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Fully supported &amp; regularly updated by AWS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Secure, reliable, always up-to-date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customization out-of-the-box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Standard Linux/Windows servers, quick deployments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Marketplace AMI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AWS Marketplace Vendors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Free or Paid (license fee + EC2 cost)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Vendor-provided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Pre-installed software, ready-to-use enterprise apps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Paid versions can be expensive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Commercial apps, enterprise solutions (e.g., SAP, security tools)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Community AMI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Shared by AWS users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Free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official support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variety, may fit niche needs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 risks, outdated images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Experimentation, non-production testing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3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Private/Custom AMI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Created by you/organization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Free (EC2 usage only)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Self-supported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Fully customized, reusable, secure for your needs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You maintain updates &amp; patches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Production environments, cloning specific setups</a:t>
                      </a:r>
                      <a:endParaRPr/>
                    </a:p>
                  </a:txBody>
                  <a:tcPr marT="17825" marB="17825" marR="35650" marL="356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9" name="Google Shape;11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Cloud Computing</a:t>
            </a:r>
            <a:endParaRPr/>
          </a:p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2021-07-05T10:09:00Z</dcterms:created>
  <dc:creator>ABC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1033-11.2.0.10463</vt:lpwstr>
  </property>
  <property fmtid="{D5CDD505-2E9C-101B-9397-08002B2CF9AE}" pid="3" name="ICV">
    <vt:lpwstr>C66E8A929365439D9183C5235316B3C9</vt:lpwstr>
  </property>
</Properties>
</file>