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8" r:id="rId7"/>
    <p:sldId id="269" r:id="rId8"/>
    <p:sldId id="284" r:id="rId9"/>
    <p:sldId id="286" r:id="rId10"/>
    <p:sldId id="287" r:id="rId11"/>
    <p:sldId id="290" r:id="rId12"/>
    <p:sldId id="288" r:id="rId13"/>
    <p:sldId id="291" r:id="rId14"/>
    <p:sldId id="292" r:id="rId15"/>
    <p:sldId id="277" r:id="rId16"/>
    <p:sldId id="296" r:id="rId17"/>
    <p:sldId id="278" r:id="rId18"/>
    <p:sldId id="293"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sorterViewPr>
    <p:cViewPr>
      <p:scale>
        <a:sx n="100" d="100"/>
        <a:sy n="100" d="100"/>
      </p:scale>
      <p:origin x="0" y="-4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DAF9A-7839-4D7C-8318-6DD0A122A0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9B4DCE-90EA-410A-B13B-3B23E9C2206E}">
      <dgm:prSet/>
      <dgm:spPr/>
      <dgm:t>
        <a:bodyPr/>
        <a:lstStyle/>
        <a:p>
          <a:r>
            <a:rPr lang="en-US"/>
            <a:t>D</a:t>
          </a:r>
          <a:r>
            <a:rPr lang="en-US" b="0" i="0"/>
            <a:t>ataset provided by eBay. </a:t>
          </a:r>
          <a:endParaRPr lang="en-US"/>
        </a:p>
      </dgm:t>
    </dgm:pt>
    <dgm:pt modelId="{76A0AC2D-A650-471D-B306-1DBFBD04117F}" type="parTrans" cxnId="{D8717F6B-2639-4F3C-86F1-7A4D7CB1317A}">
      <dgm:prSet/>
      <dgm:spPr/>
      <dgm:t>
        <a:bodyPr/>
        <a:lstStyle/>
        <a:p>
          <a:endParaRPr lang="en-US"/>
        </a:p>
      </dgm:t>
    </dgm:pt>
    <dgm:pt modelId="{3A89D140-C92D-41C9-9A18-34750B00624F}" type="sibTrans" cxnId="{D8717F6B-2639-4F3C-86F1-7A4D7CB1317A}">
      <dgm:prSet/>
      <dgm:spPr/>
      <dgm:t>
        <a:bodyPr/>
        <a:lstStyle/>
        <a:p>
          <a:endParaRPr lang="en-US"/>
        </a:p>
      </dgm:t>
    </dgm:pt>
    <dgm:pt modelId="{684F694E-6D00-4F82-A182-B683A0D20536}">
      <dgm:prSet/>
      <dgm:spPr/>
      <dgm:t>
        <a:bodyPr/>
        <a:lstStyle/>
        <a:p>
          <a:r>
            <a:rPr lang="en-US" b="0" i="0" dirty="0"/>
            <a:t>15 million shipment records</a:t>
          </a:r>
        </a:p>
        <a:p>
          <a:r>
            <a:rPr lang="en-US" b="0" i="0" dirty="0"/>
            <a:t> A validation dataset containing 2.5 million shipment records. </a:t>
          </a:r>
          <a:endParaRPr lang="en-US" dirty="0"/>
        </a:p>
      </dgm:t>
    </dgm:pt>
    <dgm:pt modelId="{A70E133D-28C2-4429-B846-48B9D6226732}" type="parTrans" cxnId="{4218DCE9-195E-4DE3-ACC1-9FFB78F7C247}">
      <dgm:prSet/>
      <dgm:spPr/>
      <dgm:t>
        <a:bodyPr/>
        <a:lstStyle/>
        <a:p>
          <a:endParaRPr lang="en-US"/>
        </a:p>
      </dgm:t>
    </dgm:pt>
    <dgm:pt modelId="{D07E737C-1CD6-479C-BD79-9CA73E791100}" type="sibTrans" cxnId="{4218DCE9-195E-4DE3-ACC1-9FFB78F7C247}">
      <dgm:prSet/>
      <dgm:spPr/>
      <dgm:t>
        <a:bodyPr/>
        <a:lstStyle/>
        <a:p>
          <a:endParaRPr lang="en-US"/>
        </a:p>
      </dgm:t>
    </dgm:pt>
    <dgm:pt modelId="{C063A16C-1B04-401C-870F-97D9D7CB5A80}">
      <dgm:prSet/>
      <dgm:spPr/>
      <dgm:t>
        <a:bodyPr/>
        <a:lstStyle/>
        <a:p>
          <a:r>
            <a:rPr lang="en-US" b="0" i="0" dirty="0"/>
            <a:t>Each shipment record contains 19 features. </a:t>
          </a:r>
          <a:endParaRPr lang="en-US" dirty="0"/>
        </a:p>
      </dgm:t>
    </dgm:pt>
    <dgm:pt modelId="{CB62F0E9-CAFE-4AC9-AD49-4229D03EB0C0}" type="parTrans" cxnId="{1A464E38-1B6B-49A3-8D23-13C1E650F860}">
      <dgm:prSet/>
      <dgm:spPr/>
      <dgm:t>
        <a:bodyPr/>
        <a:lstStyle/>
        <a:p>
          <a:endParaRPr lang="en-US"/>
        </a:p>
      </dgm:t>
    </dgm:pt>
    <dgm:pt modelId="{F9F3DA3B-88A2-4DDD-B50C-35A78F39CA5A}" type="sibTrans" cxnId="{1A464E38-1B6B-49A3-8D23-13C1E650F860}">
      <dgm:prSet/>
      <dgm:spPr/>
      <dgm:t>
        <a:bodyPr/>
        <a:lstStyle/>
        <a:p>
          <a:endParaRPr lang="en-US"/>
        </a:p>
      </dgm:t>
    </dgm:pt>
    <dgm:pt modelId="{9A2F951E-ECF5-4AB2-8D82-F40861375A0C}" type="pres">
      <dgm:prSet presAssocID="{554DAF9A-7839-4D7C-8318-6DD0A122A0D2}" presName="linear" presStyleCnt="0">
        <dgm:presLayoutVars>
          <dgm:animLvl val="lvl"/>
          <dgm:resizeHandles val="exact"/>
        </dgm:presLayoutVars>
      </dgm:prSet>
      <dgm:spPr/>
    </dgm:pt>
    <dgm:pt modelId="{3E8DA34B-9411-424A-B725-F1FC2B473567}" type="pres">
      <dgm:prSet presAssocID="{2E9B4DCE-90EA-410A-B13B-3B23E9C2206E}" presName="parentText" presStyleLbl="node1" presStyleIdx="0" presStyleCnt="3">
        <dgm:presLayoutVars>
          <dgm:chMax val="0"/>
          <dgm:bulletEnabled val="1"/>
        </dgm:presLayoutVars>
      </dgm:prSet>
      <dgm:spPr/>
    </dgm:pt>
    <dgm:pt modelId="{11846C16-CEF2-4123-BE13-BA89692C4204}" type="pres">
      <dgm:prSet presAssocID="{3A89D140-C92D-41C9-9A18-34750B00624F}" presName="spacer" presStyleCnt="0"/>
      <dgm:spPr/>
    </dgm:pt>
    <dgm:pt modelId="{A6905CC4-04A0-4A03-8C23-5D74CAE1749F}" type="pres">
      <dgm:prSet presAssocID="{684F694E-6D00-4F82-A182-B683A0D20536}" presName="parentText" presStyleLbl="node1" presStyleIdx="1" presStyleCnt="3">
        <dgm:presLayoutVars>
          <dgm:chMax val="0"/>
          <dgm:bulletEnabled val="1"/>
        </dgm:presLayoutVars>
      </dgm:prSet>
      <dgm:spPr/>
    </dgm:pt>
    <dgm:pt modelId="{B46C7734-4DEF-4182-AA3B-71C1AEA5FC94}" type="pres">
      <dgm:prSet presAssocID="{D07E737C-1CD6-479C-BD79-9CA73E791100}" presName="spacer" presStyleCnt="0"/>
      <dgm:spPr/>
    </dgm:pt>
    <dgm:pt modelId="{62090EDB-BBB2-4C71-8B26-9DF8848BE480}" type="pres">
      <dgm:prSet presAssocID="{C063A16C-1B04-401C-870F-97D9D7CB5A80}" presName="parentText" presStyleLbl="node1" presStyleIdx="2" presStyleCnt="3">
        <dgm:presLayoutVars>
          <dgm:chMax val="0"/>
          <dgm:bulletEnabled val="1"/>
        </dgm:presLayoutVars>
      </dgm:prSet>
      <dgm:spPr/>
    </dgm:pt>
  </dgm:ptLst>
  <dgm:cxnLst>
    <dgm:cxn modelId="{BD38FD10-F3C2-433F-AEEA-DB0E399B280D}" type="presOf" srcId="{554DAF9A-7839-4D7C-8318-6DD0A122A0D2}" destId="{9A2F951E-ECF5-4AB2-8D82-F40861375A0C}" srcOrd="0" destOrd="0" presId="urn:microsoft.com/office/officeart/2005/8/layout/vList2"/>
    <dgm:cxn modelId="{F78CBA18-707F-410C-A343-B431F40EFE29}" type="presOf" srcId="{2E9B4DCE-90EA-410A-B13B-3B23E9C2206E}" destId="{3E8DA34B-9411-424A-B725-F1FC2B473567}" srcOrd="0" destOrd="0" presId="urn:microsoft.com/office/officeart/2005/8/layout/vList2"/>
    <dgm:cxn modelId="{1A464E38-1B6B-49A3-8D23-13C1E650F860}" srcId="{554DAF9A-7839-4D7C-8318-6DD0A122A0D2}" destId="{C063A16C-1B04-401C-870F-97D9D7CB5A80}" srcOrd="2" destOrd="0" parTransId="{CB62F0E9-CAFE-4AC9-AD49-4229D03EB0C0}" sibTransId="{F9F3DA3B-88A2-4DDD-B50C-35A78F39CA5A}"/>
    <dgm:cxn modelId="{D8717F6B-2639-4F3C-86F1-7A4D7CB1317A}" srcId="{554DAF9A-7839-4D7C-8318-6DD0A122A0D2}" destId="{2E9B4DCE-90EA-410A-B13B-3B23E9C2206E}" srcOrd="0" destOrd="0" parTransId="{76A0AC2D-A650-471D-B306-1DBFBD04117F}" sibTransId="{3A89D140-C92D-41C9-9A18-34750B00624F}"/>
    <dgm:cxn modelId="{5AD94984-0C13-4C50-81A1-8CF7E3B79D98}" type="presOf" srcId="{C063A16C-1B04-401C-870F-97D9D7CB5A80}" destId="{62090EDB-BBB2-4C71-8B26-9DF8848BE480}" srcOrd="0" destOrd="0" presId="urn:microsoft.com/office/officeart/2005/8/layout/vList2"/>
    <dgm:cxn modelId="{2BA0DCA0-FC24-4B73-9F18-2039CE1174E2}" type="presOf" srcId="{684F694E-6D00-4F82-A182-B683A0D20536}" destId="{A6905CC4-04A0-4A03-8C23-5D74CAE1749F}" srcOrd="0" destOrd="0" presId="urn:microsoft.com/office/officeart/2005/8/layout/vList2"/>
    <dgm:cxn modelId="{4218DCE9-195E-4DE3-ACC1-9FFB78F7C247}" srcId="{554DAF9A-7839-4D7C-8318-6DD0A122A0D2}" destId="{684F694E-6D00-4F82-A182-B683A0D20536}" srcOrd="1" destOrd="0" parTransId="{A70E133D-28C2-4429-B846-48B9D6226732}" sibTransId="{D07E737C-1CD6-479C-BD79-9CA73E791100}"/>
    <dgm:cxn modelId="{D1D638E9-5127-4B30-A916-937E079A17AA}" type="presParOf" srcId="{9A2F951E-ECF5-4AB2-8D82-F40861375A0C}" destId="{3E8DA34B-9411-424A-B725-F1FC2B473567}" srcOrd="0" destOrd="0" presId="urn:microsoft.com/office/officeart/2005/8/layout/vList2"/>
    <dgm:cxn modelId="{CDD03BF5-22C5-4B19-ACA1-D0E437BF309D}" type="presParOf" srcId="{9A2F951E-ECF5-4AB2-8D82-F40861375A0C}" destId="{11846C16-CEF2-4123-BE13-BA89692C4204}" srcOrd="1" destOrd="0" presId="urn:microsoft.com/office/officeart/2005/8/layout/vList2"/>
    <dgm:cxn modelId="{64A3013E-F9E0-41E7-BC72-B88C0316B82E}" type="presParOf" srcId="{9A2F951E-ECF5-4AB2-8D82-F40861375A0C}" destId="{A6905CC4-04A0-4A03-8C23-5D74CAE1749F}" srcOrd="2" destOrd="0" presId="urn:microsoft.com/office/officeart/2005/8/layout/vList2"/>
    <dgm:cxn modelId="{BF2C9BCD-00FE-495D-A0F2-A07F26373E31}" type="presParOf" srcId="{9A2F951E-ECF5-4AB2-8D82-F40861375A0C}" destId="{B46C7734-4DEF-4182-AA3B-71C1AEA5FC94}" srcOrd="3" destOrd="0" presId="urn:microsoft.com/office/officeart/2005/8/layout/vList2"/>
    <dgm:cxn modelId="{341C7A5E-A207-491F-B483-D2FD99D16A21}" type="presParOf" srcId="{9A2F951E-ECF5-4AB2-8D82-F40861375A0C}" destId="{62090EDB-BBB2-4C71-8B26-9DF8848BE4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3BBC0-D4CF-4F5D-A99B-B0E642A0701C}"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B6A39C6B-395B-4A82-9BFE-840E8A2B6FA5}">
      <dgm:prSet/>
      <dgm:spPr/>
      <dgm:t>
        <a:bodyPr/>
        <a:lstStyle/>
        <a:p>
          <a:pPr>
            <a:lnSpc>
              <a:spcPct val="100000"/>
            </a:lnSpc>
          </a:pPr>
          <a:r>
            <a:rPr lang="en-US" b="0" i="0"/>
            <a:t>Cleaning our data</a:t>
          </a:r>
          <a:endParaRPr lang="en-US"/>
        </a:p>
      </dgm:t>
    </dgm:pt>
    <dgm:pt modelId="{FB893CE2-415C-4D1F-BEB6-59EB19971CA9}" type="parTrans" cxnId="{F15587AF-400F-4245-907E-913DFB2BFEF9}">
      <dgm:prSet/>
      <dgm:spPr/>
      <dgm:t>
        <a:bodyPr/>
        <a:lstStyle/>
        <a:p>
          <a:endParaRPr lang="en-US"/>
        </a:p>
      </dgm:t>
    </dgm:pt>
    <dgm:pt modelId="{C92EB682-C2BD-4A53-BBD5-223AD7B95CB9}" type="sibTrans" cxnId="{F15587AF-400F-4245-907E-913DFB2BFEF9}">
      <dgm:prSet/>
      <dgm:spPr/>
      <dgm:t>
        <a:bodyPr/>
        <a:lstStyle/>
        <a:p>
          <a:endParaRPr lang="en-US"/>
        </a:p>
      </dgm:t>
    </dgm:pt>
    <dgm:pt modelId="{23EB4904-5D12-4545-A7AB-DBE0B94C4B28}">
      <dgm:prSet/>
      <dgm:spPr/>
      <dgm:t>
        <a:bodyPr/>
        <a:lstStyle/>
        <a:p>
          <a:pPr>
            <a:lnSpc>
              <a:spcPct val="100000"/>
            </a:lnSpc>
          </a:pPr>
          <a:r>
            <a:rPr lang="en-US" b="0" i="0" dirty="0"/>
            <a:t>Creating new features</a:t>
          </a:r>
          <a:endParaRPr lang="en-US" dirty="0"/>
        </a:p>
      </dgm:t>
    </dgm:pt>
    <dgm:pt modelId="{4F4DB9C2-1E41-49C6-BF3A-1F3A4E4871EA}" type="parTrans" cxnId="{7910A21A-CFB1-44F7-B622-5451F8DDCF01}">
      <dgm:prSet/>
      <dgm:spPr/>
      <dgm:t>
        <a:bodyPr/>
        <a:lstStyle/>
        <a:p>
          <a:endParaRPr lang="en-US"/>
        </a:p>
      </dgm:t>
    </dgm:pt>
    <dgm:pt modelId="{6D1EC967-53E0-4A48-ADDB-CA1809737827}" type="sibTrans" cxnId="{7910A21A-CFB1-44F7-B622-5451F8DDCF01}">
      <dgm:prSet/>
      <dgm:spPr/>
      <dgm:t>
        <a:bodyPr/>
        <a:lstStyle/>
        <a:p>
          <a:endParaRPr lang="en-US"/>
        </a:p>
      </dgm:t>
    </dgm:pt>
    <dgm:pt modelId="{3C995EC4-9A48-4DEE-AB48-2D4CFAD89A31}">
      <dgm:prSet/>
      <dgm:spPr/>
      <dgm:t>
        <a:bodyPr/>
        <a:lstStyle/>
        <a:p>
          <a:pPr>
            <a:lnSpc>
              <a:spcPct val="100000"/>
            </a:lnSpc>
          </a:pPr>
          <a:r>
            <a:rPr lang="en-US" b="0" i="0" dirty="0"/>
            <a:t>Determining feature importance</a:t>
          </a:r>
          <a:endParaRPr lang="en-US" dirty="0"/>
        </a:p>
      </dgm:t>
    </dgm:pt>
    <dgm:pt modelId="{10446ECA-4CB5-4FDE-81DF-78243E9285E9}" type="parTrans" cxnId="{3CBDEAFB-EA18-427A-BE42-B4212E518D6A}">
      <dgm:prSet/>
      <dgm:spPr/>
      <dgm:t>
        <a:bodyPr/>
        <a:lstStyle/>
        <a:p>
          <a:endParaRPr lang="en-US"/>
        </a:p>
      </dgm:t>
    </dgm:pt>
    <dgm:pt modelId="{58987B88-5161-4252-A666-B68A314A3E70}" type="sibTrans" cxnId="{3CBDEAFB-EA18-427A-BE42-B4212E518D6A}">
      <dgm:prSet/>
      <dgm:spPr/>
      <dgm:t>
        <a:bodyPr/>
        <a:lstStyle/>
        <a:p>
          <a:endParaRPr lang="en-US"/>
        </a:p>
      </dgm:t>
    </dgm:pt>
    <dgm:pt modelId="{D8DDB849-2913-454A-9D14-F7BC5C370D79}" type="pres">
      <dgm:prSet presAssocID="{C943BBC0-D4CF-4F5D-A99B-B0E642A0701C}" presName="root" presStyleCnt="0">
        <dgm:presLayoutVars>
          <dgm:dir/>
          <dgm:resizeHandles val="exact"/>
        </dgm:presLayoutVars>
      </dgm:prSet>
      <dgm:spPr/>
    </dgm:pt>
    <dgm:pt modelId="{EC23BB5F-587E-466E-98EC-19C08AF47711}" type="pres">
      <dgm:prSet presAssocID="{B6A39C6B-395B-4A82-9BFE-840E8A2B6FA5}" presName="compNode" presStyleCnt="0"/>
      <dgm:spPr/>
    </dgm:pt>
    <dgm:pt modelId="{C3EF8A58-47FD-4D12-A8EF-E0E8B089C079}" type="pres">
      <dgm:prSet presAssocID="{B6A39C6B-395B-4A82-9BFE-840E8A2B6FA5}" presName="bgRect" presStyleLbl="bgShp" presStyleIdx="0" presStyleCnt="3"/>
      <dgm:spPr/>
    </dgm:pt>
    <dgm:pt modelId="{8A6373B8-3C20-4619-91D8-1A8DAE787AC7}" type="pres">
      <dgm:prSet presAssocID="{B6A39C6B-395B-4A82-9BFE-840E8A2B6F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p and bucket"/>
        </a:ext>
      </dgm:extLst>
    </dgm:pt>
    <dgm:pt modelId="{B09A9275-AC29-4265-BA59-C4467DC9DDF3}" type="pres">
      <dgm:prSet presAssocID="{B6A39C6B-395B-4A82-9BFE-840E8A2B6FA5}" presName="spaceRect" presStyleCnt="0"/>
      <dgm:spPr/>
    </dgm:pt>
    <dgm:pt modelId="{4E054793-B998-4201-B02C-A383720C7109}" type="pres">
      <dgm:prSet presAssocID="{B6A39C6B-395B-4A82-9BFE-840E8A2B6FA5}" presName="parTx" presStyleLbl="revTx" presStyleIdx="0" presStyleCnt="3">
        <dgm:presLayoutVars>
          <dgm:chMax val="0"/>
          <dgm:chPref val="0"/>
        </dgm:presLayoutVars>
      </dgm:prSet>
      <dgm:spPr/>
    </dgm:pt>
    <dgm:pt modelId="{647FEF4C-5A0D-42EA-AF62-D57BA27B5DF3}" type="pres">
      <dgm:prSet presAssocID="{C92EB682-C2BD-4A53-BBD5-223AD7B95CB9}" presName="sibTrans" presStyleCnt="0"/>
      <dgm:spPr/>
    </dgm:pt>
    <dgm:pt modelId="{66552537-D2B0-43AA-BD39-A0540FD8F541}" type="pres">
      <dgm:prSet presAssocID="{23EB4904-5D12-4545-A7AB-DBE0B94C4B28}" presName="compNode" presStyleCnt="0"/>
      <dgm:spPr/>
    </dgm:pt>
    <dgm:pt modelId="{A0238CCA-1205-4FF7-A73C-027574366785}" type="pres">
      <dgm:prSet presAssocID="{23EB4904-5D12-4545-A7AB-DBE0B94C4B28}" presName="bgRect" presStyleLbl="bgShp" presStyleIdx="1" presStyleCnt="3"/>
      <dgm:spPr/>
    </dgm:pt>
    <dgm:pt modelId="{20D3B9CB-72AC-4B78-9F9D-670FFB44117A}" type="pres">
      <dgm:prSet presAssocID="{23EB4904-5D12-4545-A7AB-DBE0B94C4B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5B7AE414-79C5-4281-93BC-C87DCF5740C8}" type="pres">
      <dgm:prSet presAssocID="{23EB4904-5D12-4545-A7AB-DBE0B94C4B28}" presName="spaceRect" presStyleCnt="0"/>
      <dgm:spPr/>
    </dgm:pt>
    <dgm:pt modelId="{6F179ADC-6075-4AC1-A376-A7E2A4B99EDB}" type="pres">
      <dgm:prSet presAssocID="{23EB4904-5D12-4545-A7AB-DBE0B94C4B28}" presName="parTx" presStyleLbl="revTx" presStyleIdx="1" presStyleCnt="3">
        <dgm:presLayoutVars>
          <dgm:chMax val="0"/>
          <dgm:chPref val="0"/>
        </dgm:presLayoutVars>
      </dgm:prSet>
      <dgm:spPr/>
    </dgm:pt>
    <dgm:pt modelId="{17D1E9D6-BFC5-46FB-944E-CCC95BAB7C91}" type="pres">
      <dgm:prSet presAssocID="{6D1EC967-53E0-4A48-ADDB-CA1809737827}" presName="sibTrans" presStyleCnt="0"/>
      <dgm:spPr/>
    </dgm:pt>
    <dgm:pt modelId="{575B07C0-E2E3-41DC-8F35-AC67D889AF77}" type="pres">
      <dgm:prSet presAssocID="{3C995EC4-9A48-4DEE-AB48-2D4CFAD89A31}" presName="compNode" presStyleCnt="0"/>
      <dgm:spPr/>
    </dgm:pt>
    <dgm:pt modelId="{F4B1D1FE-3713-47B8-BB8D-C41BB84B40EE}" type="pres">
      <dgm:prSet presAssocID="{3C995EC4-9A48-4DEE-AB48-2D4CFAD89A31}" presName="bgRect" presStyleLbl="bgShp" presStyleIdx="2" presStyleCnt="3"/>
      <dgm:spPr/>
    </dgm:pt>
    <dgm:pt modelId="{86136D82-B1C9-4784-977C-B6D10B6F85C3}" type="pres">
      <dgm:prSet presAssocID="{3C995EC4-9A48-4DEE-AB48-2D4CFAD89A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5B0992AB-4D5C-475D-A634-18645B90EF31}" type="pres">
      <dgm:prSet presAssocID="{3C995EC4-9A48-4DEE-AB48-2D4CFAD89A31}" presName="spaceRect" presStyleCnt="0"/>
      <dgm:spPr/>
    </dgm:pt>
    <dgm:pt modelId="{B8F54606-BAE1-45FB-B376-06D20F981D8C}" type="pres">
      <dgm:prSet presAssocID="{3C995EC4-9A48-4DEE-AB48-2D4CFAD89A31}" presName="parTx" presStyleLbl="revTx" presStyleIdx="2" presStyleCnt="3">
        <dgm:presLayoutVars>
          <dgm:chMax val="0"/>
          <dgm:chPref val="0"/>
        </dgm:presLayoutVars>
      </dgm:prSet>
      <dgm:spPr/>
    </dgm:pt>
  </dgm:ptLst>
  <dgm:cxnLst>
    <dgm:cxn modelId="{17342E0F-A504-4DD5-AF35-433DBE88C62A}" type="presOf" srcId="{23EB4904-5D12-4545-A7AB-DBE0B94C4B28}" destId="{6F179ADC-6075-4AC1-A376-A7E2A4B99EDB}" srcOrd="0" destOrd="0" presId="urn:microsoft.com/office/officeart/2018/2/layout/IconVerticalSolidList"/>
    <dgm:cxn modelId="{7910A21A-CFB1-44F7-B622-5451F8DDCF01}" srcId="{C943BBC0-D4CF-4F5D-A99B-B0E642A0701C}" destId="{23EB4904-5D12-4545-A7AB-DBE0B94C4B28}" srcOrd="1" destOrd="0" parTransId="{4F4DB9C2-1E41-49C6-BF3A-1F3A4E4871EA}" sibTransId="{6D1EC967-53E0-4A48-ADDB-CA1809737827}"/>
    <dgm:cxn modelId="{07CEE534-66AF-4520-ABB8-927EFA30EA62}" type="presOf" srcId="{B6A39C6B-395B-4A82-9BFE-840E8A2B6FA5}" destId="{4E054793-B998-4201-B02C-A383720C7109}" srcOrd="0" destOrd="0" presId="urn:microsoft.com/office/officeart/2018/2/layout/IconVerticalSolidList"/>
    <dgm:cxn modelId="{A8AB4C43-D47E-466E-B38F-334E526E1E91}" type="presOf" srcId="{3C995EC4-9A48-4DEE-AB48-2D4CFAD89A31}" destId="{B8F54606-BAE1-45FB-B376-06D20F981D8C}" srcOrd="0" destOrd="0" presId="urn:microsoft.com/office/officeart/2018/2/layout/IconVerticalSolidList"/>
    <dgm:cxn modelId="{A2EC1195-D422-4386-A049-E8CD688DA497}" type="presOf" srcId="{C943BBC0-D4CF-4F5D-A99B-B0E642A0701C}" destId="{D8DDB849-2913-454A-9D14-F7BC5C370D79}" srcOrd="0" destOrd="0" presId="urn:microsoft.com/office/officeart/2018/2/layout/IconVerticalSolidList"/>
    <dgm:cxn modelId="{F15587AF-400F-4245-907E-913DFB2BFEF9}" srcId="{C943BBC0-D4CF-4F5D-A99B-B0E642A0701C}" destId="{B6A39C6B-395B-4A82-9BFE-840E8A2B6FA5}" srcOrd="0" destOrd="0" parTransId="{FB893CE2-415C-4D1F-BEB6-59EB19971CA9}" sibTransId="{C92EB682-C2BD-4A53-BBD5-223AD7B95CB9}"/>
    <dgm:cxn modelId="{3CBDEAFB-EA18-427A-BE42-B4212E518D6A}" srcId="{C943BBC0-D4CF-4F5D-A99B-B0E642A0701C}" destId="{3C995EC4-9A48-4DEE-AB48-2D4CFAD89A31}" srcOrd="2" destOrd="0" parTransId="{10446ECA-4CB5-4FDE-81DF-78243E9285E9}" sibTransId="{58987B88-5161-4252-A666-B68A314A3E70}"/>
    <dgm:cxn modelId="{A4AA2E21-5366-46E3-AB57-A65F68F5DE65}" type="presParOf" srcId="{D8DDB849-2913-454A-9D14-F7BC5C370D79}" destId="{EC23BB5F-587E-466E-98EC-19C08AF47711}" srcOrd="0" destOrd="0" presId="urn:microsoft.com/office/officeart/2018/2/layout/IconVerticalSolidList"/>
    <dgm:cxn modelId="{319511CB-11FE-49ED-93CC-E37441AF50BF}" type="presParOf" srcId="{EC23BB5F-587E-466E-98EC-19C08AF47711}" destId="{C3EF8A58-47FD-4D12-A8EF-E0E8B089C079}" srcOrd="0" destOrd="0" presId="urn:microsoft.com/office/officeart/2018/2/layout/IconVerticalSolidList"/>
    <dgm:cxn modelId="{80D8FD64-6B24-41D9-8C97-BC37839823FE}" type="presParOf" srcId="{EC23BB5F-587E-466E-98EC-19C08AF47711}" destId="{8A6373B8-3C20-4619-91D8-1A8DAE787AC7}" srcOrd="1" destOrd="0" presId="urn:microsoft.com/office/officeart/2018/2/layout/IconVerticalSolidList"/>
    <dgm:cxn modelId="{661C218A-51DA-499A-A1B7-7FB53FCCC87E}" type="presParOf" srcId="{EC23BB5F-587E-466E-98EC-19C08AF47711}" destId="{B09A9275-AC29-4265-BA59-C4467DC9DDF3}" srcOrd="2" destOrd="0" presId="urn:microsoft.com/office/officeart/2018/2/layout/IconVerticalSolidList"/>
    <dgm:cxn modelId="{CB092F97-0613-4158-8DF8-A3677CC54F89}" type="presParOf" srcId="{EC23BB5F-587E-466E-98EC-19C08AF47711}" destId="{4E054793-B998-4201-B02C-A383720C7109}" srcOrd="3" destOrd="0" presId="urn:microsoft.com/office/officeart/2018/2/layout/IconVerticalSolidList"/>
    <dgm:cxn modelId="{6D661778-0CCF-4CE8-99A8-FFE8C0BC56CC}" type="presParOf" srcId="{D8DDB849-2913-454A-9D14-F7BC5C370D79}" destId="{647FEF4C-5A0D-42EA-AF62-D57BA27B5DF3}" srcOrd="1" destOrd="0" presId="urn:microsoft.com/office/officeart/2018/2/layout/IconVerticalSolidList"/>
    <dgm:cxn modelId="{90050EE8-FB45-452C-ABAA-46CC4D531454}" type="presParOf" srcId="{D8DDB849-2913-454A-9D14-F7BC5C370D79}" destId="{66552537-D2B0-43AA-BD39-A0540FD8F541}" srcOrd="2" destOrd="0" presId="urn:microsoft.com/office/officeart/2018/2/layout/IconVerticalSolidList"/>
    <dgm:cxn modelId="{E5136C51-3ACF-42C4-9C52-BB242E0D54E2}" type="presParOf" srcId="{66552537-D2B0-43AA-BD39-A0540FD8F541}" destId="{A0238CCA-1205-4FF7-A73C-027574366785}" srcOrd="0" destOrd="0" presId="urn:microsoft.com/office/officeart/2018/2/layout/IconVerticalSolidList"/>
    <dgm:cxn modelId="{4E240FED-A1C2-4118-B587-ECE88DC73507}" type="presParOf" srcId="{66552537-D2B0-43AA-BD39-A0540FD8F541}" destId="{20D3B9CB-72AC-4B78-9F9D-670FFB44117A}" srcOrd="1" destOrd="0" presId="urn:microsoft.com/office/officeart/2018/2/layout/IconVerticalSolidList"/>
    <dgm:cxn modelId="{3638B573-5349-46F6-97A0-9C169F407219}" type="presParOf" srcId="{66552537-D2B0-43AA-BD39-A0540FD8F541}" destId="{5B7AE414-79C5-4281-93BC-C87DCF5740C8}" srcOrd="2" destOrd="0" presId="urn:microsoft.com/office/officeart/2018/2/layout/IconVerticalSolidList"/>
    <dgm:cxn modelId="{30E2FCD4-7674-4941-8F36-27F288477A09}" type="presParOf" srcId="{66552537-D2B0-43AA-BD39-A0540FD8F541}" destId="{6F179ADC-6075-4AC1-A376-A7E2A4B99EDB}" srcOrd="3" destOrd="0" presId="urn:microsoft.com/office/officeart/2018/2/layout/IconVerticalSolidList"/>
    <dgm:cxn modelId="{053F15DD-1759-40E0-9134-5079EC4318F0}" type="presParOf" srcId="{D8DDB849-2913-454A-9D14-F7BC5C370D79}" destId="{17D1E9D6-BFC5-46FB-944E-CCC95BAB7C91}" srcOrd="3" destOrd="0" presId="urn:microsoft.com/office/officeart/2018/2/layout/IconVerticalSolidList"/>
    <dgm:cxn modelId="{3E984E84-527D-4B57-9A29-9AD2978D0987}" type="presParOf" srcId="{D8DDB849-2913-454A-9D14-F7BC5C370D79}" destId="{575B07C0-E2E3-41DC-8F35-AC67D889AF77}" srcOrd="4" destOrd="0" presId="urn:microsoft.com/office/officeart/2018/2/layout/IconVerticalSolidList"/>
    <dgm:cxn modelId="{971E0699-3B06-44DF-9457-E5BC93F5AB03}" type="presParOf" srcId="{575B07C0-E2E3-41DC-8F35-AC67D889AF77}" destId="{F4B1D1FE-3713-47B8-BB8D-C41BB84B40EE}" srcOrd="0" destOrd="0" presId="urn:microsoft.com/office/officeart/2018/2/layout/IconVerticalSolidList"/>
    <dgm:cxn modelId="{C8C8C4F7-32DD-44C5-9752-93C54D977093}" type="presParOf" srcId="{575B07C0-E2E3-41DC-8F35-AC67D889AF77}" destId="{86136D82-B1C9-4784-977C-B6D10B6F85C3}" srcOrd="1" destOrd="0" presId="urn:microsoft.com/office/officeart/2018/2/layout/IconVerticalSolidList"/>
    <dgm:cxn modelId="{EE69C09F-19F7-4516-9E0A-979E8C691A32}" type="presParOf" srcId="{575B07C0-E2E3-41DC-8F35-AC67D889AF77}" destId="{5B0992AB-4D5C-475D-A634-18645B90EF31}" srcOrd="2" destOrd="0" presId="urn:microsoft.com/office/officeart/2018/2/layout/IconVerticalSolidList"/>
    <dgm:cxn modelId="{F66A7AB2-D0AC-4EA4-A025-4AE8CAD24677}" type="presParOf" srcId="{575B07C0-E2E3-41DC-8F35-AC67D889AF77}" destId="{B8F54606-BAE1-45FB-B376-06D20F981D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232DE-2D5B-48C5-9D31-20EAA655F036}" type="doc">
      <dgm:prSet loTypeId="urn:microsoft.com/office/officeart/2016/7/layout/VerticalSolidActionList" loCatId="List" qsTypeId="urn:microsoft.com/office/officeart/2005/8/quickstyle/simple2" qsCatId="simple" csTypeId="urn:microsoft.com/office/officeart/2005/8/colors/accent6_2" csCatId="accent6" phldr="1"/>
      <dgm:spPr/>
      <dgm:t>
        <a:bodyPr/>
        <a:lstStyle/>
        <a:p>
          <a:endParaRPr lang="en-US"/>
        </a:p>
      </dgm:t>
    </dgm:pt>
    <dgm:pt modelId="{1BC6859D-F4C0-437E-BAA8-321919ACEA72}">
      <dgm:prSet/>
      <dgm:spPr/>
      <dgm:t>
        <a:bodyPr/>
        <a:lstStyle/>
        <a:p>
          <a:r>
            <a:rPr lang="en-US"/>
            <a:t>Use</a:t>
          </a:r>
        </a:p>
      </dgm:t>
    </dgm:pt>
    <dgm:pt modelId="{8D4DD225-EBF0-47F5-9488-BD5CD4778301}" type="parTrans" cxnId="{CE4764F7-7082-4EAB-A511-79A1E88797B0}">
      <dgm:prSet/>
      <dgm:spPr/>
      <dgm:t>
        <a:bodyPr/>
        <a:lstStyle/>
        <a:p>
          <a:endParaRPr lang="en-US"/>
        </a:p>
      </dgm:t>
    </dgm:pt>
    <dgm:pt modelId="{71A5683E-DA7E-4191-A5A4-DE5D858DDF07}" type="sibTrans" cxnId="{CE4764F7-7082-4EAB-A511-79A1E88797B0}">
      <dgm:prSet/>
      <dgm:spPr/>
      <dgm:t>
        <a:bodyPr/>
        <a:lstStyle/>
        <a:p>
          <a:endParaRPr lang="en-US"/>
        </a:p>
      </dgm:t>
    </dgm:pt>
    <dgm:pt modelId="{FD3A2370-B3E1-479D-815B-187068C00C49}">
      <dgm:prSet/>
      <dgm:spPr/>
      <dgm:t>
        <a:bodyPr/>
        <a:lstStyle/>
        <a:p>
          <a:r>
            <a:rPr lang="en-US"/>
            <a:t>Use weight_units to convert all weights to the same unit</a:t>
          </a:r>
        </a:p>
      </dgm:t>
    </dgm:pt>
    <dgm:pt modelId="{F6CCCAB9-CDF9-4C96-B127-4A54997644DF}" type="parTrans" cxnId="{9A214D5C-CE6E-43F9-BDED-A1610CA95582}">
      <dgm:prSet/>
      <dgm:spPr/>
      <dgm:t>
        <a:bodyPr/>
        <a:lstStyle/>
        <a:p>
          <a:endParaRPr lang="en-US"/>
        </a:p>
      </dgm:t>
    </dgm:pt>
    <dgm:pt modelId="{357BBEE2-B096-4DF0-B7AD-31DCEB08DDA2}" type="sibTrans" cxnId="{9A214D5C-CE6E-43F9-BDED-A1610CA95582}">
      <dgm:prSet/>
      <dgm:spPr/>
      <dgm:t>
        <a:bodyPr/>
        <a:lstStyle/>
        <a:p>
          <a:endParaRPr lang="en-US"/>
        </a:p>
      </dgm:t>
    </dgm:pt>
    <dgm:pt modelId="{AA323D5F-9057-4855-9DC2-6B60DA61A381}">
      <dgm:prSet/>
      <dgm:spPr/>
      <dgm:t>
        <a:bodyPr/>
        <a:lstStyle/>
        <a:p>
          <a:r>
            <a:rPr lang="en-US"/>
            <a:t>Convert</a:t>
          </a:r>
        </a:p>
      </dgm:t>
    </dgm:pt>
    <dgm:pt modelId="{F4863892-C1AC-4C1E-9A4A-CEFDA1DA1391}" type="parTrans" cxnId="{8C596EFC-A9A3-40CD-9425-DF0F8AFA9B98}">
      <dgm:prSet/>
      <dgm:spPr/>
      <dgm:t>
        <a:bodyPr/>
        <a:lstStyle/>
        <a:p>
          <a:endParaRPr lang="en-US"/>
        </a:p>
      </dgm:t>
    </dgm:pt>
    <dgm:pt modelId="{C6299A1E-C00F-4217-89FE-6CE11044D1ED}" type="sibTrans" cxnId="{8C596EFC-A9A3-40CD-9425-DF0F8AFA9B98}">
      <dgm:prSet/>
      <dgm:spPr/>
      <dgm:t>
        <a:bodyPr/>
        <a:lstStyle/>
        <a:p>
          <a:endParaRPr lang="en-US"/>
        </a:p>
      </dgm:t>
    </dgm:pt>
    <dgm:pt modelId="{8956905F-B9A9-4922-930D-80567A77D4AD}">
      <dgm:prSet/>
      <dgm:spPr/>
      <dgm:t>
        <a:bodyPr/>
        <a:lstStyle/>
        <a:p>
          <a:r>
            <a:rPr lang="en-US" dirty="0"/>
            <a:t>Convert all times to the time zone of the buyer</a:t>
          </a:r>
        </a:p>
      </dgm:t>
    </dgm:pt>
    <dgm:pt modelId="{00A0977C-DFD6-4C06-ACBF-24FD9D672E3F}" type="parTrans" cxnId="{366B939E-2473-418C-8910-34693B51961B}">
      <dgm:prSet/>
      <dgm:spPr/>
      <dgm:t>
        <a:bodyPr/>
        <a:lstStyle/>
        <a:p>
          <a:endParaRPr lang="en-US"/>
        </a:p>
      </dgm:t>
    </dgm:pt>
    <dgm:pt modelId="{F209A51A-3DA2-45EF-9C19-21DC3F707326}" type="sibTrans" cxnId="{366B939E-2473-418C-8910-34693B51961B}">
      <dgm:prSet/>
      <dgm:spPr/>
      <dgm:t>
        <a:bodyPr/>
        <a:lstStyle/>
        <a:p>
          <a:endParaRPr lang="en-US"/>
        </a:p>
      </dgm:t>
    </dgm:pt>
    <dgm:pt modelId="{25AD230E-49F4-40E7-9111-9F857B9E35F8}">
      <dgm:prSet/>
      <dgm:spPr/>
      <dgm:t>
        <a:bodyPr/>
        <a:lstStyle/>
        <a:p>
          <a:r>
            <a:rPr lang="en-US"/>
            <a:t>Replace</a:t>
          </a:r>
        </a:p>
      </dgm:t>
    </dgm:pt>
    <dgm:pt modelId="{5041374F-DD0D-466E-BD2F-28ADA7EB1D8A}" type="parTrans" cxnId="{D53139C6-21B5-4FD5-9446-1FC21EEE54D3}">
      <dgm:prSet/>
      <dgm:spPr/>
      <dgm:t>
        <a:bodyPr/>
        <a:lstStyle/>
        <a:p>
          <a:endParaRPr lang="en-US"/>
        </a:p>
      </dgm:t>
    </dgm:pt>
    <dgm:pt modelId="{687B55DE-85A4-4A5A-894B-95E9E7753259}" type="sibTrans" cxnId="{D53139C6-21B5-4FD5-9446-1FC21EEE54D3}">
      <dgm:prSet/>
      <dgm:spPr/>
      <dgm:t>
        <a:bodyPr/>
        <a:lstStyle/>
        <a:p>
          <a:endParaRPr lang="en-US"/>
        </a:p>
      </dgm:t>
    </dgm:pt>
    <dgm:pt modelId="{92B0C539-31FD-4E64-9476-0684BE97D0EA}">
      <dgm:prSet/>
      <dgm:spPr/>
      <dgm:t>
        <a:bodyPr/>
        <a:lstStyle/>
        <a:p>
          <a:r>
            <a:rPr lang="en-US"/>
            <a:t>Replace missing weight values with the average weight by category ID</a:t>
          </a:r>
        </a:p>
      </dgm:t>
    </dgm:pt>
    <dgm:pt modelId="{68BD1FE5-F454-42C2-9478-5A6302051D71}" type="parTrans" cxnId="{FA5B7C8E-8FCE-44F9-A5CD-B5EEC8AFAA5A}">
      <dgm:prSet/>
      <dgm:spPr/>
      <dgm:t>
        <a:bodyPr/>
        <a:lstStyle/>
        <a:p>
          <a:endParaRPr lang="en-US"/>
        </a:p>
      </dgm:t>
    </dgm:pt>
    <dgm:pt modelId="{DB5F51BB-2C56-410D-9885-2B41A5B871F0}" type="sibTrans" cxnId="{FA5B7C8E-8FCE-44F9-A5CD-B5EEC8AFAA5A}">
      <dgm:prSet/>
      <dgm:spPr/>
      <dgm:t>
        <a:bodyPr/>
        <a:lstStyle/>
        <a:p>
          <a:endParaRPr lang="en-US"/>
        </a:p>
      </dgm:t>
    </dgm:pt>
    <dgm:pt modelId="{A80CA968-842D-4627-8713-479915ED501E}">
      <dgm:prSet/>
      <dgm:spPr/>
      <dgm:t>
        <a:bodyPr/>
        <a:lstStyle/>
        <a:p>
          <a:r>
            <a:rPr lang="en-US"/>
            <a:t>Encode</a:t>
          </a:r>
        </a:p>
      </dgm:t>
    </dgm:pt>
    <dgm:pt modelId="{A6BD3A0A-AF5D-463C-BAEB-4593DC92AB69}" type="parTrans" cxnId="{26FD07A5-CA2C-4482-B53A-5ECC3ED1ADED}">
      <dgm:prSet/>
      <dgm:spPr/>
      <dgm:t>
        <a:bodyPr/>
        <a:lstStyle/>
        <a:p>
          <a:endParaRPr lang="en-US"/>
        </a:p>
      </dgm:t>
    </dgm:pt>
    <dgm:pt modelId="{F633CBDA-C275-49FA-B499-4A17A047FFB4}" type="sibTrans" cxnId="{26FD07A5-CA2C-4482-B53A-5ECC3ED1ADED}">
      <dgm:prSet/>
      <dgm:spPr/>
      <dgm:t>
        <a:bodyPr/>
        <a:lstStyle/>
        <a:p>
          <a:endParaRPr lang="en-US"/>
        </a:p>
      </dgm:t>
    </dgm:pt>
    <dgm:pt modelId="{1653B21A-70AE-4BFB-94AA-49B5DEB38EBC}">
      <dgm:prSet/>
      <dgm:spPr/>
      <dgm:t>
        <a:bodyPr/>
        <a:lstStyle/>
        <a:p>
          <a:r>
            <a:rPr lang="en-US" dirty="0"/>
            <a:t>Encode package size and b2c, c2c as discrete numeric values</a:t>
          </a:r>
        </a:p>
      </dgm:t>
    </dgm:pt>
    <dgm:pt modelId="{CDA4CE4F-D2FB-45E1-B0A9-7C1B65B941C8}" type="parTrans" cxnId="{1AEE8E84-EFC3-4FC0-B1BB-BC4B0D7666A5}">
      <dgm:prSet/>
      <dgm:spPr/>
      <dgm:t>
        <a:bodyPr/>
        <a:lstStyle/>
        <a:p>
          <a:endParaRPr lang="en-US"/>
        </a:p>
      </dgm:t>
    </dgm:pt>
    <dgm:pt modelId="{9072AD92-D892-4EF8-A6D8-7F752C5D10B0}" type="sibTrans" cxnId="{1AEE8E84-EFC3-4FC0-B1BB-BC4B0D7666A5}">
      <dgm:prSet/>
      <dgm:spPr/>
      <dgm:t>
        <a:bodyPr/>
        <a:lstStyle/>
        <a:p>
          <a:endParaRPr lang="en-US"/>
        </a:p>
      </dgm:t>
    </dgm:pt>
    <dgm:pt modelId="{60435045-8685-430B-A88E-71A98FA453B7}">
      <dgm:prSet/>
      <dgm:spPr/>
      <dgm:t>
        <a:bodyPr/>
        <a:lstStyle/>
        <a:p>
          <a:r>
            <a:rPr lang="en-US"/>
            <a:t>Replace</a:t>
          </a:r>
        </a:p>
      </dgm:t>
    </dgm:pt>
    <dgm:pt modelId="{8329D1E5-3370-45C7-B427-8386D8AAF57A}" type="parTrans" cxnId="{20511FD6-F403-4D67-B493-DA39E576AC6F}">
      <dgm:prSet/>
      <dgm:spPr/>
      <dgm:t>
        <a:bodyPr/>
        <a:lstStyle/>
        <a:p>
          <a:endParaRPr lang="en-US"/>
        </a:p>
      </dgm:t>
    </dgm:pt>
    <dgm:pt modelId="{82288340-D4D3-44A6-B378-781D088B2D28}" type="sibTrans" cxnId="{20511FD6-F403-4D67-B493-DA39E576AC6F}">
      <dgm:prSet/>
      <dgm:spPr/>
      <dgm:t>
        <a:bodyPr/>
        <a:lstStyle/>
        <a:p>
          <a:endParaRPr lang="en-US"/>
        </a:p>
      </dgm:t>
    </dgm:pt>
    <dgm:pt modelId="{008AA45F-8016-4AC3-8251-39381F4C4443}">
      <dgm:prSet/>
      <dgm:spPr/>
      <dgm:t>
        <a:bodyPr/>
        <a:lstStyle/>
        <a:p>
          <a:r>
            <a:rPr lang="en-US" dirty="0"/>
            <a:t>Replace missing </a:t>
          </a:r>
          <a:r>
            <a:rPr lang="en-US" dirty="0" err="1"/>
            <a:t>carrier_min_estimate</a:t>
          </a:r>
          <a:r>
            <a:rPr lang="en-US" dirty="0"/>
            <a:t> and </a:t>
          </a:r>
          <a:r>
            <a:rPr lang="en-US" dirty="0" err="1"/>
            <a:t>carrier_max_estimate</a:t>
          </a:r>
          <a:r>
            <a:rPr lang="en-US" dirty="0"/>
            <a:t> with averages from the same </a:t>
          </a:r>
          <a:r>
            <a:rPr lang="en-US" dirty="0" err="1"/>
            <a:t>shipment_method_id</a:t>
          </a:r>
          <a:r>
            <a:rPr lang="en-US" dirty="0"/>
            <a:t>.</a:t>
          </a:r>
        </a:p>
      </dgm:t>
    </dgm:pt>
    <dgm:pt modelId="{65B959B0-45A4-4B84-A478-71A39D4CDD18}" type="parTrans" cxnId="{75B9BBFE-C640-4DD0-BC17-CCB456264FE1}">
      <dgm:prSet/>
      <dgm:spPr/>
      <dgm:t>
        <a:bodyPr/>
        <a:lstStyle/>
        <a:p>
          <a:endParaRPr lang="en-US"/>
        </a:p>
      </dgm:t>
    </dgm:pt>
    <dgm:pt modelId="{EEECADF9-2A19-419C-BC2B-24A3D27CAB03}" type="sibTrans" cxnId="{75B9BBFE-C640-4DD0-BC17-CCB456264FE1}">
      <dgm:prSet/>
      <dgm:spPr/>
      <dgm:t>
        <a:bodyPr/>
        <a:lstStyle/>
        <a:p>
          <a:endParaRPr lang="en-US"/>
        </a:p>
      </dgm:t>
    </dgm:pt>
    <dgm:pt modelId="{AE7EA301-95C3-4626-9C91-094067C3B2E0}" type="pres">
      <dgm:prSet presAssocID="{C1D232DE-2D5B-48C5-9D31-20EAA655F036}" presName="Name0" presStyleCnt="0">
        <dgm:presLayoutVars>
          <dgm:dir/>
          <dgm:animLvl val="lvl"/>
          <dgm:resizeHandles val="exact"/>
        </dgm:presLayoutVars>
      </dgm:prSet>
      <dgm:spPr/>
    </dgm:pt>
    <dgm:pt modelId="{020B6712-23AE-4279-92AC-B211AC9194F7}" type="pres">
      <dgm:prSet presAssocID="{1BC6859D-F4C0-437E-BAA8-321919ACEA72}" presName="linNode" presStyleCnt="0"/>
      <dgm:spPr/>
    </dgm:pt>
    <dgm:pt modelId="{0FD178B8-55CA-4CDA-988D-788E45698E22}" type="pres">
      <dgm:prSet presAssocID="{1BC6859D-F4C0-437E-BAA8-321919ACEA72}" presName="parentText" presStyleLbl="alignNode1" presStyleIdx="0" presStyleCnt="5">
        <dgm:presLayoutVars>
          <dgm:chMax val="1"/>
          <dgm:bulletEnabled/>
        </dgm:presLayoutVars>
      </dgm:prSet>
      <dgm:spPr/>
    </dgm:pt>
    <dgm:pt modelId="{25AF4DBC-811D-4787-884A-326A29179426}" type="pres">
      <dgm:prSet presAssocID="{1BC6859D-F4C0-437E-BAA8-321919ACEA72}" presName="descendantText" presStyleLbl="alignAccFollowNode1" presStyleIdx="0" presStyleCnt="5">
        <dgm:presLayoutVars>
          <dgm:bulletEnabled/>
        </dgm:presLayoutVars>
      </dgm:prSet>
      <dgm:spPr/>
    </dgm:pt>
    <dgm:pt modelId="{4DA66542-4C92-4736-80C7-AA2C547D4B74}" type="pres">
      <dgm:prSet presAssocID="{71A5683E-DA7E-4191-A5A4-DE5D858DDF07}" presName="sp" presStyleCnt="0"/>
      <dgm:spPr/>
    </dgm:pt>
    <dgm:pt modelId="{72E95B68-3B74-4586-A846-28D0409E01CA}" type="pres">
      <dgm:prSet presAssocID="{AA323D5F-9057-4855-9DC2-6B60DA61A381}" presName="linNode" presStyleCnt="0"/>
      <dgm:spPr/>
    </dgm:pt>
    <dgm:pt modelId="{D63EEE06-4AEA-46C0-929E-A7348430AE9C}" type="pres">
      <dgm:prSet presAssocID="{AA323D5F-9057-4855-9DC2-6B60DA61A381}" presName="parentText" presStyleLbl="alignNode1" presStyleIdx="1" presStyleCnt="5">
        <dgm:presLayoutVars>
          <dgm:chMax val="1"/>
          <dgm:bulletEnabled/>
        </dgm:presLayoutVars>
      </dgm:prSet>
      <dgm:spPr/>
    </dgm:pt>
    <dgm:pt modelId="{C0EA4851-A159-4829-9DCD-4A817D9AF695}" type="pres">
      <dgm:prSet presAssocID="{AA323D5F-9057-4855-9DC2-6B60DA61A381}" presName="descendantText" presStyleLbl="alignAccFollowNode1" presStyleIdx="1" presStyleCnt="5">
        <dgm:presLayoutVars>
          <dgm:bulletEnabled/>
        </dgm:presLayoutVars>
      </dgm:prSet>
      <dgm:spPr/>
    </dgm:pt>
    <dgm:pt modelId="{6E14C02A-9134-4C42-9788-8D624A693798}" type="pres">
      <dgm:prSet presAssocID="{C6299A1E-C00F-4217-89FE-6CE11044D1ED}" presName="sp" presStyleCnt="0"/>
      <dgm:spPr/>
    </dgm:pt>
    <dgm:pt modelId="{B5FE1DAC-3821-485F-926F-B18CF06D3A40}" type="pres">
      <dgm:prSet presAssocID="{25AD230E-49F4-40E7-9111-9F857B9E35F8}" presName="linNode" presStyleCnt="0"/>
      <dgm:spPr/>
    </dgm:pt>
    <dgm:pt modelId="{0253C3B2-F8E4-414E-A3D1-72F1E66A26AB}" type="pres">
      <dgm:prSet presAssocID="{25AD230E-49F4-40E7-9111-9F857B9E35F8}" presName="parentText" presStyleLbl="alignNode1" presStyleIdx="2" presStyleCnt="5">
        <dgm:presLayoutVars>
          <dgm:chMax val="1"/>
          <dgm:bulletEnabled/>
        </dgm:presLayoutVars>
      </dgm:prSet>
      <dgm:spPr/>
    </dgm:pt>
    <dgm:pt modelId="{09D62629-6CCA-47F0-A671-DFD2E60FA384}" type="pres">
      <dgm:prSet presAssocID="{25AD230E-49F4-40E7-9111-9F857B9E35F8}" presName="descendantText" presStyleLbl="alignAccFollowNode1" presStyleIdx="2" presStyleCnt="5">
        <dgm:presLayoutVars>
          <dgm:bulletEnabled/>
        </dgm:presLayoutVars>
      </dgm:prSet>
      <dgm:spPr/>
    </dgm:pt>
    <dgm:pt modelId="{09B51060-8149-4607-A703-3B88A05F87F9}" type="pres">
      <dgm:prSet presAssocID="{687B55DE-85A4-4A5A-894B-95E9E7753259}" presName="sp" presStyleCnt="0"/>
      <dgm:spPr/>
    </dgm:pt>
    <dgm:pt modelId="{E3AEE3AA-598D-4BA7-A7A0-C13460738FD0}" type="pres">
      <dgm:prSet presAssocID="{A80CA968-842D-4627-8713-479915ED501E}" presName="linNode" presStyleCnt="0"/>
      <dgm:spPr/>
    </dgm:pt>
    <dgm:pt modelId="{C401D064-3746-4D6C-9417-9AC1ED04B5A2}" type="pres">
      <dgm:prSet presAssocID="{A80CA968-842D-4627-8713-479915ED501E}" presName="parentText" presStyleLbl="alignNode1" presStyleIdx="3" presStyleCnt="5">
        <dgm:presLayoutVars>
          <dgm:chMax val="1"/>
          <dgm:bulletEnabled/>
        </dgm:presLayoutVars>
      </dgm:prSet>
      <dgm:spPr/>
    </dgm:pt>
    <dgm:pt modelId="{AAD8EB4A-2CA0-4D7E-AE62-B7E13A2E6707}" type="pres">
      <dgm:prSet presAssocID="{A80CA968-842D-4627-8713-479915ED501E}" presName="descendantText" presStyleLbl="alignAccFollowNode1" presStyleIdx="3" presStyleCnt="5">
        <dgm:presLayoutVars>
          <dgm:bulletEnabled/>
        </dgm:presLayoutVars>
      </dgm:prSet>
      <dgm:spPr/>
    </dgm:pt>
    <dgm:pt modelId="{CDDF83B8-669C-4CB4-9F54-DE208C299C95}" type="pres">
      <dgm:prSet presAssocID="{F633CBDA-C275-49FA-B499-4A17A047FFB4}" presName="sp" presStyleCnt="0"/>
      <dgm:spPr/>
    </dgm:pt>
    <dgm:pt modelId="{6AA6E4B2-726E-411A-8807-5FF9CF3B0658}" type="pres">
      <dgm:prSet presAssocID="{60435045-8685-430B-A88E-71A98FA453B7}" presName="linNode" presStyleCnt="0"/>
      <dgm:spPr/>
    </dgm:pt>
    <dgm:pt modelId="{6E3396F8-0185-4AE1-BFF2-2070E3686F4A}" type="pres">
      <dgm:prSet presAssocID="{60435045-8685-430B-A88E-71A98FA453B7}" presName="parentText" presStyleLbl="alignNode1" presStyleIdx="4" presStyleCnt="5">
        <dgm:presLayoutVars>
          <dgm:chMax val="1"/>
          <dgm:bulletEnabled/>
        </dgm:presLayoutVars>
      </dgm:prSet>
      <dgm:spPr/>
    </dgm:pt>
    <dgm:pt modelId="{6FAD079F-1B3B-4B11-A022-2C21646EB290}" type="pres">
      <dgm:prSet presAssocID="{60435045-8685-430B-A88E-71A98FA453B7}" presName="descendantText" presStyleLbl="alignAccFollowNode1" presStyleIdx="4" presStyleCnt="5">
        <dgm:presLayoutVars>
          <dgm:bulletEnabled/>
        </dgm:presLayoutVars>
      </dgm:prSet>
      <dgm:spPr/>
    </dgm:pt>
  </dgm:ptLst>
  <dgm:cxnLst>
    <dgm:cxn modelId="{015D4508-68DA-4892-ABDA-9CD6A20AC12C}" type="presOf" srcId="{25AD230E-49F4-40E7-9111-9F857B9E35F8}" destId="{0253C3B2-F8E4-414E-A3D1-72F1E66A26AB}" srcOrd="0" destOrd="0" presId="urn:microsoft.com/office/officeart/2016/7/layout/VerticalSolidActionList"/>
    <dgm:cxn modelId="{13DB895B-6097-4CCB-8544-6ECDB7AF0A39}" type="presOf" srcId="{8956905F-B9A9-4922-930D-80567A77D4AD}" destId="{C0EA4851-A159-4829-9DCD-4A817D9AF695}" srcOrd="0" destOrd="0" presId="urn:microsoft.com/office/officeart/2016/7/layout/VerticalSolidActionList"/>
    <dgm:cxn modelId="{9A214D5C-CE6E-43F9-BDED-A1610CA95582}" srcId="{1BC6859D-F4C0-437E-BAA8-321919ACEA72}" destId="{FD3A2370-B3E1-479D-815B-187068C00C49}" srcOrd="0" destOrd="0" parTransId="{F6CCCAB9-CDF9-4C96-B127-4A54997644DF}" sibTransId="{357BBEE2-B096-4DF0-B7AD-31DCEB08DDA2}"/>
    <dgm:cxn modelId="{D800B05D-B5E7-43E4-8F3A-A4B2F3C96E0F}" type="presOf" srcId="{C1D232DE-2D5B-48C5-9D31-20EAA655F036}" destId="{AE7EA301-95C3-4626-9C91-094067C3B2E0}" srcOrd="0" destOrd="0" presId="urn:microsoft.com/office/officeart/2016/7/layout/VerticalSolidActionList"/>
    <dgm:cxn modelId="{F383CD60-2623-44BB-A8C1-73579733E943}" type="presOf" srcId="{1BC6859D-F4C0-437E-BAA8-321919ACEA72}" destId="{0FD178B8-55CA-4CDA-988D-788E45698E22}" srcOrd="0" destOrd="0" presId="urn:microsoft.com/office/officeart/2016/7/layout/VerticalSolidActionList"/>
    <dgm:cxn modelId="{706BE269-5877-4FA4-B390-0A3B02540262}" type="presOf" srcId="{92B0C539-31FD-4E64-9476-0684BE97D0EA}" destId="{09D62629-6CCA-47F0-A671-DFD2E60FA384}" srcOrd="0" destOrd="0" presId="urn:microsoft.com/office/officeart/2016/7/layout/VerticalSolidActionList"/>
    <dgm:cxn modelId="{1AEE8E84-EFC3-4FC0-B1BB-BC4B0D7666A5}" srcId="{A80CA968-842D-4627-8713-479915ED501E}" destId="{1653B21A-70AE-4BFB-94AA-49B5DEB38EBC}" srcOrd="0" destOrd="0" parTransId="{CDA4CE4F-D2FB-45E1-B0A9-7C1B65B941C8}" sibTransId="{9072AD92-D892-4EF8-A6D8-7F752C5D10B0}"/>
    <dgm:cxn modelId="{FA5B7C8E-8FCE-44F9-A5CD-B5EEC8AFAA5A}" srcId="{25AD230E-49F4-40E7-9111-9F857B9E35F8}" destId="{92B0C539-31FD-4E64-9476-0684BE97D0EA}" srcOrd="0" destOrd="0" parTransId="{68BD1FE5-F454-42C2-9478-5A6302051D71}" sibTransId="{DB5F51BB-2C56-410D-9885-2B41A5B871F0}"/>
    <dgm:cxn modelId="{366B939E-2473-418C-8910-34693B51961B}" srcId="{AA323D5F-9057-4855-9DC2-6B60DA61A381}" destId="{8956905F-B9A9-4922-930D-80567A77D4AD}" srcOrd="0" destOrd="0" parTransId="{00A0977C-DFD6-4C06-ACBF-24FD9D672E3F}" sibTransId="{F209A51A-3DA2-45EF-9C19-21DC3F707326}"/>
    <dgm:cxn modelId="{26FD07A5-CA2C-4482-B53A-5ECC3ED1ADED}" srcId="{C1D232DE-2D5B-48C5-9D31-20EAA655F036}" destId="{A80CA968-842D-4627-8713-479915ED501E}" srcOrd="3" destOrd="0" parTransId="{A6BD3A0A-AF5D-463C-BAEB-4593DC92AB69}" sibTransId="{F633CBDA-C275-49FA-B499-4A17A047FFB4}"/>
    <dgm:cxn modelId="{84BC34A7-FFD4-40A5-8D0C-0A610533DE7B}" type="presOf" srcId="{FD3A2370-B3E1-479D-815B-187068C00C49}" destId="{25AF4DBC-811D-4787-884A-326A29179426}" srcOrd="0" destOrd="0" presId="urn:microsoft.com/office/officeart/2016/7/layout/VerticalSolidActionList"/>
    <dgm:cxn modelId="{E20876BB-61B2-41F2-B3CA-F8ACCC66E1C7}" type="presOf" srcId="{008AA45F-8016-4AC3-8251-39381F4C4443}" destId="{6FAD079F-1B3B-4B11-A022-2C21646EB290}" srcOrd="0" destOrd="0" presId="urn:microsoft.com/office/officeart/2016/7/layout/VerticalSolidActionList"/>
    <dgm:cxn modelId="{F4DCC0BE-ADA5-4CCE-B9E8-A9C127672419}" type="presOf" srcId="{1653B21A-70AE-4BFB-94AA-49B5DEB38EBC}" destId="{AAD8EB4A-2CA0-4D7E-AE62-B7E13A2E6707}" srcOrd="0" destOrd="0" presId="urn:microsoft.com/office/officeart/2016/7/layout/VerticalSolidActionList"/>
    <dgm:cxn modelId="{483567BF-E74C-4580-BFC1-476E4F0E0989}" type="presOf" srcId="{A80CA968-842D-4627-8713-479915ED501E}" destId="{C401D064-3746-4D6C-9417-9AC1ED04B5A2}" srcOrd="0" destOrd="0" presId="urn:microsoft.com/office/officeart/2016/7/layout/VerticalSolidActionList"/>
    <dgm:cxn modelId="{7CF11FC5-023A-4D15-AA52-B994ED5E3E42}" type="presOf" srcId="{AA323D5F-9057-4855-9DC2-6B60DA61A381}" destId="{D63EEE06-4AEA-46C0-929E-A7348430AE9C}" srcOrd="0" destOrd="0" presId="urn:microsoft.com/office/officeart/2016/7/layout/VerticalSolidActionList"/>
    <dgm:cxn modelId="{D53139C6-21B5-4FD5-9446-1FC21EEE54D3}" srcId="{C1D232DE-2D5B-48C5-9D31-20EAA655F036}" destId="{25AD230E-49F4-40E7-9111-9F857B9E35F8}" srcOrd="2" destOrd="0" parTransId="{5041374F-DD0D-466E-BD2F-28ADA7EB1D8A}" sibTransId="{687B55DE-85A4-4A5A-894B-95E9E7753259}"/>
    <dgm:cxn modelId="{20511FD6-F403-4D67-B493-DA39E576AC6F}" srcId="{C1D232DE-2D5B-48C5-9D31-20EAA655F036}" destId="{60435045-8685-430B-A88E-71A98FA453B7}" srcOrd="4" destOrd="0" parTransId="{8329D1E5-3370-45C7-B427-8386D8AAF57A}" sibTransId="{82288340-D4D3-44A6-B378-781D088B2D28}"/>
    <dgm:cxn modelId="{6821EFF2-C28C-44CE-AD84-18A20DB24AED}" type="presOf" srcId="{60435045-8685-430B-A88E-71A98FA453B7}" destId="{6E3396F8-0185-4AE1-BFF2-2070E3686F4A}" srcOrd="0" destOrd="0" presId="urn:microsoft.com/office/officeart/2016/7/layout/VerticalSolidActionList"/>
    <dgm:cxn modelId="{CE4764F7-7082-4EAB-A511-79A1E88797B0}" srcId="{C1D232DE-2D5B-48C5-9D31-20EAA655F036}" destId="{1BC6859D-F4C0-437E-BAA8-321919ACEA72}" srcOrd="0" destOrd="0" parTransId="{8D4DD225-EBF0-47F5-9488-BD5CD4778301}" sibTransId="{71A5683E-DA7E-4191-A5A4-DE5D858DDF07}"/>
    <dgm:cxn modelId="{8C596EFC-A9A3-40CD-9425-DF0F8AFA9B98}" srcId="{C1D232DE-2D5B-48C5-9D31-20EAA655F036}" destId="{AA323D5F-9057-4855-9DC2-6B60DA61A381}" srcOrd="1" destOrd="0" parTransId="{F4863892-C1AC-4C1E-9A4A-CEFDA1DA1391}" sibTransId="{C6299A1E-C00F-4217-89FE-6CE11044D1ED}"/>
    <dgm:cxn modelId="{75B9BBFE-C640-4DD0-BC17-CCB456264FE1}" srcId="{60435045-8685-430B-A88E-71A98FA453B7}" destId="{008AA45F-8016-4AC3-8251-39381F4C4443}" srcOrd="0" destOrd="0" parTransId="{65B959B0-45A4-4B84-A478-71A39D4CDD18}" sibTransId="{EEECADF9-2A19-419C-BC2B-24A3D27CAB03}"/>
    <dgm:cxn modelId="{23B58F23-ABA1-4785-8A02-00F1E2B1A9C2}" type="presParOf" srcId="{AE7EA301-95C3-4626-9C91-094067C3B2E0}" destId="{020B6712-23AE-4279-92AC-B211AC9194F7}" srcOrd="0" destOrd="0" presId="urn:microsoft.com/office/officeart/2016/7/layout/VerticalSolidActionList"/>
    <dgm:cxn modelId="{078AF24D-8432-41AB-BFFA-A11451D65A33}" type="presParOf" srcId="{020B6712-23AE-4279-92AC-B211AC9194F7}" destId="{0FD178B8-55CA-4CDA-988D-788E45698E22}" srcOrd="0" destOrd="0" presId="urn:microsoft.com/office/officeart/2016/7/layout/VerticalSolidActionList"/>
    <dgm:cxn modelId="{B7469EEB-FDAC-401C-A18B-4E43FD715774}" type="presParOf" srcId="{020B6712-23AE-4279-92AC-B211AC9194F7}" destId="{25AF4DBC-811D-4787-884A-326A29179426}" srcOrd="1" destOrd="0" presId="urn:microsoft.com/office/officeart/2016/7/layout/VerticalSolidActionList"/>
    <dgm:cxn modelId="{59DD57B2-BEDE-4B06-809A-FC0068EC4776}" type="presParOf" srcId="{AE7EA301-95C3-4626-9C91-094067C3B2E0}" destId="{4DA66542-4C92-4736-80C7-AA2C547D4B74}" srcOrd="1" destOrd="0" presId="urn:microsoft.com/office/officeart/2016/7/layout/VerticalSolidActionList"/>
    <dgm:cxn modelId="{D79D660C-4BE3-4D31-8744-2F81B06D11CA}" type="presParOf" srcId="{AE7EA301-95C3-4626-9C91-094067C3B2E0}" destId="{72E95B68-3B74-4586-A846-28D0409E01CA}" srcOrd="2" destOrd="0" presId="urn:microsoft.com/office/officeart/2016/7/layout/VerticalSolidActionList"/>
    <dgm:cxn modelId="{2EF70542-8AF9-4AD4-A240-1BCA28320B43}" type="presParOf" srcId="{72E95B68-3B74-4586-A846-28D0409E01CA}" destId="{D63EEE06-4AEA-46C0-929E-A7348430AE9C}" srcOrd="0" destOrd="0" presId="urn:microsoft.com/office/officeart/2016/7/layout/VerticalSolidActionList"/>
    <dgm:cxn modelId="{378AD15E-B9BB-4C1A-AC1C-677A7DAE96E2}" type="presParOf" srcId="{72E95B68-3B74-4586-A846-28D0409E01CA}" destId="{C0EA4851-A159-4829-9DCD-4A817D9AF695}" srcOrd="1" destOrd="0" presId="urn:microsoft.com/office/officeart/2016/7/layout/VerticalSolidActionList"/>
    <dgm:cxn modelId="{251DDD67-DFFC-4E93-9A49-937B8EBB64AA}" type="presParOf" srcId="{AE7EA301-95C3-4626-9C91-094067C3B2E0}" destId="{6E14C02A-9134-4C42-9788-8D624A693798}" srcOrd="3" destOrd="0" presId="urn:microsoft.com/office/officeart/2016/7/layout/VerticalSolidActionList"/>
    <dgm:cxn modelId="{0DF6BCA4-8966-4CD0-BBB6-13DCA764BE66}" type="presParOf" srcId="{AE7EA301-95C3-4626-9C91-094067C3B2E0}" destId="{B5FE1DAC-3821-485F-926F-B18CF06D3A40}" srcOrd="4" destOrd="0" presId="urn:microsoft.com/office/officeart/2016/7/layout/VerticalSolidActionList"/>
    <dgm:cxn modelId="{4A51C7E8-E156-4000-BAC1-E74AF95D123C}" type="presParOf" srcId="{B5FE1DAC-3821-485F-926F-B18CF06D3A40}" destId="{0253C3B2-F8E4-414E-A3D1-72F1E66A26AB}" srcOrd="0" destOrd="0" presId="urn:microsoft.com/office/officeart/2016/7/layout/VerticalSolidActionList"/>
    <dgm:cxn modelId="{612D152E-B78D-4817-91CE-F8D4105A6A5D}" type="presParOf" srcId="{B5FE1DAC-3821-485F-926F-B18CF06D3A40}" destId="{09D62629-6CCA-47F0-A671-DFD2E60FA384}" srcOrd="1" destOrd="0" presId="urn:microsoft.com/office/officeart/2016/7/layout/VerticalSolidActionList"/>
    <dgm:cxn modelId="{9CD6ECC6-A12A-43C3-B87E-4F823CB63BF9}" type="presParOf" srcId="{AE7EA301-95C3-4626-9C91-094067C3B2E0}" destId="{09B51060-8149-4607-A703-3B88A05F87F9}" srcOrd="5" destOrd="0" presId="urn:microsoft.com/office/officeart/2016/7/layout/VerticalSolidActionList"/>
    <dgm:cxn modelId="{01AF46FC-4C9A-474B-A404-2D1C15C16B55}" type="presParOf" srcId="{AE7EA301-95C3-4626-9C91-094067C3B2E0}" destId="{E3AEE3AA-598D-4BA7-A7A0-C13460738FD0}" srcOrd="6" destOrd="0" presId="urn:microsoft.com/office/officeart/2016/7/layout/VerticalSolidActionList"/>
    <dgm:cxn modelId="{C07BFA57-8B44-44F5-B017-7E5030EB924A}" type="presParOf" srcId="{E3AEE3AA-598D-4BA7-A7A0-C13460738FD0}" destId="{C401D064-3746-4D6C-9417-9AC1ED04B5A2}" srcOrd="0" destOrd="0" presId="urn:microsoft.com/office/officeart/2016/7/layout/VerticalSolidActionList"/>
    <dgm:cxn modelId="{63AD82B1-3A7B-4559-BA3B-B65E29742AA9}" type="presParOf" srcId="{E3AEE3AA-598D-4BA7-A7A0-C13460738FD0}" destId="{AAD8EB4A-2CA0-4D7E-AE62-B7E13A2E6707}" srcOrd="1" destOrd="0" presId="urn:microsoft.com/office/officeart/2016/7/layout/VerticalSolidActionList"/>
    <dgm:cxn modelId="{46D7D323-0E0E-4429-9C56-88E6F4356ADA}" type="presParOf" srcId="{AE7EA301-95C3-4626-9C91-094067C3B2E0}" destId="{CDDF83B8-669C-4CB4-9F54-DE208C299C95}" srcOrd="7" destOrd="0" presId="urn:microsoft.com/office/officeart/2016/7/layout/VerticalSolidActionList"/>
    <dgm:cxn modelId="{7E768A97-CC8E-4D0B-9B6B-77D31D19751D}" type="presParOf" srcId="{AE7EA301-95C3-4626-9C91-094067C3B2E0}" destId="{6AA6E4B2-726E-411A-8807-5FF9CF3B0658}" srcOrd="8" destOrd="0" presId="urn:microsoft.com/office/officeart/2016/7/layout/VerticalSolidActionList"/>
    <dgm:cxn modelId="{2B3432E2-33ED-4082-9EA2-FE1A2FE80ACC}" type="presParOf" srcId="{6AA6E4B2-726E-411A-8807-5FF9CF3B0658}" destId="{6E3396F8-0185-4AE1-BFF2-2070E3686F4A}" srcOrd="0" destOrd="0" presId="urn:microsoft.com/office/officeart/2016/7/layout/VerticalSolidActionList"/>
    <dgm:cxn modelId="{5669F92E-5A68-4C75-99BA-F54BBC9029C9}" type="presParOf" srcId="{6AA6E4B2-726E-411A-8807-5FF9CF3B0658}" destId="{6FAD079F-1B3B-4B11-A022-2C21646EB290}"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3F5C55-3FFC-4705-B151-1A33D66603D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4947040-150C-468E-8747-9E296A631200}">
      <dgm:prSet/>
      <dgm:spPr/>
      <dgm:t>
        <a:bodyPr/>
        <a:lstStyle/>
        <a:p>
          <a:r>
            <a:rPr lang="en-US" b="0" i="0" dirty="0"/>
            <a:t>handling time (</a:t>
          </a:r>
          <a:r>
            <a:rPr lang="en-US" b="0" i="0" dirty="0" err="1"/>
            <a:t>acceptance_scan_timestamp</a:t>
          </a:r>
          <a:r>
            <a:rPr lang="en-US" b="0" i="0" dirty="0"/>
            <a:t> - </a:t>
          </a:r>
          <a:r>
            <a:rPr lang="en-US" b="0" i="0" dirty="0" err="1"/>
            <a:t>payment_datetime</a:t>
          </a:r>
          <a:r>
            <a:rPr lang="en-US" b="0" i="0" dirty="0"/>
            <a:t>)</a:t>
          </a:r>
          <a:endParaRPr lang="en-US" dirty="0"/>
        </a:p>
      </dgm:t>
    </dgm:pt>
    <dgm:pt modelId="{234B49BA-45F0-4399-861C-26BC5D3D71F2}" type="parTrans" cxnId="{A4060B0D-2912-4427-BE0E-6112AC6D9330}">
      <dgm:prSet/>
      <dgm:spPr/>
      <dgm:t>
        <a:bodyPr/>
        <a:lstStyle/>
        <a:p>
          <a:endParaRPr lang="en-US"/>
        </a:p>
      </dgm:t>
    </dgm:pt>
    <dgm:pt modelId="{48911E2D-1C3C-4B14-B628-19F3B43C162B}" type="sibTrans" cxnId="{A4060B0D-2912-4427-BE0E-6112AC6D9330}">
      <dgm:prSet/>
      <dgm:spPr/>
      <dgm:t>
        <a:bodyPr/>
        <a:lstStyle/>
        <a:p>
          <a:endParaRPr lang="en-US"/>
        </a:p>
      </dgm:t>
    </dgm:pt>
    <dgm:pt modelId="{5241CE86-B07E-4BE9-BDF2-E7BD4668674F}">
      <dgm:prSet/>
      <dgm:spPr/>
      <dgm:t>
        <a:bodyPr/>
        <a:lstStyle/>
        <a:p>
          <a:r>
            <a:rPr lang="en-US" b="0" i="0" dirty="0"/>
            <a:t>shipment time (</a:t>
          </a:r>
          <a:r>
            <a:rPr lang="en-US" b="0" i="0" dirty="0" err="1"/>
            <a:t>delivery_date</a:t>
          </a:r>
          <a:r>
            <a:rPr lang="en-US" b="0" i="0" dirty="0"/>
            <a:t> - </a:t>
          </a:r>
          <a:r>
            <a:rPr lang="en-US" b="0" i="0" dirty="0" err="1"/>
            <a:t>acceptance_scan_timestamp</a:t>
          </a:r>
          <a:r>
            <a:rPr lang="en-US" b="0" i="0" dirty="0"/>
            <a:t>)</a:t>
          </a:r>
          <a:endParaRPr lang="en-US" dirty="0"/>
        </a:p>
      </dgm:t>
    </dgm:pt>
    <dgm:pt modelId="{026D808E-52B4-410E-B37C-9E499136DDB3}" type="parTrans" cxnId="{5B312FFC-88A1-4CE5-A349-4D020E001104}">
      <dgm:prSet/>
      <dgm:spPr/>
      <dgm:t>
        <a:bodyPr/>
        <a:lstStyle/>
        <a:p>
          <a:endParaRPr lang="en-US"/>
        </a:p>
      </dgm:t>
    </dgm:pt>
    <dgm:pt modelId="{6488B14C-5EA9-489D-AD49-E2EA63442F3B}" type="sibTrans" cxnId="{5B312FFC-88A1-4CE5-A349-4D020E001104}">
      <dgm:prSet/>
      <dgm:spPr/>
      <dgm:t>
        <a:bodyPr/>
        <a:lstStyle/>
        <a:p>
          <a:endParaRPr lang="en-US"/>
        </a:p>
      </dgm:t>
    </dgm:pt>
    <dgm:pt modelId="{5B4E2CD8-A726-4182-870D-C434B2F4632B}">
      <dgm:prSet/>
      <dgm:spPr/>
      <dgm:t>
        <a:bodyPr/>
        <a:lstStyle/>
        <a:p>
          <a:r>
            <a:rPr lang="en-US" b="0" i="0"/>
            <a:t>total time (delivery_date - payment_datetime)</a:t>
          </a:r>
          <a:endParaRPr lang="en-US"/>
        </a:p>
      </dgm:t>
    </dgm:pt>
    <dgm:pt modelId="{2BC1628A-49E8-48CA-B25A-538E1C3C536C}" type="parTrans" cxnId="{0A0E1AE4-DB01-45D2-B257-E2A2A0E1B862}">
      <dgm:prSet/>
      <dgm:spPr/>
      <dgm:t>
        <a:bodyPr/>
        <a:lstStyle/>
        <a:p>
          <a:endParaRPr lang="en-US"/>
        </a:p>
      </dgm:t>
    </dgm:pt>
    <dgm:pt modelId="{A87DE284-5FC3-476A-8C75-4FE71EAE9C88}" type="sibTrans" cxnId="{0A0E1AE4-DB01-45D2-B257-E2A2A0E1B862}">
      <dgm:prSet/>
      <dgm:spPr/>
      <dgm:t>
        <a:bodyPr/>
        <a:lstStyle/>
        <a:p>
          <a:endParaRPr lang="en-US"/>
        </a:p>
      </dgm:t>
    </dgm:pt>
    <dgm:pt modelId="{AA7CD7C6-0A38-43AC-9C57-7C5D657094D3}">
      <dgm:prSet/>
      <dgm:spPr/>
      <dgm:t>
        <a:bodyPr/>
        <a:lstStyle/>
        <a:p>
          <a:r>
            <a:rPr lang="en-US" b="0" i="0"/>
            <a:t>Quantify distance between buyer and seller using zipcode</a:t>
          </a:r>
          <a:endParaRPr lang="en-US"/>
        </a:p>
      </dgm:t>
    </dgm:pt>
    <dgm:pt modelId="{DC7DBF9A-8243-4BE1-B639-46896713BD6C}" type="parTrans" cxnId="{F9E693EC-DB3D-40C9-A2AC-CD6110DB34C3}">
      <dgm:prSet/>
      <dgm:spPr/>
      <dgm:t>
        <a:bodyPr/>
        <a:lstStyle/>
        <a:p>
          <a:endParaRPr lang="en-US"/>
        </a:p>
      </dgm:t>
    </dgm:pt>
    <dgm:pt modelId="{282C370A-377B-4D7E-891F-183218A8A3E0}" type="sibTrans" cxnId="{F9E693EC-DB3D-40C9-A2AC-CD6110DB34C3}">
      <dgm:prSet/>
      <dgm:spPr/>
      <dgm:t>
        <a:bodyPr/>
        <a:lstStyle/>
        <a:p>
          <a:endParaRPr lang="en-US"/>
        </a:p>
      </dgm:t>
    </dgm:pt>
    <dgm:pt modelId="{C2C3B625-733B-4CA0-B4CC-F9C4DDEE884B}" type="pres">
      <dgm:prSet presAssocID="{BD3F5C55-3FFC-4705-B151-1A33D66603D1}" presName="linear" presStyleCnt="0">
        <dgm:presLayoutVars>
          <dgm:animLvl val="lvl"/>
          <dgm:resizeHandles val="exact"/>
        </dgm:presLayoutVars>
      </dgm:prSet>
      <dgm:spPr/>
    </dgm:pt>
    <dgm:pt modelId="{919F7216-FA63-4BEA-985F-D64401ADA984}" type="pres">
      <dgm:prSet presAssocID="{D4947040-150C-468E-8747-9E296A631200}" presName="parentText" presStyleLbl="node1" presStyleIdx="0" presStyleCnt="4">
        <dgm:presLayoutVars>
          <dgm:chMax val="0"/>
          <dgm:bulletEnabled val="1"/>
        </dgm:presLayoutVars>
      </dgm:prSet>
      <dgm:spPr/>
    </dgm:pt>
    <dgm:pt modelId="{CD803A31-ED3F-4A3F-9C5F-93F0DEE0F301}" type="pres">
      <dgm:prSet presAssocID="{48911E2D-1C3C-4B14-B628-19F3B43C162B}" presName="spacer" presStyleCnt="0"/>
      <dgm:spPr/>
    </dgm:pt>
    <dgm:pt modelId="{DAC90EAD-E4EE-45AD-908A-1F662220AB9D}" type="pres">
      <dgm:prSet presAssocID="{5241CE86-B07E-4BE9-BDF2-E7BD4668674F}" presName="parentText" presStyleLbl="node1" presStyleIdx="1" presStyleCnt="4">
        <dgm:presLayoutVars>
          <dgm:chMax val="0"/>
          <dgm:bulletEnabled val="1"/>
        </dgm:presLayoutVars>
      </dgm:prSet>
      <dgm:spPr/>
    </dgm:pt>
    <dgm:pt modelId="{3B37D1E6-2026-428C-BE4A-EA90E3928C31}" type="pres">
      <dgm:prSet presAssocID="{6488B14C-5EA9-489D-AD49-E2EA63442F3B}" presName="spacer" presStyleCnt="0"/>
      <dgm:spPr/>
    </dgm:pt>
    <dgm:pt modelId="{6DFF407B-9978-490A-8071-6B73F44EA02E}" type="pres">
      <dgm:prSet presAssocID="{5B4E2CD8-A726-4182-870D-C434B2F4632B}" presName="parentText" presStyleLbl="node1" presStyleIdx="2" presStyleCnt="4">
        <dgm:presLayoutVars>
          <dgm:chMax val="0"/>
          <dgm:bulletEnabled val="1"/>
        </dgm:presLayoutVars>
      </dgm:prSet>
      <dgm:spPr/>
    </dgm:pt>
    <dgm:pt modelId="{8D41C2CA-16BF-4D93-8A3C-4BA9C00A273D}" type="pres">
      <dgm:prSet presAssocID="{A87DE284-5FC3-476A-8C75-4FE71EAE9C88}" presName="spacer" presStyleCnt="0"/>
      <dgm:spPr/>
    </dgm:pt>
    <dgm:pt modelId="{6828B055-D26B-48A7-937F-187450EA45B1}" type="pres">
      <dgm:prSet presAssocID="{AA7CD7C6-0A38-43AC-9C57-7C5D657094D3}" presName="parentText" presStyleLbl="node1" presStyleIdx="3" presStyleCnt="4">
        <dgm:presLayoutVars>
          <dgm:chMax val="0"/>
          <dgm:bulletEnabled val="1"/>
        </dgm:presLayoutVars>
      </dgm:prSet>
      <dgm:spPr/>
    </dgm:pt>
  </dgm:ptLst>
  <dgm:cxnLst>
    <dgm:cxn modelId="{A4060B0D-2912-4427-BE0E-6112AC6D9330}" srcId="{BD3F5C55-3FFC-4705-B151-1A33D66603D1}" destId="{D4947040-150C-468E-8747-9E296A631200}" srcOrd="0" destOrd="0" parTransId="{234B49BA-45F0-4399-861C-26BC5D3D71F2}" sibTransId="{48911E2D-1C3C-4B14-B628-19F3B43C162B}"/>
    <dgm:cxn modelId="{A73F1439-9DCB-49F0-9964-74492B27E320}" type="presOf" srcId="{AA7CD7C6-0A38-43AC-9C57-7C5D657094D3}" destId="{6828B055-D26B-48A7-937F-187450EA45B1}" srcOrd="0" destOrd="0" presId="urn:microsoft.com/office/officeart/2005/8/layout/vList2"/>
    <dgm:cxn modelId="{41927475-B71F-4A73-8E50-E383645AE718}" type="presOf" srcId="{5241CE86-B07E-4BE9-BDF2-E7BD4668674F}" destId="{DAC90EAD-E4EE-45AD-908A-1F662220AB9D}" srcOrd="0" destOrd="0" presId="urn:microsoft.com/office/officeart/2005/8/layout/vList2"/>
    <dgm:cxn modelId="{D190B8B0-8914-465F-A3EB-D3A6E047D054}" type="presOf" srcId="{BD3F5C55-3FFC-4705-B151-1A33D66603D1}" destId="{C2C3B625-733B-4CA0-B4CC-F9C4DDEE884B}" srcOrd="0" destOrd="0" presId="urn:microsoft.com/office/officeart/2005/8/layout/vList2"/>
    <dgm:cxn modelId="{68656DD3-B335-48FB-BF02-E70AEFC52C4C}" type="presOf" srcId="{D4947040-150C-468E-8747-9E296A631200}" destId="{919F7216-FA63-4BEA-985F-D64401ADA984}" srcOrd="0" destOrd="0" presId="urn:microsoft.com/office/officeart/2005/8/layout/vList2"/>
    <dgm:cxn modelId="{0A0E1AE4-DB01-45D2-B257-E2A2A0E1B862}" srcId="{BD3F5C55-3FFC-4705-B151-1A33D66603D1}" destId="{5B4E2CD8-A726-4182-870D-C434B2F4632B}" srcOrd="2" destOrd="0" parTransId="{2BC1628A-49E8-48CA-B25A-538E1C3C536C}" sibTransId="{A87DE284-5FC3-476A-8C75-4FE71EAE9C88}"/>
    <dgm:cxn modelId="{F9E693EC-DB3D-40C9-A2AC-CD6110DB34C3}" srcId="{BD3F5C55-3FFC-4705-B151-1A33D66603D1}" destId="{AA7CD7C6-0A38-43AC-9C57-7C5D657094D3}" srcOrd="3" destOrd="0" parTransId="{DC7DBF9A-8243-4BE1-B639-46896713BD6C}" sibTransId="{282C370A-377B-4D7E-891F-183218A8A3E0}"/>
    <dgm:cxn modelId="{F4181EEE-3718-4544-BA76-F3EEF6E3B988}" type="presOf" srcId="{5B4E2CD8-A726-4182-870D-C434B2F4632B}" destId="{6DFF407B-9978-490A-8071-6B73F44EA02E}" srcOrd="0" destOrd="0" presId="urn:microsoft.com/office/officeart/2005/8/layout/vList2"/>
    <dgm:cxn modelId="{5B312FFC-88A1-4CE5-A349-4D020E001104}" srcId="{BD3F5C55-3FFC-4705-B151-1A33D66603D1}" destId="{5241CE86-B07E-4BE9-BDF2-E7BD4668674F}" srcOrd="1" destOrd="0" parTransId="{026D808E-52B4-410E-B37C-9E499136DDB3}" sibTransId="{6488B14C-5EA9-489D-AD49-E2EA63442F3B}"/>
    <dgm:cxn modelId="{FA95A40F-A763-4E37-9C97-4E66C2D8CB39}" type="presParOf" srcId="{C2C3B625-733B-4CA0-B4CC-F9C4DDEE884B}" destId="{919F7216-FA63-4BEA-985F-D64401ADA984}" srcOrd="0" destOrd="0" presId="urn:microsoft.com/office/officeart/2005/8/layout/vList2"/>
    <dgm:cxn modelId="{65D0F54E-FD57-494F-A1D4-0956E2690C26}" type="presParOf" srcId="{C2C3B625-733B-4CA0-B4CC-F9C4DDEE884B}" destId="{CD803A31-ED3F-4A3F-9C5F-93F0DEE0F301}" srcOrd="1" destOrd="0" presId="urn:microsoft.com/office/officeart/2005/8/layout/vList2"/>
    <dgm:cxn modelId="{4AEC6A16-D20E-442D-9A05-65E329A4878A}" type="presParOf" srcId="{C2C3B625-733B-4CA0-B4CC-F9C4DDEE884B}" destId="{DAC90EAD-E4EE-45AD-908A-1F662220AB9D}" srcOrd="2" destOrd="0" presId="urn:microsoft.com/office/officeart/2005/8/layout/vList2"/>
    <dgm:cxn modelId="{33670874-B7CD-499A-AA8D-4123838F5412}" type="presParOf" srcId="{C2C3B625-733B-4CA0-B4CC-F9C4DDEE884B}" destId="{3B37D1E6-2026-428C-BE4A-EA90E3928C31}" srcOrd="3" destOrd="0" presId="urn:microsoft.com/office/officeart/2005/8/layout/vList2"/>
    <dgm:cxn modelId="{7F4E998A-2204-409A-A734-1D8DDC1FB0C4}" type="presParOf" srcId="{C2C3B625-733B-4CA0-B4CC-F9C4DDEE884B}" destId="{6DFF407B-9978-490A-8071-6B73F44EA02E}" srcOrd="4" destOrd="0" presId="urn:microsoft.com/office/officeart/2005/8/layout/vList2"/>
    <dgm:cxn modelId="{8669B92E-E92C-44C0-903B-8398CB2CC74A}" type="presParOf" srcId="{C2C3B625-733B-4CA0-B4CC-F9C4DDEE884B}" destId="{8D41C2CA-16BF-4D93-8A3C-4BA9C00A273D}" srcOrd="5" destOrd="0" presId="urn:microsoft.com/office/officeart/2005/8/layout/vList2"/>
    <dgm:cxn modelId="{17DAD855-167B-4C89-9F24-6B284B9F29BE}" type="presParOf" srcId="{C2C3B625-733B-4CA0-B4CC-F9C4DDEE884B}" destId="{6828B055-D26B-48A7-937F-187450EA45B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DA34B-9411-424A-B725-F1FC2B473567}">
      <dsp:nvSpPr>
        <dsp:cNvPr id="0" name=""/>
        <dsp:cNvSpPr/>
      </dsp:nvSpPr>
      <dsp:spPr>
        <a:xfrm>
          <a:off x="0" y="88345"/>
          <a:ext cx="5278066" cy="1229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
          </a:r>
          <a:r>
            <a:rPr lang="en-US" sz="2000" b="0" i="0" kern="1200"/>
            <a:t>ataset provided by eBay. </a:t>
          </a:r>
          <a:endParaRPr lang="en-US" sz="2000" kern="1200"/>
        </a:p>
      </dsp:txBody>
      <dsp:txXfrm>
        <a:off x="60006" y="148351"/>
        <a:ext cx="5158054" cy="1109219"/>
      </dsp:txXfrm>
    </dsp:sp>
    <dsp:sp modelId="{A6905CC4-04A0-4A03-8C23-5D74CAE1749F}">
      <dsp:nvSpPr>
        <dsp:cNvPr id="0" name=""/>
        <dsp:cNvSpPr/>
      </dsp:nvSpPr>
      <dsp:spPr>
        <a:xfrm>
          <a:off x="0" y="1375176"/>
          <a:ext cx="5278066" cy="1229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15 million shipment records</a:t>
          </a:r>
        </a:p>
        <a:p>
          <a:pPr marL="0" lvl="0" indent="0" algn="l" defTabSz="889000">
            <a:lnSpc>
              <a:spcPct val="90000"/>
            </a:lnSpc>
            <a:spcBef>
              <a:spcPct val="0"/>
            </a:spcBef>
            <a:spcAft>
              <a:spcPct val="35000"/>
            </a:spcAft>
            <a:buNone/>
          </a:pPr>
          <a:r>
            <a:rPr lang="en-US" sz="2000" b="0" i="0" kern="1200" dirty="0"/>
            <a:t> A validation dataset containing 2.5 million shipment records. </a:t>
          </a:r>
          <a:endParaRPr lang="en-US" sz="2000" kern="1200" dirty="0"/>
        </a:p>
      </dsp:txBody>
      <dsp:txXfrm>
        <a:off x="60006" y="1435182"/>
        <a:ext cx="5158054" cy="1109219"/>
      </dsp:txXfrm>
    </dsp:sp>
    <dsp:sp modelId="{62090EDB-BBB2-4C71-8B26-9DF8848BE480}">
      <dsp:nvSpPr>
        <dsp:cNvPr id="0" name=""/>
        <dsp:cNvSpPr/>
      </dsp:nvSpPr>
      <dsp:spPr>
        <a:xfrm>
          <a:off x="0" y="2662008"/>
          <a:ext cx="5278066" cy="1229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Each shipment record contains 19 features. </a:t>
          </a:r>
          <a:endParaRPr lang="en-US" sz="2000" kern="1200" dirty="0"/>
        </a:p>
      </dsp:txBody>
      <dsp:txXfrm>
        <a:off x="60006" y="2722014"/>
        <a:ext cx="5158054" cy="1109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F8A58-47FD-4D12-A8EF-E0E8B089C079}">
      <dsp:nvSpPr>
        <dsp:cNvPr id="0" name=""/>
        <dsp:cNvSpPr/>
      </dsp:nvSpPr>
      <dsp:spPr>
        <a:xfrm>
          <a:off x="0" y="689"/>
          <a:ext cx="4828172" cy="16144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373B8-3C20-4619-91D8-1A8DAE787AC7}">
      <dsp:nvSpPr>
        <dsp:cNvPr id="0" name=""/>
        <dsp:cNvSpPr/>
      </dsp:nvSpPr>
      <dsp:spPr>
        <a:xfrm>
          <a:off x="488371" y="363941"/>
          <a:ext cx="887947" cy="887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054793-B998-4201-B02C-A383720C7109}">
      <dsp:nvSpPr>
        <dsp:cNvPr id="0" name=""/>
        <dsp:cNvSpPr/>
      </dsp:nvSpPr>
      <dsp:spPr>
        <a:xfrm>
          <a:off x="1864689" y="689"/>
          <a:ext cx="2963482" cy="161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63" tIns="170863" rIns="170863" bIns="170863" numCol="1" spcCol="1270" anchor="ctr" anchorCtr="0">
          <a:noAutofit/>
        </a:bodyPr>
        <a:lstStyle/>
        <a:p>
          <a:pPr marL="0" lvl="0" indent="0" algn="l" defTabSz="1111250">
            <a:lnSpc>
              <a:spcPct val="100000"/>
            </a:lnSpc>
            <a:spcBef>
              <a:spcPct val="0"/>
            </a:spcBef>
            <a:spcAft>
              <a:spcPct val="35000"/>
            </a:spcAft>
            <a:buNone/>
          </a:pPr>
          <a:r>
            <a:rPr lang="en-US" sz="2500" b="0" i="0" kern="1200"/>
            <a:t>Cleaning our data</a:t>
          </a:r>
          <a:endParaRPr lang="en-US" sz="2500" kern="1200"/>
        </a:p>
      </dsp:txBody>
      <dsp:txXfrm>
        <a:off x="1864689" y="689"/>
        <a:ext cx="2963482" cy="1614450"/>
      </dsp:txXfrm>
    </dsp:sp>
    <dsp:sp modelId="{A0238CCA-1205-4FF7-A73C-027574366785}">
      <dsp:nvSpPr>
        <dsp:cNvPr id="0" name=""/>
        <dsp:cNvSpPr/>
      </dsp:nvSpPr>
      <dsp:spPr>
        <a:xfrm>
          <a:off x="0" y="2018752"/>
          <a:ext cx="4828172" cy="16144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3B9CB-72AC-4B78-9F9D-670FFB44117A}">
      <dsp:nvSpPr>
        <dsp:cNvPr id="0" name=""/>
        <dsp:cNvSpPr/>
      </dsp:nvSpPr>
      <dsp:spPr>
        <a:xfrm>
          <a:off x="488371" y="2382003"/>
          <a:ext cx="887947" cy="887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179ADC-6075-4AC1-A376-A7E2A4B99EDB}">
      <dsp:nvSpPr>
        <dsp:cNvPr id="0" name=""/>
        <dsp:cNvSpPr/>
      </dsp:nvSpPr>
      <dsp:spPr>
        <a:xfrm>
          <a:off x="1864689" y="2018752"/>
          <a:ext cx="2963482" cy="161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63" tIns="170863" rIns="170863" bIns="170863" numCol="1" spcCol="1270" anchor="ctr" anchorCtr="0">
          <a:noAutofit/>
        </a:bodyPr>
        <a:lstStyle/>
        <a:p>
          <a:pPr marL="0" lvl="0" indent="0" algn="l" defTabSz="1111250">
            <a:lnSpc>
              <a:spcPct val="100000"/>
            </a:lnSpc>
            <a:spcBef>
              <a:spcPct val="0"/>
            </a:spcBef>
            <a:spcAft>
              <a:spcPct val="35000"/>
            </a:spcAft>
            <a:buNone/>
          </a:pPr>
          <a:r>
            <a:rPr lang="en-US" sz="2500" b="0" i="0" kern="1200" dirty="0"/>
            <a:t>Creating new features</a:t>
          </a:r>
          <a:endParaRPr lang="en-US" sz="2500" kern="1200" dirty="0"/>
        </a:p>
      </dsp:txBody>
      <dsp:txXfrm>
        <a:off x="1864689" y="2018752"/>
        <a:ext cx="2963482" cy="1614450"/>
      </dsp:txXfrm>
    </dsp:sp>
    <dsp:sp modelId="{F4B1D1FE-3713-47B8-BB8D-C41BB84B40EE}">
      <dsp:nvSpPr>
        <dsp:cNvPr id="0" name=""/>
        <dsp:cNvSpPr/>
      </dsp:nvSpPr>
      <dsp:spPr>
        <a:xfrm>
          <a:off x="0" y="4036815"/>
          <a:ext cx="4828172" cy="16144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136D82-B1C9-4784-977C-B6D10B6F85C3}">
      <dsp:nvSpPr>
        <dsp:cNvPr id="0" name=""/>
        <dsp:cNvSpPr/>
      </dsp:nvSpPr>
      <dsp:spPr>
        <a:xfrm>
          <a:off x="488371" y="4400066"/>
          <a:ext cx="887947" cy="887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F54606-BAE1-45FB-B376-06D20F981D8C}">
      <dsp:nvSpPr>
        <dsp:cNvPr id="0" name=""/>
        <dsp:cNvSpPr/>
      </dsp:nvSpPr>
      <dsp:spPr>
        <a:xfrm>
          <a:off x="1864689" y="4036815"/>
          <a:ext cx="2963482" cy="161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63" tIns="170863" rIns="170863" bIns="170863" numCol="1" spcCol="1270" anchor="ctr" anchorCtr="0">
          <a:noAutofit/>
        </a:bodyPr>
        <a:lstStyle/>
        <a:p>
          <a:pPr marL="0" lvl="0" indent="0" algn="l" defTabSz="1111250">
            <a:lnSpc>
              <a:spcPct val="100000"/>
            </a:lnSpc>
            <a:spcBef>
              <a:spcPct val="0"/>
            </a:spcBef>
            <a:spcAft>
              <a:spcPct val="35000"/>
            </a:spcAft>
            <a:buNone/>
          </a:pPr>
          <a:r>
            <a:rPr lang="en-US" sz="2500" b="0" i="0" kern="1200" dirty="0"/>
            <a:t>Determining feature importance</a:t>
          </a:r>
          <a:endParaRPr lang="en-US" sz="2500" kern="1200" dirty="0"/>
        </a:p>
      </dsp:txBody>
      <dsp:txXfrm>
        <a:off x="1864689" y="4036815"/>
        <a:ext cx="2963482" cy="1614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F4DBC-811D-4787-884A-326A29179426}">
      <dsp:nvSpPr>
        <dsp:cNvPr id="0" name=""/>
        <dsp:cNvSpPr/>
      </dsp:nvSpPr>
      <dsp:spPr>
        <a:xfrm>
          <a:off x="1294056" y="1560"/>
          <a:ext cx="5176226" cy="68469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433" tIns="173911" rIns="100433" bIns="173911" numCol="1" spcCol="1270" anchor="ctr" anchorCtr="0">
          <a:noAutofit/>
        </a:bodyPr>
        <a:lstStyle/>
        <a:p>
          <a:pPr marL="0" lvl="0" indent="0" algn="l" defTabSz="533400">
            <a:lnSpc>
              <a:spcPct val="90000"/>
            </a:lnSpc>
            <a:spcBef>
              <a:spcPct val="0"/>
            </a:spcBef>
            <a:spcAft>
              <a:spcPct val="35000"/>
            </a:spcAft>
            <a:buNone/>
          </a:pPr>
          <a:r>
            <a:rPr lang="en-US" sz="1200" kern="1200"/>
            <a:t>Use weight_units to convert all weights to the same unit</a:t>
          </a:r>
        </a:p>
      </dsp:txBody>
      <dsp:txXfrm>
        <a:off x="1294056" y="1560"/>
        <a:ext cx="5176226" cy="684690"/>
      </dsp:txXfrm>
    </dsp:sp>
    <dsp:sp modelId="{0FD178B8-55CA-4CDA-988D-788E45698E22}">
      <dsp:nvSpPr>
        <dsp:cNvPr id="0" name=""/>
        <dsp:cNvSpPr/>
      </dsp:nvSpPr>
      <dsp:spPr>
        <a:xfrm>
          <a:off x="0" y="1560"/>
          <a:ext cx="1294056" cy="68469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8477" tIns="67632" rIns="68477" bIns="67632" numCol="1" spcCol="1270" anchor="ctr" anchorCtr="0">
          <a:noAutofit/>
        </a:bodyPr>
        <a:lstStyle/>
        <a:p>
          <a:pPr marL="0" lvl="0" indent="0" algn="ctr" defTabSz="666750">
            <a:lnSpc>
              <a:spcPct val="90000"/>
            </a:lnSpc>
            <a:spcBef>
              <a:spcPct val="0"/>
            </a:spcBef>
            <a:spcAft>
              <a:spcPct val="35000"/>
            </a:spcAft>
            <a:buNone/>
          </a:pPr>
          <a:r>
            <a:rPr lang="en-US" sz="1500" kern="1200"/>
            <a:t>Use</a:t>
          </a:r>
        </a:p>
      </dsp:txBody>
      <dsp:txXfrm>
        <a:off x="0" y="1560"/>
        <a:ext cx="1294056" cy="684690"/>
      </dsp:txXfrm>
    </dsp:sp>
    <dsp:sp modelId="{C0EA4851-A159-4829-9DCD-4A817D9AF695}">
      <dsp:nvSpPr>
        <dsp:cNvPr id="0" name=""/>
        <dsp:cNvSpPr/>
      </dsp:nvSpPr>
      <dsp:spPr>
        <a:xfrm>
          <a:off x="1294056" y="727332"/>
          <a:ext cx="5176226" cy="68469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433" tIns="173911" rIns="100433" bIns="173911" numCol="1" spcCol="1270" anchor="ctr" anchorCtr="0">
          <a:noAutofit/>
        </a:bodyPr>
        <a:lstStyle/>
        <a:p>
          <a:pPr marL="0" lvl="0" indent="0" algn="l" defTabSz="533400">
            <a:lnSpc>
              <a:spcPct val="90000"/>
            </a:lnSpc>
            <a:spcBef>
              <a:spcPct val="0"/>
            </a:spcBef>
            <a:spcAft>
              <a:spcPct val="35000"/>
            </a:spcAft>
            <a:buNone/>
          </a:pPr>
          <a:r>
            <a:rPr lang="en-US" sz="1200" kern="1200" dirty="0"/>
            <a:t>Convert all times to the time zone of the buyer</a:t>
          </a:r>
        </a:p>
      </dsp:txBody>
      <dsp:txXfrm>
        <a:off x="1294056" y="727332"/>
        <a:ext cx="5176226" cy="684690"/>
      </dsp:txXfrm>
    </dsp:sp>
    <dsp:sp modelId="{D63EEE06-4AEA-46C0-929E-A7348430AE9C}">
      <dsp:nvSpPr>
        <dsp:cNvPr id="0" name=""/>
        <dsp:cNvSpPr/>
      </dsp:nvSpPr>
      <dsp:spPr>
        <a:xfrm>
          <a:off x="0" y="727332"/>
          <a:ext cx="1294056" cy="68469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8477" tIns="67632" rIns="68477" bIns="67632" numCol="1" spcCol="1270" anchor="ctr" anchorCtr="0">
          <a:noAutofit/>
        </a:bodyPr>
        <a:lstStyle/>
        <a:p>
          <a:pPr marL="0" lvl="0" indent="0" algn="ctr" defTabSz="666750">
            <a:lnSpc>
              <a:spcPct val="90000"/>
            </a:lnSpc>
            <a:spcBef>
              <a:spcPct val="0"/>
            </a:spcBef>
            <a:spcAft>
              <a:spcPct val="35000"/>
            </a:spcAft>
            <a:buNone/>
          </a:pPr>
          <a:r>
            <a:rPr lang="en-US" sz="1500" kern="1200"/>
            <a:t>Convert</a:t>
          </a:r>
        </a:p>
      </dsp:txBody>
      <dsp:txXfrm>
        <a:off x="0" y="727332"/>
        <a:ext cx="1294056" cy="684690"/>
      </dsp:txXfrm>
    </dsp:sp>
    <dsp:sp modelId="{09D62629-6CCA-47F0-A671-DFD2E60FA384}">
      <dsp:nvSpPr>
        <dsp:cNvPr id="0" name=""/>
        <dsp:cNvSpPr/>
      </dsp:nvSpPr>
      <dsp:spPr>
        <a:xfrm>
          <a:off x="1294056" y="1453104"/>
          <a:ext cx="5176226" cy="68469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433" tIns="173911" rIns="100433" bIns="173911" numCol="1" spcCol="1270" anchor="ctr" anchorCtr="0">
          <a:noAutofit/>
        </a:bodyPr>
        <a:lstStyle/>
        <a:p>
          <a:pPr marL="0" lvl="0" indent="0" algn="l" defTabSz="533400">
            <a:lnSpc>
              <a:spcPct val="90000"/>
            </a:lnSpc>
            <a:spcBef>
              <a:spcPct val="0"/>
            </a:spcBef>
            <a:spcAft>
              <a:spcPct val="35000"/>
            </a:spcAft>
            <a:buNone/>
          </a:pPr>
          <a:r>
            <a:rPr lang="en-US" sz="1200" kern="1200"/>
            <a:t>Replace missing weight values with the average weight by category ID</a:t>
          </a:r>
        </a:p>
      </dsp:txBody>
      <dsp:txXfrm>
        <a:off x="1294056" y="1453104"/>
        <a:ext cx="5176226" cy="684690"/>
      </dsp:txXfrm>
    </dsp:sp>
    <dsp:sp modelId="{0253C3B2-F8E4-414E-A3D1-72F1E66A26AB}">
      <dsp:nvSpPr>
        <dsp:cNvPr id="0" name=""/>
        <dsp:cNvSpPr/>
      </dsp:nvSpPr>
      <dsp:spPr>
        <a:xfrm>
          <a:off x="0" y="1453104"/>
          <a:ext cx="1294056" cy="68469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8477" tIns="67632" rIns="68477" bIns="67632" numCol="1" spcCol="1270" anchor="ctr" anchorCtr="0">
          <a:noAutofit/>
        </a:bodyPr>
        <a:lstStyle/>
        <a:p>
          <a:pPr marL="0" lvl="0" indent="0" algn="ctr" defTabSz="666750">
            <a:lnSpc>
              <a:spcPct val="90000"/>
            </a:lnSpc>
            <a:spcBef>
              <a:spcPct val="0"/>
            </a:spcBef>
            <a:spcAft>
              <a:spcPct val="35000"/>
            </a:spcAft>
            <a:buNone/>
          </a:pPr>
          <a:r>
            <a:rPr lang="en-US" sz="1500" kern="1200"/>
            <a:t>Replace</a:t>
          </a:r>
        </a:p>
      </dsp:txBody>
      <dsp:txXfrm>
        <a:off x="0" y="1453104"/>
        <a:ext cx="1294056" cy="684690"/>
      </dsp:txXfrm>
    </dsp:sp>
    <dsp:sp modelId="{AAD8EB4A-2CA0-4D7E-AE62-B7E13A2E6707}">
      <dsp:nvSpPr>
        <dsp:cNvPr id="0" name=""/>
        <dsp:cNvSpPr/>
      </dsp:nvSpPr>
      <dsp:spPr>
        <a:xfrm>
          <a:off x="1294056" y="2178876"/>
          <a:ext cx="5176226" cy="68469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433" tIns="173911" rIns="100433" bIns="173911" numCol="1" spcCol="1270" anchor="ctr" anchorCtr="0">
          <a:noAutofit/>
        </a:bodyPr>
        <a:lstStyle/>
        <a:p>
          <a:pPr marL="0" lvl="0" indent="0" algn="l" defTabSz="533400">
            <a:lnSpc>
              <a:spcPct val="90000"/>
            </a:lnSpc>
            <a:spcBef>
              <a:spcPct val="0"/>
            </a:spcBef>
            <a:spcAft>
              <a:spcPct val="35000"/>
            </a:spcAft>
            <a:buNone/>
          </a:pPr>
          <a:r>
            <a:rPr lang="en-US" sz="1200" kern="1200" dirty="0"/>
            <a:t>Encode package size and b2c, c2c as discrete numeric values</a:t>
          </a:r>
        </a:p>
      </dsp:txBody>
      <dsp:txXfrm>
        <a:off x="1294056" y="2178876"/>
        <a:ext cx="5176226" cy="684690"/>
      </dsp:txXfrm>
    </dsp:sp>
    <dsp:sp modelId="{C401D064-3746-4D6C-9417-9AC1ED04B5A2}">
      <dsp:nvSpPr>
        <dsp:cNvPr id="0" name=""/>
        <dsp:cNvSpPr/>
      </dsp:nvSpPr>
      <dsp:spPr>
        <a:xfrm>
          <a:off x="0" y="2178876"/>
          <a:ext cx="1294056" cy="68469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8477" tIns="67632" rIns="68477" bIns="67632" numCol="1" spcCol="1270" anchor="ctr" anchorCtr="0">
          <a:noAutofit/>
        </a:bodyPr>
        <a:lstStyle/>
        <a:p>
          <a:pPr marL="0" lvl="0" indent="0" algn="ctr" defTabSz="666750">
            <a:lnSpc>
              <a:spcPct val="90000"/>
            </a:lnSpc>
            <a:spcBef>
              <a:spcPct val="0"/>
            </a:spcBef>
            <a:spcAft>
              <a:spcPct val="35000"/>
            </a:spcAft>
            <a:buNone/>
          </a:pPr>
          <a:r>
            <a:rPr lang="en-US" sz="1500" kern="1200"/>
            <a:t>Encode</a:t>
          </a:r>
        </a:p>
      </dsp:txBody>
      <dsp:txXfrm>
        <a:off x="0" y="2178876"/>
        <a:ext cx="1294056" cy="684690"/>
      </dsp:txXfrm>
    </dsp:sp>
    <dsp:sp modelId="{6FAD079F-1B3B-4B11-A022-2C21646EB290}">
      <dsp:nvSpPr>
        <dsp:cNvPr id="0" name=""/>
        <dsp:cNvSpPr/>
      </dsp:nvSpPr>
      <dsp:spPr>
        <a:xfrm>
          <a:off x="1294056" y="2904648"/>
          <a:ext cx="5176226" cy="68469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433" tIns="173911" rIns="100433" bIns="173911" numCol="1" spcCol="1270" anchor="ctr" anchorCtr="0">
          <a:noAutofit/>
        </a:bodyPr>
        <a:lstStyle/>
        <a:p>
          <a:pPr marL="0" lvl="0" indent="0" algn="l" defTabSz="533400">
            <a:lnSpc>
              <a:spcPct val="90000"/>
            </a:lnSpc>
            <a:spcBef>
              <a:spcPct val="0"/>
            </a:spcBef>
            <a:spcAft>
              <a:spcPct val="35000"/>
            </a:spcAft>
            <a:buNone/>
          </a:pPr>
          <a:r>
            <a:rPr lang="en-US" sz="1200" kern="1200" dirty="0"/>
            <a:t>Replace missing </a:t>
          </a:r>
          <a:r>
            <a:rPr lang="en-US" sz="1200" kern="1200" dirty="0" err="1"/>
            <a:t>carrier_min_estimate</a:t>
          </a:r>
          <a:r>
            <a:rPr lang="en-US" sz="1200" kern="1200" dirty="0"/>
            <a:t> and </a:t>
          </a:r>
          <a:r>
            <a:rPr lang="en-US" sz="1200" kern="1200" dirty="0" err="1"/>
            <a:t>carrier_max_estimate</a:t>
          </a:r>
          <a:r>
            <a:rPr lang="en-US" sz="1200" kern="1200" dirty="0"/>
            <a:t> with averages from the same </a:t>
          </a:r>
          <a:r>
            <a:rPr lang="en-US" sz="1200" kern="1200" dirty="0" err="1"/>
            <a:t>shipment_method_id</a:t>
          </a:r>
          <a:r>
            <a:rPr lang="en-US" sz="1200" kern="1200" dirty="0"/>
            <a:t>.</a:t>
          </a:r>
        </a:p>
      </dsp:txBody>
      <dsp:txXfrm>
        <a:off x="1294056" y="2904648"/>
        <a:ext cx="5176226" cy="684690"/>
      </dsp:txXfrm>
    </dsp:sp>
    <dsp:sp modelId="{6E3396F8-0185-4AE1-BFF2-2070E3686F4A}">
      <dsp:nvSpPr>
        <dsp:cNvPr id="0" name=""/>
        <dsp:cNvSpPr/>
      </dsp:nvSpPr>
      <dsp:spPr>
        <a:xfrm>
          <a:off x="0" y="2904648"/>
          <a:ext cx="1294056" cy="68469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8477" tIns="67632" rIns="68477" bIns="67632" numCol="1" spcCol="1270" anchor="ctr" anchorCtr="0">
          <a:noAutofit/>
        </a:bodyPr>
        <a:lstStyle/>
        <a:p>
          <a:pPr marL="0" lvl="0" indent="0" algn="ctr" defTabSz="666750">
            <a:lnSpc>
              <a:spcPct val="90000"/>
            </a:lnSpc>
            <a:spcBef>
              <a:spcPct val="0"/>
            </a:spcBef>
            <a:spcAft>
              <a:spcPct val="35000"/>
            </a:spcAft>
            <a:buNone/>
          </a:pPr>
          <a:r>
            <a:rPr lang="en-US" sz="1500" kern="1200"/>
            <a:t>Replace</a:t>
          </a:r>
        </a:p>
      </dsp:txBody>
      <dsp:txXfrm>
        <a:off x="0" y="2904648"/>
        <a:ext cx="1294056" cy="6846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F7216-FA63-4BEA-985F-D64401ADA984}">
      <dsp:nvSpPr>
        <dsp:cNvPr id="0" name=""/>
        <dsp:cNvSpPr/>
      </dsp:nvSpPr>
      <dsp:spPr>
        <a:xfrm>
          <a:off x="0" y="57704"/>
          <a:ext cx="3822192" cy="8798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handling time (</a:t>
          </a:r>
          <a:r>
            <a:rPr lang="en-US" sz="1600" b="0" i="0" kern="1200" dirty="0" err="1"/>
            <a:t>acceptance_scan_timestamp</a:t>
          </a:r>
          <a:r>
            <a:rPr lang="en-US" sz="1600" b="0" i="0" kern="1200" dirty="0"/>
            <a:t> - </a:t>
          </a:r>
          <a:r>
            <a:rPr lang="en-US" sz="1600" b="0" i="0" kern="1200" dirty="0" err="1"/>
            <a:t>payment_datetime</a:t>
          </a:r>
          <a:r>
            <a:rPr lang="en-US" sz="1600" b="0" i="0" kern="1200" dirty="0"/>
            <a:t>)</a:t>
          </a:r>
          <a:endParaRPr lang="en-US" sz="1600" kern="1200" dirty="0"/>
        </a:p>
      </dsp:txBody>
      <dsp:txXfrm>
        <a:off x="42950" y="100654"/>
        <a:ext cx="3736292" cy="793940"/>
      </dsp:txXfrm>
    </dsp:sp>
    <dsp:sp modelId="{DAC90EAD-E4EE-45AD-908A-1F662220AB9D}">
      <dsp:nvSpPr>
        <dsp:cNvPr id="0" name=""/>
        <dsp:cNvSpPr/>
      </dsp:nvSpPr>
      <dsp:spPr>
        <a:xfrm>
          <a:off x="0" y="983625"/>
          <a:ext cx="3822192" cy="87984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shipment time (</a:t>
          </a:r>
          <a:r>
            <a:rPr lang="en-US" sz="1600" b="0" i="0" kern="1200" dirty="0" err="1"/>
            <a:t>delivery_date</a:t>
          </a:r>
          <a:r>
            <a:rPr lang="en-US" sz="1600" b="0" i="0" kern="1200" dirty="0"/>
            <a:t> - </a:t>
          </a:r>
          <a:r>
            <a:rPr lang="en-US" sz="1600" b="0" i="0" kern="1200" dirty="0" err="1"/>
            <a:t>acceptance_scan_timestamp</a:t>
          </a:r>
          <a:r>
            <a:rPr lang="en-US" sz="1600" b="0" i="0" kern="1200" dirty="0"/>
            <a:t>)</a:t>
          </a:r>
          <a:endParaRPr lang="en-US" sz="1600" kern="1200" dirty="0"/>
        </a:p>
      </dsp:txBody>
      <dsp:txXfrm>
        <a:off x="42950" y="1026575"/>
        <a:ext cx="3736292" cy="793940"/>
      </dsp:txXfrm>
    </dsp:sp>
    <dsp:sp modelId="{6DFF407B-9978-490A-8071-6B73F44EA02E}">
      <dsp:nvSpPr>
        <dsp:cNvPr id="0" name=""/>
        <dsp:cNvSpPr/>
      </dsp:nvSpPr>
      <dsp:spPr>
        <a:xfrm>
          <a:off x="0" y="1909545"/>
          <a:ext cx="3822192" cy="87984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total time (delivery_date - payment_datetime)</a:t>
          </a:r>
          <a:endParaRPr lang="en-US" sz="1600" kern="1200"/>
        </a:p>
      </dsp:txBody>
      <dsp:txXfrm>
        <a:off x="42950" y="1952495"/>
        <a:ext cx="3736292" cy="793940"/>
      </dsp:txXfrm>
    </dsp:sp>
    <dsp:sp modelId="{6828B055-D26B-48A7-937F-187450EA45B1}">
      <dsp:nvSpPr>
        <dsp:cNvPr id="0" name=""/>
        <dsp:cNvSpPr/>
      </dsp:nvSpPr>
      <dsp:spPr>
        <a:xfrm>
          <a:off x="0" y="2835465"/>
          <a:ext cx="3822192" cy="87984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Quantify distance between buyer and seller using zipcode</a:t>
          </a:r>
          <a:endParaRPr lang="en-US" sz="1600" kern="1200"/>
        </a:p>
      </dsp:txBody>
      <dsp:txXfrm>
        <a:off x="42950" y="2878415"/>
        <a:ext cx="3736292" cy="7939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4205-EA0B-41CD-A454-B941C284E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75027A-4C9D-448A-885D-43BEFC01A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21775-438D-43B7-A3A0-372403E2AE2E}"/>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5" name="Footer Placeholder 4">
            <a:extLst>
              <a:ext uri="{FF2B5EF4-FFF2-40B4-BE49-F238E27FC236}">
                <a16:creationId xmlns:a16="http://schemas.microsoft.com/office/drawing/2014/main" id="{57B71657-1A36-4934-8CBA-1FE7BDC7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725B4-B9E0-41D0-962B-733D1A68616C}"/>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396765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8F4D-43C1-4ECF-A00C-433AF6837F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F097F1-A3DE-4C20-898A-D0579682E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333CA-6863-43A4-84A2-F6AD11BB202D}"/>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5" name="Footer Placeholder 4">
            <a:extLst>
              <a:ext uri="{FF2B5EF4-FFF2-40B4-BE49-F238E27FC236}">
                <a16:creationId xmlns:a16="http://schemas.microsoft.com/office/drawing/2014/main" id="{E68A3657-428B-412A-9E42-969445062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CCD5B-2DCA-4D49-9929-B333FAFD09A5}"/>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132241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62A65C-9B87-4842-8F60-F3884E4248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56DE68-4C48-40A6-B9B6-2B890CAC9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9A02F-1339-400F-B2E5-7E495C81B034}"/>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5" name="Footer Placeholder 4">
            <a:extLst>
              <a:ext uri="{FF2B5EF4-FFF2-40B4-BE49-F238E27FC236}">
                <a16:creationId xmlns:a16="http://schemas.microsoft.com/office/drawing/2014/main" id="{C2136114-DFAF-40AD-9101-9BB123397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4BF50-6547-4BD6-A768-9A4C9854C3DB}"/>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12864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FCB9-8C5B-4AF7-91F8-6818AC537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36E00-7F44-40BB-A6A7-1AD3ECB4AF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4A967-1FAD-4451-9C82-0153CDC75768}"/>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5" name="Footer Placeholder 4">
            <a:extLst>
              <a:ext uri="{FF2B5EF4-FFF2-40B4-BE49-F238E27FC236}">
                <a16:creationId xmlns:a16="http://schemas.microsoft.com/office/drawing/2014/main" id="{30770FEA-227E-407D-AB19-05E61BEC1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531BC-5ABD-4BB7-9FE0-4EA8AB15ADCC}"/>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91092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AB83-0D5F-44B2-A28F-24E3AC0D19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D4A78B-C0C2-462E-B2BF-AA703427E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AAB041-A34B-4BDF-8D7C-F9F570D9C33F}"/>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5" name="Footer Placeholder 4">
            <a:extLst>
              <a:ext uri="{FF2B5EF4-FFF2-40B4-BE49-F238E27FC236}">
                <a16:creationId xmlns:a16="http://schemas.microsoft.com/office/drawing/2014/main" id="{05747E5C-358A-478F-8267-FB5680C5F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B3D65-AB20-4AB3-9803-856727B7ECD9}"/>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383004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BDF-2C65-40D9-85E0-FE9BAC32AE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843A1-C9BD-4EB2-83B4-8DBE2F2C9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BC37D9-667D-4F12-94CA-51A9C87B0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593AB-6E7B-4BF1-B938-0FE61C0541EE}"/>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6" name="Footer Placeholder 5">
            <a:extLst>
              <a:ext uri="{FF2B5EF4-FFF2-40B4-BE49-F238E27FC236}">
                <a16:creationId xmlns:a16="http://schemas.microsoft.com/office/drawing/2014/main" id="{69ACC0B8-78E7-45DF-8E26-052058F53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43648-0D1A-4656-B408-B8B831C66220}"/>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378186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88BF-6F31-496A-AB4C-BB93760DAF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EF1E31-6255-4CDF-9379-E1CED956CE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E6B31-1BF3-4E14-92A9-6967836C86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156EC-8B88-4CFC-A545-3331F526B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402B5B-6959-4762-8AD3-C580F7B253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03360-B6D3-44DC-8F40-F3C092125169}"/>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8" name="Footer Placeholder 7">
            <a:extLst>
              <a:ext uri="{FF2B5EF4-FFF2-40B4-BE49-F238E27FC236}">
                <a16:creationId xmlns:a16="http://schemas.microsoft.com/office/drawing/2014/main" id="{2F6FA251-FE4E-49E3-BBAD-37495AF39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6266E8-775E-41B8-91E4-0C1A338FCA8B}"/>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379801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4218-F0B4-4B74-857B-19DA01F8E4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2B7342-9D64-4A4E-8F0C-34760370B844}"/>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4" name="Footer Placeholder 3">
            <a:extLst>
              <a:ext uri="{FF2B5EF4-FFF2-40B4-BE49-F238E27FC236}">
                <a16:creationId xmlns:a16="http://schemas.microsoft.com/office/drawing/2014/main" id="{BD020FC6-E311-466A-B30B-DAFD80B60D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B2BB76-998D-4DDC-A4DE-3E3D1E27C11D}"/>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65599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C2CAD-DB99-4327-AC59-516C0132D904}"/>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3" name="Footer Placeholder 2">
            <a:extLst>
              <a:ext uri="{FF2B5EF4-FFF2-40B4-BE49-F238E27FC236}">
                <a16:creationId xmlns:a16="http://schemas.microsoft.com/office/drawing/2014/main" id="{E1173C48-69F8-4645-8880-3D9643A939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B5FF80-7359-4591-A491-0908442BB2BD}"/>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232281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4C61-A355-450D-94DF-667BFF9A9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26469E-CBB3-42F3-963A-5EC77AB79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34088D-E333-419F-AD45-9D2968341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48938-0E13-4ABE-8279-98C9FEE6F465}"/>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6" name="Footer Placeholder 5">
            <a:extLst>
              <a:ext uri="{FF2B5EF4-FFF2-40B4-BE49-F238E27FC236}">
                <a16:creationId xmlns:a16="http://schemas.microsoft.com/office/drawing/2014/main" id="{DF8E4073-8DA8-4B63-85F3-1DA1B7381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AE9F2-F745-4975-BDAF-F4D6F6403C4C}"/>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68913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E551-6F17-4EC0-9465-E65E3C646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0A5AF7-68E1-483C-9204-B66DD30273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1A23A-E3BB-41F9-978C-218B16231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757DC-EEE1-4A49-B422-9AA8075398B7}"/>
              </a:ext>
            </a:extLst>
          </p:cNvPr>
          <p:cNvSpPr>
            <a:spLocks noGrp="1"/>
          </p:cNvSpPr>
          <p:nvPr>
            <p:ph type="dt" sz="half" idx="10"/>
          </p:nvPr>
        </p:nvSpPr>
        <p:spPr/>
        <p:txBody>
          <a:bodyPr/>
          <a:lstStyle/>
          <a:p>
            <a:fld id="{A1F98763-DEB5-4CDF-8798-1A4DD9CD4EEA}" type="datetimeFigureOut">
              <a:rPr lang="en-US" smtClean="0"/>
              <a:t>4/11/2022</a:t>
            </a:fld>
            <a:endParaRPr lang="en-US"/>
          </a:p>
        </p:txBody>
      </p:sp>
      <p:sp>
        <p:nvSpPr>
          <p:cNvPr id="6" name="Footer Placeholder 5">
            <a:extLst>
              <a:ext uri="{FF2B5EF4-FFF2-40B4-BE49-F238E27FC236}">
                <a16:creationId xmlns:a16="http://schemas.microsoft.com/office/drawing/2014/main" id="{5877695A-335A-4CA2-9434-9E50CA984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25F6C-2FF3-4C60-A6C6-515B11E32DC3}"/>
              </a:ext>
            </a:extLst>
          </p:cNvPr>
          <p:cNvSpPr>
            <a:spLocks noGrp="1"/>
          </p:cNvSpPr>
          <p:nvPr>
            <p:ph type="sldNum" sz="quarter" idx="12"/>
          </p:nvPr>
        </p:nvSpPr>
        <p:spPr/>
        <p:txBody>
          <a:bodyPr/>
          <a:lstStyle/>
          <a:p>
            <a:fld id="{3DF701C1-23D5-4F39-A3B7-D1475C06D24B}" type="slidenum">
              <a:rPr lang="en-US" smtClean="0"/>
              <a:t>‹#›</a:t>
            </a:fld>
            <a:endParaRPr lang="en-US"/>
          </a:p>
        </p:txBody>
      </p:sp>
    </p:spTree>
    <p:extLst>
      <p:ext uri="{BB962C8B-B14F-4D97-AF65-F5344CB8AC3E}">
        <p14:creationId xmlns:p14="http://schemas.microsoft.com/office/powerpoint/2010/main" val="201804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A1B41A-5FFB-43FD-8796-FE6D98D2D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7A035-271A-4EE6-BF7F-B1575C304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33199-B1CC-4D11-BA89-AF90E1C80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98763-DEB5-4CDF-8798-1A4DD9CD4EEA}" type="datetimeFigureOut">
              <a:rPr lang="en-US" smtClean="0"/>
              <a:t>4/11/2022</a:t>
            </a:fld>
            <a:endParaRPr lang="en-US"/>
          </a:p>
        </p:txBody>
      </p:sp>
      <p:sp>
        <p:nvSpPr>
          <p:cNvPr id="5" name="Footer Placeholder 4">
            <a:extLst>
              <a:ext uri="{FF2B5EF4-FFF2-40B4-BE49-F238E27FC236}">
                <a16:creationId xmlns:a16="http://schemas.microsoft.com/office/drawing/2014/main" id="{81941246-6F0C-4C28-A102-582379353C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443115-D6BE-425D-B62F-24FD1BCFD0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701C1-23D5-4F39-A3B7-D1475C06D24B}" type="slidenum">
              <a:rPr lang="en-US" smtClean="0"/>
              <a:t>‹#›</a:t>
            </a:fld>
            <a:endParaRPr lang="en-US"/>
          </a:p>
        </p:txBody>
      </p:sp>
    </p:spTree>
    <p:extLst>
      <p:ext uri="{BB962C8B-B14F-4D97-AF65-F5344CB8AC3E}">
        <p14:creationId xmlns:p14="http://schemas.microsoft.com/office/powerpoint/2010/main" val="87704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15/detc2018-85710" TargetMode="External"/><Relationship Id="rId2" Type="http://schemas.openxmlformats.org/officeDocument/2006/relationships/hyperlink" Target="https://doi.org/10.1088/1742-6596/1684/1/012039" TargetMode="External"/><Relationship Id="rId1" Type="http://schemas.openxmlformats.org/officeDocument/2006/relationships/slideLayout" Target="../slideLayouts/slideLayout2.xml"/><Relationship Id="rId6" Type="http://schemas.openxmlformats.org/officeDocument/2006/relationships/hyperlink" Target="https://eval.ai/web/challenges/challenge-page/1205/overview" TargetMode="External"/><Relationship Id="rId5" Type="http://schemas.openxmlformats.org/officeDocument/2006/relationships/hyperlink" Target="https://doi.org/10.1016/j.ifacol.2018.08.472" TargetMode="External"/><Relationship Id="rId4" Type="http://schemas.openxmlformats.org/officeDocument/2006/relationships/hyperlink" Target="https://doi.org/10.2139/ssrn.370133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4.svg"/><Relationship Id="rId7" Type="http://schemas.openxmlformats.org/officeDocument/2006/relationships/diagramColors" Target="../diagrams/colors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1AAC757-BE5B-4886-8F65-B2B785C9FDCE}"/>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Technical Presentation</a:t>
            </a:r>
          </a:p>
        </p:txBody>
      </p:sp>
      <p:sp>
        <p:nvSpPr>
          <p:cNvPr id="3" name="Subtitle 2">
            <a:extLst>
              <a:ext uri="{FF2B5EF4-FFF2-40B4-BE49-F238E27FC236}">
                <a16:creationId xmlns:a16="http://schemas.microsoft.com/office/drawing/2014/main" id="{A99C4288-9375-4CAD-B22C-B1102A1610D6}"/>
              </a:ext>
            </a:extLst>
          </p:cNvPr>
          <p:cNvSpPr>
            <a:spLocks noGrp="1"/>
          </p:cNvSpPr>
          <p:nvPr>
            <p:ph type="subTitle" idx="1"/>
          </p:nvPr>
        </p:nvSpPr>
        <p:spPr>
          <a:xfrm>
            <a:off x="1208228" y="5972174"/>
            <a:ext cx="8578699" cy="504825"/>
          </a:xfrm>
        </p:spPr>
        <p:txBody>
          <a:bodyPr>
            <a:normAutofit/>
          </a:bodyPr>
          <a:lstStyle/>
          <a:p>
            <a:pPr algn="l"/>
            <a:r>
              <a:rPr lang="en-US" sz="2000">
                <a:solidFill>
                  <a:srgbClr val="FFFFFF"/>
                </a:solidFill>
              </a:rPr>
              <a:t>Prepared By : Palak Shah</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1512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0FA85-7319-4461-B6C1-585C7E41B2D9}"/>
              </a:ext>
            </a:extLst>
          </p:cNvPr>
          <p:cNvSpPr>
            <a:spLocks noGrp="1"/>
          </p:cNvSpPr>
          <p:nvPr>
            <p:ph type="title"/>
          </p:nvPr>
        </p:nvSpPr>
        <p:spPr>
          <a:xfrm>
            <a:off x="594360" y="640263"/>
            <a:ext cx="3822192" cy="1344975"/>
          </a:xfrm>
        </p:spPr>
        <p:txBody>
          <a:bodyPr>
            <a:normAutofit/>
          </a:bodyPr>
          <a:lstStyle/>
          <a:p>
            <a:r>
              <a:rPr lang="en-US" sz="3100" b="0" i="0" dirty="0">
                <a:solidFill>
                  <a:schemeClr val="bg1"/>
                </a:solidFill>
              </a:rPr>
              <a:t>Creating New Features</a:t>
            </a:r>
            <a:br>
              <a:rPr lang="en-US" sz="3100" dirty="0">
                <a:solidFill>
                  <a:schemeClr val="bg1"/>
                </a:solidFill>
              </a:rPr>
            </a:br>
            <a:endParaRPr lang="en-US" sz="3100" dirty="0">
              <a:solidFill>
                <a:schemeClr val="bg1"/>
              </a:solidFill>
            </a:endParaRPr>
          </a:p>
        </p:txBody>
      </p:sp>
      <p:cxnSp>
        <p:nvCxnSpPr>
          <p:cNvPr id="39" name="Straight Connector 3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32" name="Content Placeholder 4" descr="A picture containing diagram&#10;&#10;Description automatically generated">
            <a:extLst>
              <a:ext uri="{FF2B5EF4-FFF2-40B4-BE49-F238E27FC236}">
                <a16:creationId xmlns:a16="http://schemas.microsoft.com/office/drawing/2014/main" id="{67AEE251-C029-4ADC-AAAF-5FB5B7B0D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1776325"/>
            <a:ext cx="6596652" cy="3149901"/>
          </a:xfrm>
          <a:prstGeom prst="rect">
            <a:avLst/>
          </a:prstGeom>
        </p:spPr>
      </p:pic>
      <p:graphicFrame>
        <p:nvGraphicFramePr>
          <p:cNvPr id="31" name="Content Placeholder 2">
            <a:extLst>
              <a:ext uri="{FF2B5EF4-FFF2-40B4-BE49-F238E27FC236}">
                <a16:creationId xmlns:a16="http://schemas.microsoft.com/office/drawing/2014/main" id="{0EC0352C-6A99-20FF-0E44-BBD1E3422417}"/>
              </a:ext>
            </a:extLst>
          </p:cNvPr>
          <p:cNvGraphicFramePr>
            <a:graphicFrameLocks noGrp="1"/>
          </p:cNvGraphicFramePr>
          <p:nvPr>
            <p:ph idx="1"/>
            <p:extLst>
              <p:ext uri="{D42A27DB-BD31-4B8C-83A1-F6EECF244321}">
                <p14:modId xmlns:p14="http://schemas.microsoft.com/office/powerpoint/2010/main" val="2977784342"/>
              </p:ext>
            </p:extLst>
          </p:nvPr>
        </p:nvGraphicFramePr>
        <p:xfrm>
          <a:off x="593610" y="2121763"/>
          <a:ext cx="3822192" cy="3773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75CA65E-717F-4C41-8DB9-0EBD69360311}"/>
              </a:ext>
            </a:extLst>
          </p:cNvPr>
          <p:cNvSpPr txBox="1"/>
          <p:nvPr/>
        </p:nvSpPr>
        <p:spPr>
          <a:xfrm>
            <a:off x="9779000" y="5511800"/>
            <a:ext cx="2133600" cy="215444"/>
          </a:xfrm>
          <a:prstGeom prst="rect">
            <a:avLst/>
          </a:prstGeom>
          <a:noFill/>
        </p:spPr>
        <p:txBody>
          <a:bodyPr wrap="square" rtlCol="0">
            <a:spAutoFit/>
          </a:bodyPr>
          <a:lstStyle/>
          <a:p>
            <a:r>
              <a:rPr lang="en-US" sz="800" dirty="0"/>
              <a:t>Image Reference: </a:t>
            </a:r>
            <a:r>
              <a:rPr lang="en-US" sz="800" dirty="0" err="1"/>
              <a:t>Ebay</a:t>
            </a:r>
            <a:endParaRPr lang="en-US" sz="800" dirty="0"/>
          </a:p>
        </p:txBody>
      </p:sp>
    </p:spTree>
    <p:extLst>
      <p:ext uri="{BB962C8B-B14F-4D97-AF65-F5344CB8AC3E}">
        <p14:creationId xmlns:p14="http://schemas.microsoft.com/office/powerpoint/2010/main" val="147158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CD0337-FDEA-4661-A8C3-DD2F63B38790}"/>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Feature Importance </a:t>
            </a:r>
          </a:p>
        </p:txBody>
      </p:sp>
      <p:graphicFrame>
        <p:nvGraphicFramePr>
          <p:cNvPr id="40" name="Content Placeholder 3">
            <a:extLst>
              <a:ext uri="{FF2B5EF4-FFF2-40B4-BE49-F238E27FC236}">
                <a16:creationId xmlns:a16="http://schemas.microsoft.com/office/drawing/2014/main" id="{64D3D3A4-FB90-4073-8A66-F462EEA3E08C}"/>
              </a:ext>
            </a:extLst>
          </p:cNvPr>
          <p:cNvGraphicFramePr>
            <a:graphicFrameLocks noGrp="1"/>
          </p:cNvGraphicFramePr>
          <p:nvPr>
            <p:ph idx="1"/>
            <p:extLst>
              <p:ext uri="{D42A27DB-BD31-4B8C-83A1-F6EECF244321}">
                <p14:modId xmlns:p14="http://schemas.microsoft.com/office/powerpoint/2010/main" val="3255011188"/>
              </p:ext>
            </p:extLst>
          </p:nvPr>
        </p:nvGraphicFramePr>
        <p:xfrm>
          <a:off x="4303680" y="1166648"/>
          <a:ext cx="6785041" cy="4563592"/>
        </p:xfrm>
        <a:graphic>
          <a:graphicData uri="http://schemas.openxmlformats.org/drawingml/2006/table">
            <a:tbl>
              <a:tblPr firstRow="1" bandRow="1">
                <a:tableStyleId>{8EC20E35-A176-4012-BC5E-935CFFF8708E}</a:tableStyleId>
              </a:tblPr>
              <a:tblGrid>
                <a:gridCol w="2898401">
                  <a:extLst>
                    <a:ext uri="{9D8B030D-6E8A-4147-A177-3AD203B41FA5}">
                      <a16:colId xmlns:a16="http://schemas.microsoft.com/office/drawing/2014/main" val="2094484299"/>
                    </a:ext>
                  </a:extLst>
                </a:gridCol>
                <a:gridCol w="2266021">
                  <a:extLst>
                    <a:ext uri="{9D8B030D-6E8A-4147-A177-3AD203B41FA5}">
                      <a16:colId xmlns:a16="http://schemas.microsoft.com/office/drawing/2014/main" val="979799605"/>
                    </a:ext>
                  </a:extLst>
                </a:gridCol>
                <a:gridCol w="1620619">
                  <a:extLst>
                    <a:ext uri="{9D8B030D-6E8A-4147-A177-3AD203B41FA5}">
                      <a16:colId xmlns:a16="http://schemas.microsoft.com/office/drawing/2014/main" val="3750765894"/>
                    </a:ext>
                  </a:extLst>
                </a:gridCol>
              </a:tblGrid>
              <a:tr h="1073752">
                <a:tc>
                  <a:txBody>
                    <a:bodyPr/>
                    <a:lstStyle/>
                    <a:p>
                      <a:pPr algn="ctr" fontAlgn="b"/>
                      <a:r>
                        <a:rPr lang="en-US" sz="2200" u="none" strike="noStrike" dirty="0">
                          <a:effectLst/>
                        </a:rPr>
                        <a:t>Features</a:t>
                      </a:r>
                      <a:endParaRPr lang="en-US" sz="2200" b="0" i="0" u="none" strike="noStrike" dirty="0">
                        <a:solidFill>
                          <a:srgbClr val="000000"/>
                        </a:solidFill>
                        <a:effectLst/>
                        <a:latin typeface="Calibri" panose="020F0502020204030204" pitchFamily="34" charset="0"/>
                      </a:endParaRPr>
                    </a:p>
                  </a:txBody>
                  <a:tcPr marL="13136" marR="13136" marT="78820" marB="78820" anchor="b"/>
                </a:tc>
                <a:tc>
                  <a:txBody>
                    <a:bodyPr/>
                    <a:lstStyle/>
                    <a:p>
                      <a:pPr algn="ctr" fontAlgn="b"/>
                      <a:r>
                        <a:rPr lang="en-US" sz="2200" u="none" strike="noStrike" dirty="0">
                          <a:effectLst/>
                        </a:rPr>
                        <a:t>Standard Linear Regression (SR)</a:t>
                      </a:r>
                      <a:endParaRPr lang="en-US" sz="2200" b="0" i="0" u="none" strike="noStrike" dirty="0">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a:effectLst/>
                        </a:rPr>
                        <a:t>Lasso Regression (LR)</a:t>
                      </a:r>
                      <a:endParaRPr lang="en-US" sz="2200" b="0" i="0" u="none" strike="noStrike">
                        <a:solidFill>
                          <a:srgbClr val="000000"/>
                        </a:solidFill>
                        <a:effectLst/>
                        <a:latin typeface="Calibri" panose="020F0502020204030204" pitchFamily="34" charset="0"/>
                      </a:endParaRPr>
                    </a:p>
                  </a:txBody>
                  <a:tcPr marL="13136" marR="13136" marT="13136" marB="0" anchor="b"/>
                </a:tc>
                <a:extLst>
                  <a:ext uri="{0D108BD9-81ED-4DB2-BD59-A6C34878D82A}">
                    <a16:rowId xmlns:a16="http://schemas.microsoft.com/office/drawing/2014/main" val="1747825937"/>
                  </a:ext>
                </a:extLst>
              </a:tr>
              <a:tr h="539747">
                <a:tc>
                  <a:txBody>
                    <a:bodyPr/>
                    <a:lstStyle/>
                    <a:p>
                      <a:pPr algn="ctr" fontAlgn="b"/>
                      <a:r>
                        <a:rPr lang="en-US" sz="2200" u="none" strike="noStrike" dirty="0">
                          <a:effectLst/>
                        </a:rPr>
                        <a:t>b2c_c2c</a:t>
                      </a:r>
                      <a:endParaRPr lang="en-US" sz="2200" b="0" i="0" u="none" strike="noStrike" dirty="0">
                        <a:solidFill>
                          <a:srgbClr val="000000"/>
                        </a:solidFill>
                        <a:effectLst/>
                        <a:latin typeface="Calibri" panose="020F0502020204030204" pitchFamily="34" charset="0"/>
                      </a:endParaRPr>
                    </a:p>
                  </a:txBody>
                  <a:tcPr marL="13136" marR="13136" marT="78820" marB="78820" anchor="b"/>
                </a:tc>
                <a:tc>
                  <a:txBody>
                    <a:bodyPr/>
                    <a:lstStyle/>
                    <a:p>
                      <a:pPr algn="ctr" fontAlgn="b"/>
                      <a:r>
                        <a:rPr lang="en-US" sz="2200" u="none" strike="noStrike" dirty="0">
                          <a:effectLst/>
                        </a:rPr>
                        <a:t>0.2635</a:t>
                      </a:r>
                      <a:endParaRPr lang="en-US" sz="2200" b="0" i="0" u="none" strike="noStrike" dirty="0">
                        <a:solidFill>
                          <a:srgbClr val="000000"/>
                        </a:solidFill>
                        <a:effectLst/>
                        <a:latin typeface="Calibri" panose="020F0502020204030204" pitchFamily="34" charset="0"/>
                      </a:endParaRPr>
                    </a:p>
                  </a:txBody>
                  <a:tcPr marL="13136" marR="13136" marT="78820" marB="78820" anchor="b"/>
                </a:tc>
                <a:tc>
                  <a:txBody>
                    <a:bodyPr/>
                    <a:lstStyle/>
                    <a:p>
                      <a:pPr algn="ctr" fontAlgn="b"/>
                      <a:r>
                        <a:rPr lang="en-US" sz="2200" u="none" strike="noStrike">
                          <a:effectLst/>
                        </a:rPr>
                        <a:t>0</a:t>
                      </a:r>
                      <a:endParaRPr lang="en-US" sz="2200" b="0" i="0" u="none" strike="noStrike">
                        <a:solidFill>
                          <a:srgbClr val="000000"/>
                        </a:solidFill>
                        <a:effectLst/>
                        <a:latin typeface="Calibri" panose="020F0502020204030204" pitchFamily="34" charset="0"/>
                      </a:endParaRPr>
                    </a:p>
                  </a:txBody>
                  <a:tcPr marL="13136" marR="13136" marT="13136" marB="0" anchor="b"/>
                </a:tc>
                <a:extLst>
                  <a:ext uri="{0D108BD9-81ED-4DB2-BD59-A6C34878D82A}">
                    <a16:rowId xmlns:a16="http://schemas.microsoft.com/office/drawing/2014/main" val="1910912860"/>
                  </a:ext>
                </a:extLst>
              </a:tr>
              <a:tr h="539747">
                <a:tc>
                  <a:txBody>
                    <a:bodyPr/>
                    <a:lstStyle/>
                    <a:p>
                      <a:pPr algn="ctr" fontAlgn="b"/>
                      <a:r>
                        <a:rPr lang="en-US" sz="2200" u="none" strike="noStrike">
                          <a:effectLst/>
                        </a:rPr>
                        <a:t>shipping_fee</a:t>
                      </a:r>
                      <a:endParaRPr lang="en-US" sz="2200" b="0" i="0" u="none" strike="noStrike">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dirty="0">
                          <a:effectLst/>
                        </a:rPr>
                        <a:t>0.003</a:t>
                      </a:r>
                      <a:endParaRPr lang="en-US" sz="2200" b="0" i="0" u="none" strike="noStrike" dirty="0">
                        <a:solidFill>
                          <a:srgbClr val="000000"/>
                        </a:solidFill>
                        <a:effectLst/>
                        <a:latin typeface="Calibri" panose="020F0502020204030204" pitchFamily="34" charset="0"/>
                      </a:endParaRPr>
                    </a:p>
                  </a:txBody>
                  <a:tcPr marL="13136" marR="13136" marT="78820" marB="78820" anchor="b"/>
                </a:tc>
                <a:tc>
                  <a:txBody>
                    <a:bodyPr/>
                    <a:lstStyle/>
                    <a:p>
                      <a:pPr algn="ctr" fontAlgn="b"/>
                      <a:r>
                        <a:rPr lang="en-US" sz="2200" u="none" strike="noStrike">
                          <a:effectLst/>
                        </a:rPr>
                        <a:t>0</a:t>
                      </a:r>
                      <a:endParaRPr lang="en-US" sz="2200" b="0" i="0" u="none" strike="noStrike">
                        <a:solidFill>
                          <a:srgbClr val="000000"/>
                        </a:solidFill>
                        <a:effectLst/>
                        <a:latin typeface="Calibri" panose="020F0502020204030204" pitchFamily="34" charset="0"/>
                      </a:endParaRPr>
                    </a:p>
                  </a:txBody>
                  <a:tcPr marL="13136" marR="13136" marT="13136" marB="0" anchor="b"/>
                </a:tc>
                <a:extLst>
                  <a:ext uri="{0D108BD9-81ED-4DB2-BD59-A6C34878D82A}">
                    <a16:rowId xmlns:a16="http://schemas.microsoft.com/office/drawing/2014/main" val="1231589638"/>
                  </a:ext>
                </a:extLst>
              </a:tr>
              <a:tr h="395244">
                <a:tc>
                  <a:txBody>
                    <a:bodyPr/>
                    <a:lstStyle/>
                    <a:p>
                      <a:pPr algn="ctr" fontAlgn="b"/>
                      <a:r>
                        <a:rPr lang="en-US" sz="2200" u="none" strike="noStrike" dirty="0" err="1">
                          <a:effectLst/>
                        </a:rPr>
                        <a:t>carrier_min_estimate</a:t>
                      </a:r>
                      <a:endParaRPr lang="en-US" sz="2200" b="0" i="0" u="none" strike="noStrike" dirty="0">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dirty="0">
                          <a:effectLst/>
                        </a:rPr>
                        <a:t>0.2217</a:t>
                      </a:r>
                      <a:endParaRPr lang="en-US" sz="2200" b="0" i="0" u="none" strike="noStrike" dirty="0">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a:effectLst/>
                        </a:rPr>
                        <a:t>0</a:t>
                      </a:r>
                      <a:endParaRPr lang="en-US" sz="2200" b="0" i="0" u="none" strike="noStrike">
                        <a:solidFill>
                          <a:srgbClr val="000000"/>
                        </a:solidFill>
                        <a:effectLst/>
                        <a:latin typeface="Calibri" panose="020F0502020204030204" pitchFamily="34" charset="0"/>
                      </a:endParaRPr>
                    </a:p>
                  </a:txBody>
                  <a:tcPr marL="13136" marR="13136" marT="13136" marB="0" anchor="b"/>
                </a:tc>
                <a:extLst>
                  <a:ext uri="{0D108BD9-81ED-4DB2-BD59-A6C34878D82A}">
                    <a16:rowId xmlns:a16="http://schemas.microsoft.com/office/drawing/2014/main" val="2999531079"/>
                  </a:ext>
                </a:extLst>
              </a:tr>
              <a:tr h="395244">
                <a:tc>
                  <a:txBody>
                    <a:bodyPr/>
                    <a:lstStyle/>
                    <a:p>
                      <a:pPr algn="ctr" fontAlgn="b"/>
                      <a:r>
                        <a:rPr lang="en-US" sz="2200" u="none" strike="noStrike">
                          <a:effectLst/>
                        </a:rPr>
                        <a:t>carrier_max_estimate</a:t>
                      </a:r>
                      <a:endParaRPr lang="en-US" sz="2200" b="0" i="0" u="none" strike="noStrike">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dirty="0">
                          <a:effectLst/>
                        </a:rPr>
                        <a:t>0.4032</a:t>
                      </a:r>
                      <a:endParaRPr lang="en-US" sz="2200" b="0" i="0" u="none" strike="noStrike" dirty="0">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a:effectLst/>
                        </a:rPr>
                        <a:t>0</a:t>
                      </a:r>
                      <a:endParaRPr lang="en-US" sz="2200" b="0" i="0" u="none" strike="noStrike">
                        <a:solidFill>
                          <a:srgbClr val="000000"/>
                        </a:solidFill>
                        <a:effectLst/>
                        <a:latin typeface="Calibri" panose="020F0502020204030204" pitchFamily="34" charset="0"/>
                      </a:endParaRPr>
                    </a:p>
                  </a:txBody>
                  <a:tcPr marL="13136" marR="13136" marT="13136" marB="0" anchor="b"/>
                </a:tc>
                <a:extLst>
                  <a:ext uri="{0D108BD9-81ED-4DB2-BD59-A6C34878D82A}">
                    <a16:rowId xmlns:a16="http://schemas.microsoft.com/office/drawing/2014/main" val="178715733"/>
                  </a:ext>
                </a:extLst>
              </a:tr>
              <a:tr h="395244">
                <a:tc>
                  <a:txBody>
                    <a:bodyPr/>
                    <a:lstStyle/>
                    <a:p>
                      <a:pPr algn="ctr" fontAlgn="b"/>
                      <a:r>
                        <a:rPr lang="en-US" sz="2200" u="none" strike="noStrike">
                          <a:effectLst/>
                        </a:rPr>
                        <a:t>category_id</a:t>
                      </a:r>
                      <a:endParaRPr lang="en-US" sz="2200" b="0" i="0" u="none" strike="noStrike">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dirty="0">
                          <a:effectLst/>
                        </a:rPr>
                        <a:t>0.0183</a:t>
                      </a:r>
                      <a:endParaRPr lang="en-US" sz="2200" b="0" i="0" u="none" strike="noStrike" dirty="0">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a:effectLst/>
                        </a:rPr>
                        <a:t>0.005</a:t>
                      </a:r>
                      <a:endParaRPr lang="en-US" sz="2200" b="0" i="0" u="none" strike="noStrike">
                        <a:solidFill>
                          <a:srgbClr val="000000"/>
                        </a:solidFill>
                        <a:effectLst/>
                        <a:latin typeface="Calibri" panose="020F0502020204030204" pitchFamily="34" charset="0"/>
                      </a:endParaRPr>
                    </a:p>
                  </a:txBody>
                  <a:tcPr marL="13136" marR="13136" marT="13136" marB="0" anchor="b"/>
                </a:tc>
                <a:extLst>
                  <a:ext uri="{0D108BD9-81ED-4DB2-BD59-A6C34878D82A}">
                    <a16:rowId xmlns:a16="http://schemas.microsoft.com/office/drawing/2014/main" val="1268111585"/>
                  </a:ext>
                </a:extLst>
              </a:tr>
              <a:tr h="395244">
                <a:tc>
                  <a:txBody>
                    <a:bodyPr/>
                    <a:lstStyle/>
                    <a:p>
                      <a:pPr algn="ctr" fontAlgn="b"/>
                      <a:r>
                        <a:rPr lang="en-US" sz="2200" u="none" strike="noStrike">
                          <a:effectLst/>
                        </a:rPr>
                        <a:t>item_price</a:t>
                      </a:r>
                      <a:endParaRPr lang="en-US" sz="2200" b="0" i="0" u="none" strike="noStrike">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dirty="0">
                          <a:effectLst/>
                        </a:rPr>
                        <a:t>-0.0001</a:t>
                      </a:r>
                      <a:endParaRPr lang="en-US" sz="2200" b="0" i="0" u="none" strike="noStrike" dirty="0">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a:effectLst/>
                        </a:rPr>
                        <a:t>0.001</a:t>
                      </a:r>
                      <a:endParaRPr lang="en-US" sz="2200" b="0" i="0" u="none" strike="noStrike">
                        <a:solidFill>
                          <a:srgbClr val="000000"/>
                        </a:solidFill>
                        <a:effectLst/>
                        <a:latin typeface="Calibri" panose="020F0502020204030204" pitchFamily="34" charset="0"/>
                      </a:endParaRPr>
                    </a:p>
                  </a:txBody>
                  <a:tcPr marL="13136" marR="13136" marT="13136" marB="0" anchor="b"/>
                </a:tc>
                <a:extLst>
                  <a:ext uri="{0D108BD9-81ED-4DB2-BD59-A6C34878D82A}">
                    <a16:rowId xmlns:a16="http://schemas.microsoft.com/office/drawing/2014/main" val="3705685043"/>
                  </a:ext>
                </a:extLst>
              </a:tr>
              <a:tr h="395244">
                <a:tc>
                  <a:txBody>
                    <a:bodyPr/>
                    <a:lstStyle/>
                    <a:p>
                      <a:pPr algn="ctr" fontAlgn="b"/>
                      <a:r>
                        <a:rPr lang="en-US" sz="2200" u="none" strike="noStrike">
                          <a:effectLst/>
                        </a:rPr>
                        <a:t>quantity</a:t>
                      </a:r>
                      <a:endParaRPr lang="en-US" sz="2200" b="0" i="0" u="none" strike="noStrike">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dirty="0">
                          <a:effectLst/>
                        </a:rPr>
                        <a:t>0.003</a:t>
                      </a:r>
                      <a:endParaRPr lang="en-US" sz="2200" b="0" i="0" u="none" strike="noStrike" dirty="0">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dirty="0">
                          <a:effectLst/>
                        </a:rPr>
                        <a:t>0</a:t>
                      </a:r>
                      <a:endParaRPr lang="en-US" sz="2200" b="0" i="0" u="none" strike="noStrike" dirty="0">
                        <a:solidFill>
                          <a:srgbClr val="000000"/>
                        </a:solidFill>
                        <a:effectLst/>
                        <a:latin typeface="Calibri" panose="020F0502020204030204" pitchFamily="34" charset="0"/>
                      </a:endParaRPr>
                    </a:p>
                  </a:txBody>
                  <a:tcPr marL="13136" marR="13136" marT="13136" marB="0" anchor="b"/>
                </a:tc>
                <a:extLst>
                  <a:ext uri="{0D108BD9-81ED-4DB2-BD59-A6C34878D82A}">
                    <a16:rowId xmlns:a16="http://schemas.microsoft.com/office/drawing/2014/main" val="1110133116"/>
                  </a:ext>
                </a:extLst>
              </a:tr>
              <a:tr h="434126">
                <a:tc>
                  <a:txBody>
                    <a:bodyPr/>
                    <a:lstStyle/>
                    <a:p>
                      <a:pPr algn="ctr" fontAlgn="b"/>
                      <a:r>
                        <a:rPr lang="en-US" sz="2200" u="none" strike="noStrike">
                          <a:effectLst/>
                        </a:rPr>
                        <a:t>weight</a:t>
                      </a:r>
                      <a:endParaRPr lang="en-US" sz="2200" b="0" i="0" u="none" strike="noStrike">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dirty="0">
                          <a:effectLst/>
                        </a:rPr>
                        <a:t>-0.0000095</a:t>
                      </a:r>
                      <a:endParaRPr lang="en-US" sz="2200" b="0" i="0" u="none" strike="noStrike" dirty="0">
                        <a:solidFill>
                          <a:srgbClr val="000000"/>
                        </a:solidFill>
                        <a:effectLst/>
                        <a:latin typeface="Calibri" panose="020F0502020204030204" pitchFamily="34" charset="0"/>
                      </a:endParaRPr>
                    </a:p>
                  </a:txBody>
                  <a:tcPr marL="13136" marR="13136" marT="13136" marB="0" anchor="b"/>
                </a:tc>
                <a:tc>
                  <a:txBody>
                    <a:bodyPr/>
                    <a:lstStyle/>
                    <a:p>
                      <a:pPr algn="ctr" fontAlgn="b"/>
                      <a:r>
                        <a:rPr lang="en-US" sz="2200" u="none" strike="noStrike" dirty="0">
                          <a:effectLst/>
                        </a:rPr>
                        <a:t>1.9E-06</a:t>
                      </a:r>
                      <a:endParaRPr lang="en-US" sz="2200" b="0" i="0" u="none" strike="noStrike" dirty="0">
                        <a:solidFill>
                          <a:srgbClr val="000000"/>
                        </a:solidFill>
                        <a:effectLst/>
                        <a:latin typeface="Calibri" panose="020F0502020204030204" pitchFamily="34" charset="0"/>
                      </a:endParaRPr>
                    </a:p>
                  </a:txBody>
                  <a:tcPr marL="13136" marR="13136" marT="13136" marB="0" anchor="b"/>
                </a:tc>
                <a:extLst>
                  <a:ext uri="{0D108BD9-81ED-4DB2-BD59-A6C34878D82A}">
                    <a16:rowId xmlns:a16="http://schemas.microsoft.com/office/drawing/2014/main" val="339855550"/>
                  </a:ext>
                </a:extLst>
              </a:tr>
            </a:tbl>
          </a:graphicData>
        </a:graphic>
      </p:graphicFrame>
    </p:spTree>
    <p:extLst>
      <p:ext uri="{BB962C8B-B14F-4D97-AF65-F5344CB8AC3E}">
        <p14:creationId xmlns:p14="http://schemas.microsoft.com/office/powerpoint/2010/main" val="114992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C5A4C1-A1EB-4531-99DD-716D4926F1B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i="0" kern="1200">
                <a:solidFill>
                  <a:srgbClr val="FFFFFF"/>
                </a:solidFill>
                <a:effectLst/>
                <a:latin typeface="+mj-lt"/>
                <a:ea typeface="+mj-ea"/>
                <a:cs typeface="+mj-cs"/>
              </a:rPr>
              <a:t>Linear Regression Model</a:t>
            </a:r>
            <a:br>
              <a:rPr lang="en-US" sz="2600" b="1" i="0" kern="1200">
                <a:solidFill>
                  <a:srgbClr val="FFFFFF"/>
                </a:solidFill>
                <a:effectLst/>
                <a:latin typeface="+mj-lt"/>
                <a:ea typeface="+mj-ea"/>
                <a:cs typeface="+mj-cs"/>
              </a:rPr>
            </a:br>
            <a:endParaRPr lang="en-US" sz="2600" kern="120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2D7CF031-8877-4092-9EC4-1E6C1F20674B}"/>
              </a:ext>
            </a:extLst>
          </p:cNvPr>
          <p:cNvSpPr txBox="1"/>
          <p:nvPr/>
        </p:nvSpPr>
        <p:spPr>
          <a:xfrm>
            <a:off x="4038600" y="4884873"/>
            <a:ext cx="7188199" cy="1292090"/>
          </a:xfrm>
          <a:prstGeom prst="rect">
            <a:avLst/>
          </a:prstGeom>
        </p:spPr>
        <p:txBody>
          <a:bodyPr vert="horz" lIns="91440" tIns="45720" rIns="91440" bIns="45720" rtlCol="0">
            <a:normAutofit/>
          </a:bodyPr>
          <a:lstStyle/>
          <a:p>
            <a:pPr>
              <a:lnSpc>
                <a:spcPct val="90000"/>
              </a:lnSpc>
              <a:spcAft>
                <a:spcPts val="600"/>
              </a:spcAft>
            </a:pPr>
            <a:endParaRPr lang="en-US" dirty="0"/>
          </a:p>
        </p:txBody>
      </p:sp>
      <p:graphicFrame>
        <p:nvGraphicFramePr>
          <p:cNvPr id="17" name="Table 20">
            <a:extLst>
              <a:ext uri="{FF2B5EF4-FFF2-40B4-BE49-F238E27FC236}">
                <a16:creationId xmlns:a16="http://schemas.microsoft.com/office/drawing/2014/main" id="{A486B0A5-9FFE-4564-A598-718B0D2A3062}"/>
              </a:ext>
            </a:extLst>
          </p:cNvPr>
          <p:cNvGraphicFramePr>
            <a:graphicFrameLocks noGrp="1"/>
          </p:cNvGraphicFramePr>
          <p:nvPr>
            <p:extLst>
              <p:ext uri="{D42A27DB-BD31-4B8C-83A1-F6EECF244321}">
                <p14:modId xmlns:p14="http://schemas.microsoft.com/office/powerpoint/2010/main" val="1308469620"/>
              </p:ext>
            </p:extLst>
          </p:nvPr>
        </p:nvGraphicFramePr>
        <p:xfrm>
          <a:off x="4038600" y="1390872"/>
          <a:ext cx="7188200" cy="2936002"/>
        </p:xfrm>
        <a:graphic>
          <a:graphicData uri="http://schemas.openxmlformats.org/drawingml/2006/table">
            <a:tbl>
              <a:tblPr firstRow="1" bandRow="1">
                <a:tableStyleId>{5C22544A-7EE6-4342-B048-85BDC9FD1C3A}</a:tableStyleId>
              </a:tblPr>
              <a:tblGrid>
                <a:gridCol w="3594100">
                  <a:extLst>
                    <a:ext uri="{9D8B030D-6E8A-4147-A177-3AD203B41FA5}">
                      <a16:colId xmlns:a16="http://schemas.microsoft.com/office/drawing/2014/main" val="2045427677"/>
                    </a:ext>
                  </a:extLst>
                </a:gridCol>
                <a:gridCol w="3594100">
                  <a:extLst>
                    <a:ext uri="{9D8B030D-6E8A-4147-A177-3AD203B41FA5}">
                      <a16:colId xmlns:a16="http://schemas.microsoft.com/office/drawing/2014/main" val="95190343"/>
                    </a:ext>
                  </a:extLst>
                </a:gridCol>
              </a:tblGrid>
              <a:tr h="485655">
                <a:tc>
                  <a:txBody>
                    <a:bodyPr/>
                    <a:lstStyle/>
                    <a:p>
                      <a:pPr algn="ctr"/>
                      <a:r>
                        <a:rPr lang="en-US" sz="2200"/>
                        <a:t>Model </a:t>
                      </a:r>
                    </a:p>
                  </a:txBody>
                  <a:tcPr marL="110376" marR="110376" marT="55188" marB="55188"/>
                </a:tc>
                <a:tc>
                  <a:txBody>
                    <a:bodyPr/>
                    <a:lstStyle/>
                    <a:p>
                      <a:pPr algn="ctr"/>
                      <a:r>
                        <a:rPr lang="en-US" sz="2200" b="1" i="0" kern="1200">
                          <a:solidFill>
                            <a:schemeClr val="lt1"/>
                          </a:solidFill>
                          <a:effectLst/>
                          <a:latin typeface="+mn-lt"/>
                          <a:ea typeface="+mn-ea"/>
                          <a:cs typeface="+mn-cs"/>
                        </a:rPr>
                        <a:t>Test Set Loss</a:t>
                      </a:r>
                      <a:endParaRPr lang="en-US" sz="2200"/>
                    </a:p>
                  </a:txBody>
                  <a:tcPr marL="110376" marR="110376" marT="55188" marB="55188"/>
                </a:tc>
                <a:extLst>
                  <a:ext uri="{0D108BD9-81ED-4DB2-BD59-A6C34878D82A}">
                    <a16:rowId xmlns:a16="http://schemas.microsoft.com/office/drawing/2014/main" val="4178689237"/>
                  </a:ext>
                </a:extLst>
              </a:tr>
              <a:tr h="816782">
                <a:tc>
                  <a:txBody>
                    <a:bodyPr/>
                    <a:lstStyle/>
                    <a:p>
                      <a:pPr algn="ctr"/>
                      <a:r>
                        <a:rPr lang="en-US" sz="2200" b="0" i="0" kern="1200">
                          <a:solidFill>
                            <a:schemeClr val="dk1"/>
                          </a:solidFill>
                          <a:effectLst/>
                          <a:latin typeface="+mn-lt"/>
                          <a:ea typeface="+mn-ea"/>
                          <a:cs typeface="+mn-cs"/>
                        </a:rPr>
                        <a:t> Benchmark random classifier loss</a:t>
                      </a:r>
                      <a:endParaRPr lang="en-US" sz="2200"/>
                    </a:p>
                  </a:txBody>
                  <a:tcPr marL="110376" marR="110376" marT="55188" marB="55188"/>
                </a:tc>
                <a:tc>
                  <a:txBody>
                    <a:bodyPr/>
                    <a:lstStyle/>
                    <a:p>
                      <a:pPr algn="ctr"/>
                      <a:r>
                        <a:rPr lang="en-US" sz="2200" b="0" i="0" kern="1200">
                          <a:solidFill>
                            <a:schemeClr val="dk1"/>
                          </a:solidFill>
                          <a:effectLst/>
                          <a:latin typeface="+mn-lt"/>
                          <a:ea typeface="+mn-ea"/>
                          <a:cs typeface="+mn-cs"/>
                        </a:rPr>
                        <a:t>0.75</a:t>
                      </a:r>
                      <a:endParaRPr lang="en-US" sz="2200"/>
                    </a:p>
                  </a:txBody>
                  <a:tcPr marL="110376" marR="110376" marT="55188" marB="55188"/>
                </a:tc>
                <a:extLst>
                  <a:ext uri="{0D108BD9-81ED-4DB2-BD59-A6C34878D82A}">
                    <a16:rowId xmlns:a16="http://schemas.microsoft.com/office/drawing/2014/main" val="140900734"/>
                  </a:ext>
                </a:extLst>
              </a:tr>
              <a:tr h="11479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cap="none" spc="0">
                          <a:effectLst/>
                        </a:rPr>
                        <a:t>Standard Linear Regression (SR)</a:t>
                      </a:r>
                    </a:p>
                    <a:p>
                      <a:pPr algn="ctr"/>
                      <a:endParaRPr lang="en-US" sz="2200"/>
                    </a:p>
                  </a:txBody>
                  <a:tcPr marL="110376" marR="110376" marT="55188" marB="55188"/>
                </a:tc>
                <a:tc>
                  <a:txBody>
                    <a:bodyPr/>
                    <a:lstStyle/>
                    <a:p>
                      <a:pPr algn="ctr"/>
                      <a:r>
                        <a:rPr lang="en-US" sz="2200" dirty="0"/>
                        <a:t>0.82</a:t>
                      </a:r>
                    </a:p>
                  </a:txBody>
                  <a:tcPr marL="110376" marR="110376" marT="55188" marB="55188"/>
                </a:tc>
                <a:extLst>
                  <a:ext uri="{0D108BD9-81ED-4DB2-BD59-A6C34878D82A}">
                    <a16:rowId xmlns:a16="http://schemas.microsoft.com/office/drawing/2014/main" val="2242846004"/>
                  </a:ext>
                </a:extLst>
              </a:tr>
              <a:tr h="4856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cap="none" spc="0">
                          <a:solidFill>
                            <a:schemeClr val="tx1"/>
                          </a:solidFill>
                          <a:effectLst/>
                        </a:rPr>
                        <a:t>Lasso Regression (LR)</a:t>
                      </a:r>
                    </a:p>
                  </a:txBody>
                  <a:tcPr marL="110376" marR="110376" marT="55188" marB="55188"/>
                </a:tc>
                <a:tc>
                  <a:txBody>
                    <a:bodyPr/>
                    <a:lstStyle/>
                    <a:p>
                      <a:pPr algn="ctr"/>
                      <a:r>
                        <a:rPr lang="en-US" sz="2200" dirty="0"/>
                        <a:t>0.89</a:t>
                      </a:r>
                    </a:p>
                  </a:txBody>
                  <a:tcPr marL="110376" marR="110376" marT="55188" marB="55188"/>
                </a:tc>
                <a:extLst>
                  <a:ext uri="{0D108BD9-81ED-4DB2-BD59-A6C34878D82A}">
                    <a16:rowId xmlns:a16="http://schemas.microsoft.com/office/drawing/2014/main" val="3882202502"/>
                  </a:ext>
                </a:extLst>
              </a:tr>
            </a:tbl>
          </a:graphicData>
        </a:graphic>
      </p:graphicFrame>
      <p:sp>
        <p:nvSpPr>
          <p:cNvPr id="23" name="TextBox 22">
            <a:extLst>
              <a:ext uri="{FF2B5EF4-FFF2-40B4-BE49-F238E27FC236}">
                <a16:creationId xmlns:a16="http://schemas.microsoft.com/office/drawing/2014/main" id="{CD00A3FF-511A-4F98-A445-4507578B623E}"/>
              </a:ext>
            </a:extLst>
          </p:cNvPr>
          <p:cNvSpPr txBox="1"/>
          <p:nvPr/>
        </p:nvSpPr>
        <p:spPr>
          <a:xfrm>
            <a:off x="4191000" y="5037273"/>
            <a:ext cx="7188199" cy="1292090"/>
          </a:xfrm>
          <a:prstGeom prst="rect">
            <a:avLst/>
          </a:prstGeom>
        </p:spPr>
        <p:txBody>
          <a:bodyPr vert="horz" lIns="91440" tIns="45720" rIns="91440" bIns="45720" rtlCol="0">
            <a:normAutofit/>
          </a:bodyPr>
          <a:lstStyle/>
          <a:p>
            <a:pPr>
              <a:lnSpc>
                <a:spcPct val="90000"/>
              </a:lnSpc>
              <a:spcAft>
                <a:spcPts val="600"/>
              </a:spcAft>
            </a:pPr>
            <a:endParaRPr lang="en-US" dirty="0"/>
          </a:p>
        </p:txBody>
      </p:sp>
    </p:spTree>
    <p:extLst>
      <p:ext uri="{BB962C8B-B14F-4D97-AF65-F5344CB8AC3E}">
        <p14:creationId xmlns:p14="http://schemas.microsoft.com/office/powerpoint/2010/main" val="378011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A2940-6CEB-4644-8D4B-71B3C8CE80C5}"/>
              </a:ext>
            </a:extLst>
          </p:cNvPr>
          <p:cNvSpPr>
            <a:spLocks noGrp="1"/>
          </p:cNvSpPr>
          <p:nvPr>
            <p:ph type="title"/>
          </p:nvPr>
        </p:nvSpPr>
        <p:spPr>
          <a:xfrm>
            <a:off x="649270" y="506727"/>
            <a:ext cx="3885141" cy="1526741"/>
          </a:xfrm>
          <a:prstGeom prst="ellipse">
            <a:avLst/>
          </a:prstGeom>
        </p:spPr>
        <p:txBody>
          <a:bodyPr vert="horz" lIns="91440" tIns="45720" rIns="91440" bIns="45720" rtlCol="0" anchor="ctr">
            <a:normAutofit/>
          </a:bodyPr>
          <a:lstStyle/>
          <a:p>
            <a:pPr algn="r"/>
            <a:r>
              <a:rPr lang="en-US" sz="3000">
                <a:solidFill>
                  <a:schemeClr val="bg1"/>
                </a:solidFill>
              </a:rPr>
              <a:t>XGBOOST</a:t>
            </a:r>
          </a:p>
        </p:txBody>
      </p:sp>
      <p:cxnSp>
        <p:nvCxnSpPr>
          <p:cNvPr id="24" name="Straight Connector 2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1462B1CD-CF7F-4C77-AA11-D66E1140D70A}"/>
              </a:ext>
            </a:extLst>
          </p:cNvPr>
          <p:cNvSpPr>
            <a:spLocks noChangeArrowheads="1"/>
          </p:cNvSpPr>
          <p:nvPr/>
        </p:nvSpPr>
        <p:spPr bwMode="auto">
          <a:xfrm>
            <a:off x="4945336" y="506727"/>
            <a:ext cx="6609921" cy="15267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endParaRPr kumimoji="0" lang="en-US" altLang="en-US" sz="2200" b="0" i="0" u="none" strike="noStrike" cap="none" normalizeH="0" baseline="0" dirty="0">
              <a:ln>
                <a:noFill/>
              </a:ln>
              <a:solidFill>
                <a:schemeClr val="bg1"/>
              </a:solidFill>
              <a:effectLst/>
            </a:endParaRPr>
          </a:p>
        </p:txBody>
      </p:sp>
      <p:pic>
        <p:nvPicPr>
          <p:cNvPr id="7" name="Picture 6" descr="Chart, bar chart&#10;&#10;Description automatically generated">
            <a:extLst>
              <a:ext uri="{FF2B5EF4-FFF2-40B4-BE49-F238E27FC236}">
                <a16:creationId xmlns:a16="http://schemas.microsoft.com/office/drawing/2014/main" id="{1512FE90-14F9-4774-9350-DB372F78A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247" y="2523915"/>
            <a:ext cx="4165601" cy="3749040"/>
          </a:xfrm>
          <a:prstGeom prst="rect">
            <a:avLst/>
          </a:prstGeom>
        </p:spPr>
      </p:pic>
      <p:graphicFrame>
        <p:nvGraphicFramePr>
          <p:cNvPr id="4" name="Content Placeholder 3">
            <a:extLst>
              <a:ext uri="{FF2B5EF4-FFF2-40B4-BE49-F238E27FC236}">
                <a16:creationId xmlns:a16="http://schemas.microsoft.com/office/drawing/2014/main" id="{C3A9CB7B-E5A9-4F4C-A249-839F8373E4A7}"/>
              </a:ext>
            </a:extLst>
          </p:cNvPr>
          <p:cNvGraphicFramePr>
            <a:graphicFrameLocks noGrp="1"/>
          </p:cNvGraphicFramePr>
          <p:nvPr>
            <p:ph idx="1"/>
            <p:extLst>
              <p:ext uri="{D42A27DB-BD31-4B8C-83A1-F6EECF244321}">
                <p14:modId xmlns:p14="http://schemas.microsoft.com/office/powerpoint/2010/main" val="73013260"/>
              </p:ext>
            </p:extLst>
          </p:nvPr>
        </p:nvGraphicFramePr>
        <p:xfrm>
          <a:off x="6513994" y="2527997"/>
          <a:ext cx="5022440" cy="3749040"/>
        </p:xfrm>
        <a:graphic>
          <a:graphicData uri="http://schemas.openxmlformats.org/drawingml/2006/table">
            <a:tbl>
              <a:tblPr firstRow="1" bandRow="1">
                <a:solidFill>
                  <a:srgbClr val="F2F2F2">
                    <a:alpha val="30196"/>
                  </a:srgbClr>
                </a:solidFill>
              </a:tblPr>
              <a:tblGrid>
                <a:gridCol w="2719631">
                  <a:extLst>
                    <a:ext uri="{9D8B030D-6E8A-4147-A177-3AD203B41FA5}">
                      <a16:colId xmlns:a16="http://schemas.microsoft.com/office/drawing/2014/main" val="3327430478"/>
                    </a:ext>
                  </a:extLst>
                </a:gridCol>
                <a:gridCol w="2302809">
                  <a:extLst>
                    <a:ext uri="{9D8B030D-6E8A-4147-A177-3AD203B41FA5}">
                      <a16:colId xmlns:a16="http://schemas.microsoft.com/office/drawing/2014/main" val="3942160554"/>
                    </a:ext>
                  </a:extLst>
                </a:gridCol>
              </a:tblGrid>
              <a:tr h="249936">
                <a:tc>
                  <a:txBody>
                    <a:bodyPr/>
                    <a:lstStyle/>
                    <a:p>
                      <a:r>
                        <a:rPr lang="en-US" sz="800" b="0" cap="none" spc="0">
                          <a:solidFill>
                            <a:schemeClr val="bg1"/>
                          </a:solidFill>
                          <a:effectLst/>
                        </a:rPr>
                        <a:t>Feature</a:t>
                      </a:r>
                    </a:p>
                  </a:txBody>
                  <a:tcPr marL="68644" marR="37966" marT="52803" marB="52803"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r>
                        <a:rPr lang="en-US" sz="800" b="0" cap="none" spc="0">
                          <a:solidFill>
                            <a:schemeClr val="bg1"/>
                          </a:solidFill>
                          <a:effectLst/>
                        </a:rPr>
                        <a:t>Feature Importance</a:t>
                      </a:r>
                    </a:p>
                  </a:txBody>
                  <a:tcPr marL="68644" marR="37966" marT="52803" marB="52803"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555769139"/>
                  </a:ext>
                </a:extLst>
              </a:tr>
              <a:tr h="249936">
                <a:tc>
                  <a:txBody>
                    <a:bodyPr/>
                    <a:lstStyle/>
                    <a:p>
                      <a:r>
                        <a:rPr lang="en-US" sz="800" cap="none" spc="0">
                          <a:solidFill>
                            <a:schemeClr val="tx1"/>
                          </a:solidFill>
                          <a:effectLst/>
                        </a:rPr>
                        <a:t>b2c_c2c</a:t>
                      </a:r>
                    </a:p>
                  </a:txBody>
                  <a:tcPr marL="68644" marR="37966" marT="52803" marB="52803"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800" cap="none" spc="0">
                          <a:solidFill>
                            <a:schemeClr val="tx1"/>
                          </a:solidFill>
                          <a:effectLst/>
                        </a:rPr>
                        <a:t>0.015656</a:t>
                      </a:r>
                    </a:p>
                  </a:txBody>
                  <a:tcPr marL="68644" marR="37966" marT="52803" marB="52803"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952068772"/>
                  </a:ext>
                </a:extLst>
              </a:tr>
              <a:tr h="249936">
                <a:tc>
                  <a:txBody>
                    <a:bodyPr/>
                    <a:lstStyle/>
                    <a:p>
                      <a:r>
                        <a:rPr lang="en-US" sz="800" cap="none" spc="0">
                          <a:solidFill>
                            <a:schemeClr val="tx1"/>
                          </a:solidFill>
                          <a:effectLst/>
                        </a:rPr>
                        <a:t>seller_id</a:t>
                      </a:r>
                    </a:p>
                  </a:txBody>
                  <a:tcPr marL="68644" marR="37966" marT="52803" marB="52803"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800" cap="none" spc="0">
                          <a:solidFill>
                            <a:schemeClr val="tx1"/>
                          </a:solidFill>
                          <a:effectLst/>
                        </a:rPr>
                        <a:t>0.047507</a:t>
                      </a:r>
                    </a:p>
                  </a:txBody>
                  <a:tcPr marL="68644" marR="37966" marT="52803" marB="52803"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00538671"/>
                  </a:ext>
                </a:extLst>
              </a:tr>
              <a:tr h="249936">
                <a:tc>
                  <a:txBody>
                    <a:bodyPr/>
                    <a:lstStyle/>
                    <a:p>
                      <a:r>
                        <a:rPr lang="en-US" sz="800" cap="none" spc="0">
                          <a:solidFill>
                            <a:schemeClr val="tx1"/>
                          </a:solidFill>
                          <a:effectLst/>
                        </a:rPr>
                        <a:t>declared_handling_days</a:t>
                      </a:r>
                    </a:p>
                  </a:txBody>
                  <a:tcPr marL="68644" marR="37966" marT="52803" marB="52803"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800" cap="none" spc="0">
                          <a:solidFill>
                            <a:schemeClr val="tx1"/>
                          </a:solidFill>
                          <a:effectLst/>
                        </a:rPr>
                        <a:t>0.042284</a:t>
                      </a:r>
                    </a:p>
                  </a:txBody>
                  <a:tcPr marL="68644" marR="37966" marT="52803" marB="52803"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61941363"/>
                  </a:ext>
                </a:extLst>
              </a:tr>
              <a:tr h="249936">
                <a:tc>
                  <a:txBody>
                    <a:bodyPr/>
                    <a:lstStyle/>
                    <a:p>
                      <a:r>
                        <a:rPr lang="en-US" sz="800" cap="none" spc="0">
                          <a:solidFill>
                            <a:schemeClr val="tx1"/>
                          </a:solidFill>
                          <a:effectLst/>
                        </a:rPr>
                        <a:t>shipment_method_id</a:t>
                      </a:r>
                    </a:p>
                  </a:txBody>
                  <a:tcPr marL="68644" marR="37966" marT="52803" marB="52803"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800" cap="none" spc="0">
                          <a:solidFill>
                            <a:schemeClr val="tx1"/>
                          </a:solidFill>
                          <a:effectLst/>
                        </a:rPr>
                        <a:t>0.035131</a:t>
                      </a:r>
                    </a:p>
                  </a:txBody>
                  <a:tcPr marL="68644" marR="37966" marT="52803" marB="52803"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69155941"/>
                  </a:ext>
                </a:extLst>
              </a:tr>
              <a:tr h="249936">
                <a:tc>
                  <a:txBody>
                    <a:bodyPr/>
                    <a:lstStyle/>
                    <a:p>
                      <a:r>
                        <a:rPr lang="en-US" sz="800" cap="none" spc="0">
                          <a:solidFill>
                            <a:schemeClr val="tx1"/>
                          </a:solidFill>
                          <a:effectLst/>
                        </a:rPr>
                        <a:t>shipping_fee</a:t>
                      </a:r>
                    </a:p>
                  </a:txBody>
                  <a:tcPr marL="68644" marR="37966" marT="52803" marB="52803"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800" cap="none" spc="0">
                          <a:solidFill>
                            <a:schemeClr val="tx1"/>
                          </a:solidFill>
                          <a:effectLst/>
                        </a:rPr>
                        <a:t>0.028294</a:t>
                      </a:r>
                    </a:p>
                  </a:txBody>
                  <a:tcPr marL="68644" marR="37966" marT="52803" marB="52803"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133409437"/>
                  </a:ext>
                </a:extLst>
              </a:tr>
              <a:tr h="249936">
                <a:tc>
                  <a:txBody>
                    <a:bodyPr/>
                    <a:lstStyle/>
                    <a:p>
                      <a:r>
                        <a:rPr lang="en-US" sz="800" cap="none" spc="0">
                          <a:solidFill>
                            <a:schemeClr val="tx1"/>
                          </a:solidFill>
                          <a:effectLst/>
                        </a:rPr>
                        <a:t>carrier_min_estimate</a:t>
                      </a:r>
                    </a:p>
                  </a:txBody>
                  <a:tcPr marL="68644" marR="37966" marT="52803" marB="52803"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800" cap="none" spc="0">
                          <a:solidFill>
                            <a:schemeClr val="tx1"/>
                          </a:solidFill>
                          <a:effectLst/>
                        </a:rPr>
                        <a:t>0.044301</a:t>
                      </a:r>
                    </a:p>
                  </a:txBody>
                  <a:tcPr marL="68644" marR="37966" marT="52803" marB="52803"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13707693"/>
                  </a:ext>
                </a:extLst>
              </a:tr>
              <a:tr h="249936">
                <a:tc>
                  <a:txBody>
                    <a:bodyPr/>
                    <a:lstStyle/>
                    <a:p>
                      <a:r>
                        <a:rPr lang="en-US" sz="800" cap="none" spc="0">
                          <a:solidFill>
                            <a:schemeClr val="tx1"/>
                          </a:solidFill>
                          <a:effectLst/>
                        </a:rPr>
                        <a:t>carrier_max_estimate</a:t>
                      </a:r>
                    </a:p>
                  </a:txBody>
                  <a:tcPr marL="68644" marR="37966" marT="52803" marB="52803"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800" cap="none" spc="0" dirty="0">
                          <a:solidFill>
                            <a:schemeClr val="tx1"/>
                          </a:solidFill>
                          <a:effectLst/>
                        </a:rPr>
                        <a:t>0.055198</a:t>
                      </a:r>
                    </a:p>
                  </a:txBody>
                  <a:tcPr marL="68644" marR="37966" marT="52803" marB="52803"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121027149"/>
                  </a:ext>
                </a:extLst>
              </a:tr>
              <a:tr h="249936">
                <a:tc>
                  <a:txBody>
                    <a:bodyPr/>
                    <a:lstStyle/>
                    <a:p>
                      <a:r>
                        <a:rPr lang="en-US" sz="800" cap="none" spc="0">
                          <a:solidFill>
                            <a:schemeClr val="tx1"/>
                          </a:solidFill>
                          <a:effectLst/>
                        </a:rPr>
                        <a:t>item_zip</a:t>
                      </a:r>
                    </a:p>
                  </a:txBody>
                  <a:tcPr marL="68644" marR="37966" marT="52803" marB="52803"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800" cap="none" spc="0">
                          <a:solidFill>
                            <a:schemeClr val="tx1"/>
                          </a:solidFill>
                          <a:effectLst/>
                        </a:rPr>
                        <a:t>0.059736</a:t>
                      </a:r>
                    </a:p>
                  </a:txBody>
                  <a:tcPr marL="68644" marR="37966" marT="52803" marB="52803"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25548778"/>
                  </a:ext>
                </a:extLst>
              </a:tr>
              <a:tr h="249936">
                <a:tc>
                  <a:txBody>
                    <a:bodyPr/>
                    <a:lstStyle/>
                    <a:p>
                      <a:r>
                        <a:rPr lang="en-US" sz="800" cap="none" spc="0">
                          <a:solidFill>
                            <a:schemeClr val="tx1"/>
                          </a:solidFill>
                          <a:effectLst/>
                        </a:rPr>
                        <a:t>buyer_zip</a:t>
                      </a:r>
                    </a:p>
                  </a:txBody>
                  <a:tcPr marL="68644" marR="37966" marT="52803" marB="52803"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800" cap="none" spc="0">
                          <a:solidFill>
                            <a:schemeClr val="tx1"/>
                          </a:solidFill>
                          <a:effectLst/>
                        </a:rPr>
                        <a:t>0.028275</a:t>
                      </a:r>
                    </a:p>
                  </a:txBody>
                  <a:tcPr marL="68644" marR="37966" marT="52803" marB="52803"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7664452"/>
                  </a:ext>
                </a:extLst>
              </a:tr>
              <a:tr h="249936">
                <a:tc>
                  <a:txBody>
                    <a:bodyPr/>
                    <a:lstStyle/>
                    <a:p>
                      <a:r>
                        <a:rPr lang="en-US" sz="800" cap="none" spc="0">
                          <a:solidFill>
                            <a:schemeClr val="tx1"/>
                          </a:solidFill>
                          <a:effectLst/>
                        </a:rPr>
                        <a:t>category_id</a:t>
                      </a:r>
                    </a:p>
                  </a:txBody>
                  <a:tcPr marL="68644" marR="37966" marT="52803" marB="52803"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800" cap="none" spc="0">
                          <a:solidFill>
                            <a:schemeClr val="tx1"/>
                          </a:solidFill>
                          <a:effectLst/>
                        </a:rPr>
                        <a:t>0.022790</a:t>
                      </a:r>
                    </a:p>
                  </a:txBody>
                  <a:tcPr marL="68644" marR="37966" marT="52803" marB="52803"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17297763"/>
                  </a:ext>
                </a:extLst>
              </a:tr>
              <a:tr h="249936">
                <a:tc>
                  <a:txBody>
                    <a:bodyPr/>
                    <a:lstStyle/>
                    <a:p>
                      <a:r>
                        <a:rPr lang="en-US" sz="800" cap="none" spc="0">
                          <a:solidFill>
                            <a:schemeClr val="tx1"/>
                          </a:solidFill>
                          <a:effectLst/>
                        </a:rPr>
                        <a:t>item_price</a:t>
                      </a:r>
                    </a:p>
                  </a:txBody>
                  <a:tcPr marL="68644" marR="37966" marT="52803" marB="52803"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800" cap="none" spc="0">
                          <a:solidFill>
                            <a:schemeClr val="tx1"/>
                          </a:solidFill>
                          <a:effectLst/>
                        </a:rPr>
                        <a:t>0.042802</a:t>
                      </a:r>
                    </a:p>
                  </a:txBody>
                  <a:tcPr marL="68644" marR="37966" marT="52803" marB="52803"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280495645"/>
                  </a:ext>
                </a:extLst>
              </a:tr>
              <a:tr h="249936">
                <a:tc>
                  <a:txBody>
                    <a:bodyPr/>
                    <a:lstStyle/>
                    <a:p>
                      <a:r>
                        <a:rPr lang="en-US" sz="800" cap="none" spc="0">
                          <a:solidFill>
                            <a:schemeClr val="tx1"/>
                          </a:solidFill>
                          <a:effectLst/>
                        </a:rPr>
                        <a:t>quantity</a:t>
                      </a:r>
                    </a:p>
                  </a:txBody>
                  <a:tcPr marL="68644" marR="37966" marT="52803" marB="52803"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800" cap="none" spc="0">
                          <a:solidFill>
                            <a:schemeClr val="tx1"/>
                          </a:solidFill>
                          <a:effectLst/>
                        </a:rPr>
                        <a:t>0.047650</a:t>
                      </a:r>
                    </a:p>
                  </a:txBody>
                  <a:tcPr marL="68644" marR="37966" marT="52803" marB="52803"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80794212"/>
                  </a:ext>
                </a:extLst>
              </a:tr>
              <a:tr h="249936">
                <a:tc>
                  <a:txBody>
                    <a:bodyPr/>
                    <a:lstStyle/>
                    <a:p>
                      <a:r>
                        <a:rPr lang="en-US" sz="800" cap="none" spc="0">
                          <a:solidFill>
                            <a:schemeClr val="tx1"/>
                          </a:solidFill>
                          <a:effectLst/>
                        </a:rPr>
                        <a:t>weight</a:t>
                      </a:r>
                    </a:p>
                  </a:txBody>
                  <a:tcPr marL="68644" marR="37966" marT="52803" marB="52803"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800" cap="none" spc="0">
                          <a:solidFill>
                            <a:schemeClr val="tx1"/>
                          </a:solidFill>
                          <a:effectLst/>
                        </a:rPr>
                        <a:t>0.057305</a:t>
                      </a:r>
                    </a:p>
                  </a:txBody>
                  <a:tcPr marL="68644" marR="37966" marT="52803" marB="52803"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008762354"/>
                  </a:ext>
                </a:extLst>
              </a:tr>
              <a:tr h="249936">
                <a:tc>
                  <a:txBody>
                    <a:bodyPr/>
                    <a:lstStyle/>
                    <a:p>
                      <a:r>
                        <a:rPr lang="en-US" sz="800" cap="none" spc="0">
                          <a:solidFill>
                            <a:schemeClr val="tx1"/>
                          </a:solidFill>
                          <a:effectLst/>
                        </a:rPr>
                        <a:t>package_size</a:t>
                      </a:r>
                    </a:p>
                  </a:txBody>
                  <a:tcPr marL="68644" marR="37966" marT="52803" marB="52803"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800" cap="none" spc="0" dirty="0">
                          <a:solidFill>
                            <a:schemeClr val="tx1"/>
                          </a:solidFill>
                          <a:effectLst/>
                        </a:rPr>
                        <a:t>0.020258</a:t>
                      </a:r>
                    </a:p>
                  </a:txBody>
                  <a:tcPr marL="68644" marR="37966" marT="52803" marB="52803"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92431333"/>
                  </a:ext>
                </a:extLst>
              </a:tr>
            </a:tbl>
          </a:graphicData>
        </a:graphic>
      </p:graphicFrame>
    </p:spTree>
    <p:extLst>
      <p:ext uri="{BB962C8B-B14F-4D97-AF65-F5344CB8AC3E}">
        <p14:creationId xmlns:p14="http://schemas.microsoft.com/office/powerpoint/2010/main" val="418501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A2940-6CEB-4644-8D4B-71B3C8CE80C5}"/>
              </a:ext>
            </a:extLst>
          </p:cNvPr>
          <p:cNvSpPr>
            <a:spLocks noGrp="1"/>
          </p:cNvSpPr>
          <p:nvPr>
            <p:ph type="title"/>
          </p:nvPr>
        </p:nvSpPr>
        <p:spPr>
          <a:xfrm>
            <a:off x="649270" y="506727"/>
            <a:ext cx="3885141" cy="1526741"/>
          </a:xfrm>
          <a:prstGeom prst="ellipse">
            <a:avLst/>
          </a:prstGeom>
        </p:spPr>
        <p:txBody>
          <a:bodyPr vert="horz" lIns="91440" tIns="45720" rIns="91440" bIns="45720" rtlCol="0" anchor="ctr">
            <a:normAutofit/>
          </a:bodyPr>
          <a:lstStyle/>
          <a:p>
            <a:pPr algn="r"/>
            <a:r>
              <a:rPr lang="en-US" sz="3000" dirty="0">
                <a:solidFill>
                  <a:schemeClr val="bg1"/>
                </a:solidFill>
              </a:rPr>
              <a:t>CATBOOST</a:t>
            </a:r>
          </a:p>
        </p:txBody>
      </p:sp>
      <p:cxnSp>
        <p:nvCxnSpPr>
          <p:cNvPr id="31" name="Straight Connector 30">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1462B1CD-CF7F-4C77-AA11-D66E1140D70A}"/>
              </a:ext>
            </a:extLst>
          </p:cNvPr>
          <p:cNvSpPr>
            <a:spLocks noChangeArrowheads="1"/>
          </p:cNvSpPr>
          <p:nvPr/>
        </p:nvSpPr>
        <p:spPr bwMode="auto">
          <a:xfrm>
            <a:off x="4945336" y="506727"/>
            <a:ext cx="6609921" cy="15267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endParaRPr kumimoji="0" lang="en-US" altLang="en-US" sz="2200" b="0" i="0" u="none" strike="noStrike" cap="none" normalizeH="0" baseline="0" dirty="0">
              <a:ln>
                <a:noFill/>
              </a:ln>
              <a:solidFill>
                <a:schemeClr val="bg1"/>
              </a:solidFill>
              <a:effectLst/>
            </a:endParaRPr>
          </a:p>
        </p:txBody>
      </p:sp>
      <p:pic>
        <p:nvPicPr>
          <p:cNvPr id="12" name="Picture 11" descr="Chart&#10;&#10;Description automatically generated">
            <a:extLst>
              <a:ext uri="{FF2B5EF4-FFF2-40B4-BE49-F238E27FC236}">
                <a16:creationId xmlns:a16="http://schemas.microsoft.com/office/drawing/2014/main" id="{3E9F73C9-43A2-4B0D-9BFE-B56C15371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047" y="2523915"/>
            <a:ext cx="4064001" cy="3749040"/>
          </a:xfrm>
          <a:prstGeom prst="rect">
            <a:avLst/>
          </a:prstGeom>
        </p:spPr>
      </p:pic>
      <p:graphicFrame>
        <p:nvGraphicFramePr>
          <p:cNvPr id="10" name="Content Placeholder 9">
            <a:extLst>
              <a:ext uri="{FF2B5EF4-FFF2-40B4-BE49-F238E27FC236}">
                <a16:creationId xmlns:a16="http://schemas.microsoft.com/office/drawing/2014/main" id="{E4AC46B1-2CE7-4211-9231-7FFFADECAA24}"/>
              </a:ext>
            </a:extLst>
          </p:cNvPr>
          <p:cNvGraphicFramePr>
            <a:graphicFrameLocks noGrp="1"/>
          </p:cNvGraphicFramePr>
          <p:nvPr>
            <p:ph idx="1"/>
            <p:extLst>
              <p:ext uri="{D42A27DB-BD31-4B8C-83A1-F6EECF244321}">
                <p14:modId xmlns:p14="http://schemas.microsoft.com/office/powerpoint/2010/main" val="1249927319"/>
              </p:ext>
            </p:extLst>
          </p:nvPr>
        </p:nvGraphicFramePr>
        <p:xfrm>
          <a:off x="6553443" y="2527997"/>
          <a:ext cx="4943542" cy="3749042"/>
        </p:xfrm>
        <a:graphic>
          <a:graphicData uri="http://schemas.openxmlformats.org/drawingml/2006/table">
            <a:tbl>
              <a:tblPr firstRow="1" bandRow="1">
                <a:tableStyleId>{3B4B98B0-60AC-42C2-AFA5-B58CD77FA1E5}</a:tableStyleId>
              </a:tblPr>
              <a:tblGrid>
                <a:gridCol w="2598422">
                  <a:extLst>
                    <a:ext uri="{9D8B030D-6E8A-4147-A177-3AD203B41FA5}">
                      <a16:colId xmlns:a16="http://schemas.microsoft.com/office/drawing/2014/main" val="3476805369"/>
                    </a:ext>
                  </a:extLst>
                </a:gridCol>
                <a:gridCol w="2345120">
                  <a:extLst>
                    <a:ext uri="{9D8B030D-6E8A-4147-A177-3AD203B41FA5}">
                      <a16:colId xmlns:a16="http://schemas.microsoft.com/office/drawing/2014/main" val="644851542"/>
                    </a:ext>
                  </a:extLst>
                </a:gridCol>
              </a:tblGrid>
              <a:tr h="170411">
                <a:tc>
                  <a:txBody>
                    <a:bodyPr/>
                    <a:lstStyle/>
                    <a:p>
                      <a:pPr algn="l" fontAlgn="ctr">
                        <a:spcBef>
                          <a:spcPts val="0"/>
                        </a:spcBef>
                        <a:spcAft>
                          <a:spcPts val="0"/>
                        </a:spcAft>
                      </a:pPr>
                      <a:r>
                        <a:rPr lang="en-US" sz="800" b="1" u="none" strike="noStrike">
                          <a:effectLst/>
                        </a:rPr>
                        <a:t>Feature</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1" u="none" strike="noStrike">
                          <a:effectLst/>
                        </a:rPr>
                        <a:t>Feature Importance</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4148251082"/>
                  </a:ext>
                </a:extLst>
              </a:tr>
              <a:tr h="170411">
                <a:tc>
                  <a:txBody>
                    <a:bodyPr/>
                    <a:lstStyle/>
                    <a:p>
                      <a:pPr algn="l" fontAlgn="ctr">
                        <a:spcBef>
                          <a:spcPts val="0"/>
                        </a:spcBef>
                        <a:spcAft>
                          <a:spcPts val="0"/>
                        </a:spcAft>
                      </a:pPr>
                      <a:r>
                        <a:rPr lang="en-US" sz="800" b="0" u="none" strike="noStrike">
                          <a:effectLst/>
                        </a:rPr>
                        <a:t>b2c_c2c</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0.129</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75858961"/>
                  </a:ext>
                </a:extLst>
              </a:tr>
              <a:tr h="170411">
                <a:tc>
                  <a:txBody>
                    <a:bodyPr/>
                    <a:lstStyle/>
                    <a:p>
                      <a:pPr algn="l" fontAlgn="ctr">
                        <a:spcBef>
                          <a:spcPts val="0"/>
                        </a:spcBef>
                        <a:spcAft>
                          <a:spcPts val="0"/>
                        </a:spcAft>
                      </a:pPr>
                      <a:r>
                        <a:rPr lang="en-US" sz="800" b="0" u="none" strike="noStrike">
                          <a:effectLst/>
                        </a:rPr>
                        <a:t>seller_id</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3.44</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517800872"/>
                  </a:ext>
                </a:extLst>
              </a:tr>
              <a:tr h="170411">
                <a:tc>
                  <a:txBody>
                    <a:bodyPr/>
                    <a:lstStyle/>
                    <a:p>
                      <a:pPr algn="l" fontAlgn="ctr">
                        <a:spcBef>
                          <a:spcPts val="0"/>
                        </a:spcBef>
                        <a:spcAft>
                          <a:spcPts val="0"/>
                        </a:spcAft>
                      </a:pPr>
                      <a:r>
                        <a:rPr lang="en-US" sz="800" b="0" u="none" strike="noStrike">
                          <a:effectLst/>
                        </a:rPr>
                        <a:t>declared_handling_days</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0.993</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104344176"/>
                  </a:ext>
                </a:extLst>
              </a:tr>
              <a:tr h="170411">
                <a:tc>
                  <a:txBody>
                    <a:bodyPr/>
                    <a:lstStyle/>
                    <a:p>
                      <a:pPr algn="l" fontAlgn="ctr">
                        <a:spcBef>
                          <a:spcPts val="0"/>
                        </a:spcBef>
                        <a:spcAft>
                          <a:spcPts val="0"/>
                        </a:spcAft>
                      </a:pPr>
                      <a:r>
                        <a:rPr lang="en-US" sz="800" b="0" u="none" strike="noStrike">
                          <a:effectLst/>
                        </a:rPr>
                        <a:t>shipment_method_id</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5.32</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1389125650"/>
                  </a:ext>
                </a:extLst>
              </a:tr>
              <a:tr h="170411">
                <a:tc>
                  <a:txBody>
                    <a:bodyPr/>
                    <a:lstStyle/>
                    <a:p>
                      <a:pPr algn="l" fontAlgn="ctr">
                        <a:spcBef>
                          <a:spcPts val="0"/>
                        </a:spcBef>
                        <a:spcAft>
                          <a:spcPts val="0"/>
                        </a:spcAft>
                      </a:pPr>
                      <a:r>
                        <a:rPr lang="en-US" sz="800" b="0" u="none" strike="noStrike">
                          <a:effectLst/>
                        </a:rPr>
                        <a:t>shipping_fee</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0.591</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180457432"/>
                  </a:ext>
                </a:extLst>
              </a:tr>
              <a:tr h="170411">
                <a:tc>
                  <a:txBody>
                    <a:bodyPr/>
                    <a:lstStyle/>
                    <a:p>
                      <a:pPr algn="l" fontAlgn="ctr">
                        <a:spcBef>
                          <a:spcPts val="0"/>
                        </a:spcBef>
                        <a:spcAft>
                          <a:spcPts val="0"/>
                        </a:spcAft>
                      </a:pPr>
                      <a:r>
                        <a:rPr lang="en-US" sz="800" b="0" u="none" strike="noStrike">
                          <a:effectLst/>
                        </a:rPr>
                        <a:t>carrier_min_estimate</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0.07</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984830469"/>
                  </a:ext>
                </a:extLst>
              </a:tr>
              <a:tr h="170411">
                <a:tc>
                  <a:txBody>
                    <a:bodyPr/>
                    <a:lstStyle/>
                    <a:p>
                      <a:pPr algn="l" fontAlgn="ctr">
                        <a:spcBef>
                          <a:spcPts val="0"/>
                        </a:spcBef>
                        <a:spcAft>
                          <a:spcPts val="0"/>
                        </a:spcAft>
                      </a:pPr>
                      <a:r>
                        <a:rPr lang="en-US" sz="800" b="0" u="none" strike="noStrike">
                          <a:effectLst/>
                        </a:rPr>
                        <a:t>carrier_max_estimate</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3.32</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4194694665"/>
                  </a:ext>
                </a:extLst>
              </a:tr>
              <a:tr h="170411">
                <a:tc>
                  <a:txBody>
                    <a:bodyPr/>
                    <a:lstStyle/>
                    <a:p>
                      <a:pPr algn="l" fontAlgn="ctr">
                        <a:spcBef>
                          <a:spcPts val="0"/>
                        </a:spcBef>
                        <a:spcAft>
                          <a:spcPts val="0"/>
                        </a:spcAft>
                      </a:pPr>
                      <a:r>
                        <a:rPr lang="en-US" sz="800" b="0" u="none" strike="noStrike">
                          <a:effectLst/>
                        </a:rPr>
                        <a:t>item_zip</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4.06</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1520994129"/>
                  </a:ext>
                </a:extLst>
              </a:tr>
              <a:tr h="170411">
                <a:tc>
                  <a:txBody>
                    <a:bodyPr/>
                    <a:lstStyle/>
                    <a:p>
                      <a:pPr algn="l" fontAlgn="ctr">
                        <a:spcBef>
                          <a:spcPts val="0"/>
                        </a:spcBef>
                        <a:spcAft>
                          <a:spcPts val="0"/>
                        </a:spcAft>
                      </a:pPr>
                      <a:r>
                        <a:rPr lang="en-US" sz="800" b="0" u="none" strike="noStrike">
                          <a:effectLst/>
                        </a:rPr>
                        <a:t>buyer_zip</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1.16</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131385627"/>
                  </a:ext>
                </a:extLst>
              </a:tr>
              <a:tr h="170411">
                <a:tc>
                  <a:txBody>
                    <a:bodyPr/>
                    <a:lstStyle/>
                    <a:p>
                      <a:pPr algn="l" fontAlgn="ctr">
                        <a:spcBef>
                          <a:spcPts val="0"/>
                        </a:spcBef>
                        <a:spcAft>
                          <a:spcPts val="0"/>
                        </a:spcAft>
                      </a:pPr>
                      <a:r>
                        <a:rPr lang="en-US" sz="800" b="0" u="none" strike="noStrike">
                          <a:effectLst/>
                        </a:rPr>
                        <a:t>category_id</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0.938</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2493918989"/>
                  </a:ext>
                </a:extLst>
              </a:tr>
              <a:tr h="170411">
                <a:tc>
                  <a:txBody>
                    <a:bodyPr/>
                    <a:lstStyle/>
                    <a:p>
                      <a:pPr algn="l" fontAlgn="ctr">
                        <a:spcBef>
                          <a:spcPts val="0"/>
                        </a:spcBef>
                        <a:spcAft>
                          <a:spcPts val="0"/>
                        </a:spcAft>
                      </a:pPr>
                      <a:r>
                        <a:rPr lang="en-US" sz="800" b="0" u="none" strike="noStrike">
                          <a:effectLst/>
                        </a:rPr>
                        <a:t>item_price</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0.701</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67081820"/>
                  </a:ext>
                </a:extLst>
              </a:tr>
              <a:tr h="170411">
                <a:tc>
                  <a:txBody>
                    <a:bodyPr/>
                    <a:lstStyle/>
                    <a:p>
                      <a:pPr algn="l" fontAlgn="ctr">
                        <a:spcBef>
                          <a:spcPts val="0"/>
                        </a:spcBef>
                        <a:spcAft>
                          <a:spcPts val="0"/>
                        </a:spcAft>
                      </a:pPr>
                      <a:r>
                        <a:rPr lang="en-US" sz="800" b="0" u="none" strike="noStrike">
                          <a:effectLst/>
                        </a:rPr>
                        <a:t>quantity</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0.075</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929012996"/>
                  </a:ext>
                </a:extLst>
              </a:tr>
              <a:tr h="170411">
                <a:tc>
                  <a:txBody>
                    <a:bodyPr/>
                    <a:lstStyle/>
                    <a:p>
                      <a:pPr algn="l" fontAlgn="ctr">
                        <a:spcBef>
                          <a:spcPts val="0"/>
                        </a:spcBef>
                        <a:spcAft>
                          <a:spcPts val="0"/>
                        </a:spcAft>
                      </a:pPr>
                      <a:r>
                        <a:rPr lang="en-US" sz="800" b="0" u="none" strike="noStrike">
                          <a:effectLst/>
                        </a:rPr>
                        <a:t>weight</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0.503</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930935395"/>
                  </a:ext>
                </a:extLst>
              </a:tr>
              <a:tr h="170411">
                <a:tc>
                  <a:txBody>
                    <a:bodyPr/>
                    <a:lstStyle/>
                    <a:p>
                      <a:pPr algn="l" fontAlgn="ctr">
                        <a:spcBef>
                          <a:spcPts val="0"/>
                        </a:spcBef>
                        <a:spcAft>
                          <a:spcPts val="0"/>
                        </a:spcAft>
                      </a:pPr>
                      <a:r>
                        <a:rPr lang="en-US" sz="800" b="0" u="none" strike="noStrike" dirty="0" err="1">
                          <a:effectLst/>
                        </a:rPr>
                        <a:t>package_size</a:t>
                      </a:r>
                      <a:endParaRPr lang="en-US" sz="800" b="0" i="0" u="none" strike="noStrike" dirty="0">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0.380</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4233808808"/>
                  </a:ext>
                </a:extLst>
              </a:tr>
              <a:tr h="170411">
                <a:tc>
                  <a:txBody>
                    <a:bodyPr/>
                    <a:lstStyle/>
                    <a:p>
                      <a:pPr algn="l" fontAlgn="ctr">
                        <a:spcBef>
                          <a:spcPts val="0"/>
                        </a:spcBef>
                        <a:spcAft>
                          <a:spcPts val="0"/>
                        </a:spcAft>
                      </a:pPr>
                      <a:r>
                        <a:rPr lang="en-US" sz="800" b="0" u="none" strike="noStrike">
                          <a:effectLst/>
                        </a:rPr>
                        <a:t>record_number</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0.267</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1547867814"/>
                  </a:ext>
                </a:extLst>
              </a:tr>
              <a:tr h="170411">
                <a:tc>
                  <a:txBody>
                    <a:bodyPr/>
                    <a:lstStyle/>
                    <a:p>
                      <a:pPr algn="l" fontAlgn="ctr">
                        <a:spcBef>
                          <a:spcPts val="0"/>
                        </a:spcBef>
                        <a:spcAft>
                          <a:spcPts val="0"/>
                        </a:spcAft>
                      </a:pPr>
                      <a:r>
                        <a:rPr lang="en-US" sz="800" b="0" u="none" strike="noStrike">
                          <a:effectLst/>
                        </a:rPr>
                        <a:t>zip_distance</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4.36</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3030967069"/>
                  </a:ext>
                </a:extLst>
              </a:tr>
              <a:tr h="170411">
                <a:tc>
                  <a:txBody>
                    <a:bodyPr/>
                    <a:lstStyle/>
                    <a:p>
                      <a:pPr algn="l" fontAlgn="ctr">
                        <a:spcBef>
                          <a:spcPts val="0"/>
                        </a:spcBef>
                        <a:spcAft>
                          <a:spcPts val="0"/>
                        </a:spcAft>
                      </a:pPr>
                      <a:r>
                        <a:rPr lang="en-US" sz="800" b="0" u="none" strike="noStrike">
                          <a:effectLst/>
                        </a:rPr>
                        <a:t>item_zip_pop_density</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0.426</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1445075952"/>
                  </a:ext>
                </a:extLst>
              </a:tr>
              <a:tr h="170411">
                <a:tc>
                  <a:txBody>
                    <a:bodyPr/>
                    <a:lstStyle/>
                    <a:p>
                      <a:pPr algn="l" fontAlgn="ctr">
                        <a:spcBef>
                          <a:spcPts val="0"/>
                        </a:spcBef>
                        <a:spcAft>
                          <a:spcPts val="0"/>
                        </a:spcAft>
                      </a:pPr>
                      <a:r>
                        <a:rPr lang="en-US" sz="800" b="0" u="none" strike="noStrike">
                          <a:effectLst/>
                        </a:rPr>
                        <a:t>item_zip_median_income</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0.352</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4066073758"/>
                  </a:ext>
                </a:extLst>
              </a:tr>
              <a:tr h="170411">
                <a:tc>
                  <a:txBody>
                    <a:bodyPr/>
                    <a:lstStyle/>
                    <a:p>
                      <a:pPr algn="l" fontAlgn="ctr">
                        <a:spcBef>
                          <a:spcPts val="0"/>
                        </a:spcBef>
                        <a:spcAft>
                          <a:spcPts val="0"/>
                        </a:spcAft>
                      </a:pPr>
                      <a:r>
                        <a:rPr lang="en-US" sz="800" b="0" u="none" strike="noStrike">
                          <a:effectLst/>
                        </a:rPr>
                        <a:t>buyer_zip_pop_density</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0.518</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812522532"/>
                  </a:ext>
                </a:extLst>
              </a:tr>
              <a:tr h="170411">
                <a:tc>
                  <a:txBody>
                    <a:bodyPr/>
                    <a:lstStyle/>
                    <a:p>
                      <a:pPr algn="l" fontAlgn="ctr">
                        <a:spcBef>
                          <a:spcPts val="0"/>
                        </a:spcBef>
                        <a:spcAft>
                          <a:spcPts val="0"/>
                        </a:spcAft>
                      </a:pPr>
                      <a:r>
                        <a:rPr lang="en-US" sz="800" b="0" u="none" strike="noStrike">
                          <a:effectLst/>
                        </a:rPr>
                        <a:t>buyer_zip_median_income</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a:effectLst/>
                        </a:rPr>
                        <a:t>0.266</a:t>
                      </a:r>
                      <a:endParaRPr lang="en-US" sz="800" b="0" i="0" u="none" strike="noStrike">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4118488212"/>
                  </a:ext>
                </a:extLst>
              </a:tr>
              <a:tr h="170411">
                <a:tc>
                  <a:txBody>
                    <a:bodyPr/>
                    <a:lstStyle/>
                    <a:p>
                      <a:pPr algn="l" fontAlgn="ctr">
                        <a:spcBef>
                          <a:spcPts val="0"/>
                        </a:spcBef>
                        <a:spcAft>
                          <a:spcPts val="0"/>
                        </a:spcAft>
                      </a:pPr>
                      <a:r>
                        <a:rPr lang="en-US" sz="800" b="0" u="none" strike="noStrike">
                          <a:effectLst/>
                        </a:rPr>
                        <a:t>handling_days</a:t>
                      </a:r>
                      <a:endParaRPr lang="en-US" sz="800" b="0" i="0" u="none" strike="noStrike">
                        <a:effectLst/>
                        <a:latin typeface="Arial" panose="020B0604020202020204" pitchFamily="34" charset="0"/>
                      </a:endParaRPr>
                    </a:p>
                  </a:txBody>
                  <a:tcPr marL="34978" marR="34978" marT="16144" marB="16144" anchor="ctr"/>
                </a:tc>
                <a:tc>
                  <a:txBody>
                    <a:bodyPr/>
                    <a:lstStyle/>
                    <a:p>
                      <a:pPr algn="l" fontAlgn="ctr">
                        <a:spcBef>
                          <a:spcPts val="0"/>
                        </a:spcBef>
                        <a:spcAft>
                          <a:spcPts val="0"/>
                        </a:spcAft>
                      </a:pPr>
                      <a:r>
                        <a:rPr lang="en-US" sz="800" b="0" u="none" strike="noStrike" dirty="0">
                          <a:effectLst/>
                        </a:rPr>
                        <a:t>72.1</a:t>
                      </a:r>
                      <a:endParaRPr lang="en-US" sz="800" b="0" i="0" u="none" strike="noStrike" dirty="0">
                        <a:effectLst/>
                        <a:latin typeface="Arial" panose="020B0604020202020204" pitchFamily="34" charset="0"/>
                      </a:endParaRPr>
                    </a:p>
                  </a:txBody>
                  <a:tcPr marL="34978" marR="34978" marT="16144" marB="16144" anchor="ctr"/>
                </a:tc>
                <a:extLst>
                  <a:ext uri="{0D108BD9-81ED-4DB2-BD59-A6C34878D82A}">
                    <a16:rowId xmlns:a16="http://schemas.microsoft.com/office/drawing/2014/main" val="3519240790"/>
                  </a:ext>
                </a:extLst>
              </a:tr>
            </a:tbl>
          </a:graphicData>
        </a:graphic>
      </p:graphicFrame>
    </p:spTree>
    <p:extLst>
      <p:ext uri="{BB962C8B-B14F-4D97-AF65-F5344CB8AC3E}">
        <p14:creationId xmlns:p14="http://schemas.microsoft.com/office/powerpoint/2010/main" val="36394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AE4B6-E02F-46DD-8F1D-5D7365973415}"/>
              </a:ext>
            </a:extLst>
          </p:cNvPr>
          <p:cNvSpPr>
            <a:spLocks noGrp="1"/>
          </p:cNvSpPr>
          <p:nvPr>
            <p:ph type="title"/>
          </p:nvPr>
        </p:nvSpPr>
        <p:spPr>
          <a:xfrm>
            <a:off x="594360" y="640263"/>
            <a:ext cx="5239512" cy="1344975"/>
          </a:xfrm>
        </p:spPr>
        <p:txBody>
          <a:bodyPr>
            <a:normAutofit/>
          </a:bodyPr>
          <a:lstStyle/>
          <a:p>
            <a:r>
              <a:rPr lang="en-US" sz="4000">
                <a:solidFill>
                  <a:schemeClr val="bg1"/>
                </a:solidFill>
              </a:rPr>
              <a:t>Loss Function </a:t>
            </a:r>
            <a:br>
              <a:rPr lang="en-US" sz="4000">
                <a:solidFill>
                  <a:schemeClr val="bg1"/>
                </a:solidFill>
              </a:rPr>
            </a:br>
            <a:endParaRPr lang="en-US" sz="4000">
              <a:solidFill>
                <a:schemeClr val="bg1"/>
              </a:solidFill>
            </a:endParaRP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A81210-84BA-4BAE-92B9-E90513111084}"/>
              </a:ext>
            </a:extLst>
          </p:cNvPr>
          <p:cNvSpPr>
            <a:spLocks noGrp="1"/>
          </p:cNvSpPr>
          <p:nvPr>
            <p:ph idx="1"/>
          </p:nvPr>
        </p:nvSpPr>
        <p:spPr>
          <a:xfrm>
            <a:off x="593610" y="2121763"/>
            <a:ext cx="5235490" cy="3773010"/>
          </a:xfrm>
        </p:spPr>
        <p:txBody>
          <a:bodyPr>
            <a:normAutofit/>
          </a:bodyPr>
          <a:lstStyle/>
          <a:p>
            <a:r>
              <a:rPr lang="en-US" sz="2000" b="0" i="0" dirty="0">
                <a:solidFill>
                  <a:schemeClr val="bg1"/>
                </a:solidFill>
                <a:effectLst/>
                <a:latin typeface="-apple-system"/>
              </a:rPr>
              <a:t>After training our models, we used the loss function provided by eBay of which the baseline (random guessing) loss is 0.759 (the weighted average absolute error of the delivery predictions in days). </a:t>
            </a:r>
          </a:p>
          <a:p>
            <a:r>
              <a:rPr lang="en-US" sz="2000" b="0" i="0" dirty="0">
                <a:solidFill>
                  <a:schemeClr val="bg1"/>
                </a:solidFill>
                <a:effectLst/>
                <a:latin typeface="-apple-system"/>
              </a:rPr>
              <a:t>This loss function is essentially an average of how many days the prediction was off by, where late predictions are weighted more heavily than early predictions. </a:t>
            </a:r>
          </a:p>
          <a:p>
            <a:r>
              <a:rPr lang="en-US" sz="2000" b="0" i="0" dirty="0">
                <a:solidFill>
                  <a:schemeClr val="bg1"/>
                </a:solidFill>
                <a:effectLst/>
                <a:latin typeface="-apple-system"/>
              </a:rPr>
              <a:t>Our goal was to obtain a loss that is significantly lower than 0.759 for our model.</a:t>
            </a:r>
            <a:endParaRPr lang="en-US" sz="2000" dirty="0">
              <a:solidFill>
                <a:schemeClr val="bg1"/>
              </a:solidFill>
            </a:endParaRPr>
          </a:p>
        </p:txBody>
      </p:sp>
      <p:pic>
        <p:nvPicPr>
          <p:cNvPr id="4" name="Picture 3">
            <a:extLst>
              <a:ext uri="{FF2B5EF4-FFF2-40B4-BE49-F238E27FC236}">
                <a16:creationId xmlns:a16="http://schemas.microsoft.com/office/drawing/2014/main" id="{5661E545-1CB5-4ED1-999B-92EB42C2A5E7}"/>
              </a:ext>
            </a:extLst>
          </p:cNvPr>
          <p:cNvPicPr>
            <a:picLocks noChangeAspect="1"/>
          </p:cNvPicPr>
          <p:nvPr/>
        </p:nvPicPr>
        <p:blipFill>
          <a:blip r:embed="rId2"/>
          <a:stretch>
            <a:fillRect/>
          </a:stretch>
        </p:blipFill>
        <p:spPr>
          <a:xfrm>
            <a:off x="6580632" y="1274948"/>
            <a:ext cx="5126736" cy="4152655"/>
          </a:xfrm>
          <a:prstGeom prst="rect">
            <a:avLst/>
          </a:prstGeom>
        </p:spPr>
      </p:pic>
    </p:spTree>
    <p:extLst>
      <p:ext uri="{BB962C8B-B14F-4D97-AF65-F5344CB8AC3E}">
        <p14:creationId xmlns:p14="http://schemas.microsoft.com/office/powerpoint/2010/main" val="24714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68F96-7E3C-47EF-B9CF-29E4AA4E8A7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kern="1200">
                <a:solidFill>
                  <a:schemeClr val="bg1"/>
                </a:solidFill>
                <a:latin typeface="+mj-lt"/>
                <a:ea typeface="+mj-ea"/>
                <a:cs typeface="+mj-cs"/>
              </a:rPr>
              <a:t>Implementing early_loss and late_loss and providing different penalties	</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B62809E-F7AE-4093-B00B-4543911EF3CA}"/>
              </a:ext>
            </a:extLst>
          </p:cNvPr>
          <p:cNvPicPr>
            <a:picLocks noGrp="1" noChangeAspect="1"/>
          </p:cNvPicPr>
          <p:nvPr>
            <p:ph idx="1"/>
          </p:nvPr>
        </p:nvPicPr>
        <p:blipFill>
          <a:blip r:embed="rId2"/>
          <a:stretch>
            <a:fillRect/>
          </a:stretch>
        </p:blipFill>
        <p:spPr>
          <a:xfrm>
            <a:off x="320040" y="3291048"/>
            <a:ext cx="11496821" cy="2270622"/>
          </a:xfrm>
          <a:prstGeom prst="rect">
            <a:avLst/>
          </a:prstGeom>
        </p:spPr>
      </p:pic>
    </p:spTree>
    <p:extLst>
      <p:ext uri="{BB962C8B-B14F-4D97-AF65-F5344CB8AC3E}">
        <p14:creationId xmlns:p14="http://schemas.microsoft.com/office/powerpoint/2010/main" val="3708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7DD05-3D71-4C17-87DD-38D754699C8B}"/>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3200" kern="1200">
                <a:solidFill>
                  <a:srgbClr val="FFFFFF"/>
                </a:solidFill>
                <a:latin typeface="+mj-lt"/>
                <a:ea typeface="+mj-ea"/>
                <a:cs typeface="+mj-cs"/>
              </a:rPr>
              <a:t>Results</a:t>
            </a:r>
          </a:p>
        </p:txBody>
      </p:sp>
      <p:graphicFrame>
        <p:nvGraphicFramePr>
          <p:cNvPr id="3" name="Table 4">
            <a:extLst>
              <a:ext uri="{FF2B5EF4-FFF2-40B4-BE49-F238E27FC236}">
                <a16:creationId xmlns:a16="http://schemas.microsoft.com/office/drawing/2014/main" id="{C90BAEC1-EC7B-4BFF-8246-E6A76A1D21AC}"/>
              </a:ext>
            </a:extLst>
          </p:cNvPr>
          <p:cNvGraphicFramePr>
            <a:graphicFrameLocks noGrp="1"/>
          </p:cNvGraphicFramePr>
          <p:nvPr>
            <p:extLst>
              <p:ext uri="{D42A27DB-BD31-4B8C-83A1-F6EECF244321}">
                <p14:modId xmlns:p14="http://schemas.microsoft.com/office/powerpoint/2010/main" val="1569231267"/>
              </p:ext>
            </p:extLst>
          </p:nvPr>
        </p:nvGraphicFramePr>
        <p:xfrm>
          <a:off x="4207933" y="1076661"/>
          <a:ext cx="7347538" cy="5028190"/>
        </p:xfrm>
        <a:graphic>
          <a:graphicData uri="http://schemas.openxmlformats.org/drawingml/2006/table">
            <a:tbl>
              <a:tblPr firstRow="1" bandRow="1">
                <a:noFill/>
                <a:tableStyleId>{5C22544A-7EE6-4342-B048-85BDC9FD1C3A}</a:tableStyleId>
              </a:tblPr>
              <a:tblGrid>
                <a:gridCol w="5825067">
                  <a:extLst>
                    <a:ext uri="{9D8B030D-6E8A-4147-A177-3AD203B41FA5}">
                      <a16:colId xmlns:a16="http://schemas.microsoft.com/office/drawing/2014/main" val="3263384533"/>
                    </a:ext>
                  </a:extLst>
                </a:gridCol>
                <a:gridCol w="1522471">
                  <a:extLst>
                    <a:ext uri="{9D8B030D-6E8A-4147-A177-3AD203B41FA5}">
                      <a16:colId xmlns:a16="http://schemas.microsoft.com/office/drawing/2014/main" val="758462267"/>
                    </a:ext>
                  </a:extLst>
                </a:gridCol>
              </a:tblGrid>
              <a:tr h="1215964">
                <a:tc>
                  <a:txBody>
                    <a:bodyPr/>
                    <a:lstStyle/>
                    <a:p>
                      <a:r>
                        <a:rPr lang="en-US" sz="2700" b="0" cap="none" spc="60">
                          <a:solidFill>
                            <a:schemeClr val="bg1"/>
                          </a:solidFill>
                          <a:effectLst/>
                        </a:rPr>
                        <a:t>Model</a:t>
                      </a:r>
                    </a:p>
                  </a:txBody>
                  <a:tcPr marL="0" marR="206973" marT="148567" marB="620919"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700" b="0" cap="none" spc="60">
                          <a:solidFill>
                            <a:schemeClr val="bg1"/>
                          </a:solidFill>
                          <a:effectLst/>
                        </a:rPr>
                        <a:t>Loss</a:t>
                      </a:r>
                    </a:p>
                  </a:txBody>
                  <a:tcPr marL="0" marR="206973" marT="148567" marB="620919"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417601412"/>
                  </a:ext>
                </a:extLst>
              </a:tr>
              <a:tr h="1163230">
                <a:tc>
                  <a:txBody>
                    <a:bodyPr/>
                    <a:lstStyle/>
                    <a:p>
                      <a:r>
                        <a:rPr lang="en-US" sz="2300" cap="none" spc="0" dirty="0">
                          <a:solidFill>
                            <a:schemeClr val="tx1"/>
                          </a:solidFill>
                          <a:effectLst/>
                        </a:rPr>
                        <a:t>Linear Regression Model</a:t>
                      </a:r>
                    </a:p>
                  </a:txBody>
                  <a:tcPr marL="0" marR="206973" marT="148567" marB="620919" anchor="ctr">
                    <a:lnL w="12700" cmpd="sng">
                      <a:noFill/>
                      <a:prstDash val="solid"/>
                    </a:lnL>
                    <a:lnR w="12700" cmpd="sng">
                      <a:noFill/>
                      <a:prstDash val="solid"/>
                    </a:lnR>
                    <a:lnT w="38100" cmpd="sng">
                      <a:noFill/>
                    </a:lnT>
                    <a:lnB w="12700" cap="flat" cmpd="sng" algn="ctr">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0.82</a:t>
                      </a:r>
                    </a:p>
                    <a:p>
                      <a:endParaRPr lang="en-US" sz="2300" cap="none" spc="0" dirty="0">
                        <a:solidFill>
                          <a:schemeClr val="tx1"/>
                        </a:solidFill>
                        <a:effectLst/>
                      </a:endParaRPr>
                    </a:p>
                  </a:txBody>
                  <a:tcPr marL="0" marR="206973" marT="148567" marB="620919"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1151472638"/>
                  </a:ext>
                </a:extLst>
              </a:tr>
              <a:tr h="1163230">
                <a:tc>
                  <a:txBody>
                    <a:bodyPr/>
                    <a:lstStyle/>
                    <a:p>
                      <a:r>
                        <a:rPr lang="en-US" sz="2300" cap="none" spc="0">
                          <a:solidFill>
                            <a:schemeClr val="tx1"/>
                          </a:solidFill>
                          <a:effectLst/>
                        </a:rPr>
                        <a:t>XGBoost</a:t>
                      </a:r>
                    </a:p>
                  </a:txBody>
                  <a:tcPr marL="0" marR="206973" marT="148567" marB="620919"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300" cap="none" spc="0">
                          <a:solidFill>
                            <a:schemeClr val="tx1"/>
                          </a:solidFill>
                          <a:effectLst/>
                        </a:rPr>
                        <a:t>0.50</a:t>
                      </a:r>
                    </a:p>
                  </a:txBody>
                  <a:tcPr marL="0" marR="206973" marT="148567" marB="620919"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38122761"/>
                  </a:ext>
                </a:extLst>
              </a:tr>
              <a:tr h="1163230">
                <a:tc>
                  <a:txBody>
                    <a:bodyPr/>
                    <a:lstStyle/>
                    <a:p>
                      <a:r>
                        <a:rPr lang="en-US" sz="2300" cap="none" spc="0" dirty="0" err="1">
                          <a:solidFill>
                            <a:schemeClr val="tx1"/>
                          </a:solidFill>
                          <a:effectLst/>
                        </a:rPr>
                        <a:t>CatBoost</a:t>
                      </a:r>
                      <a:endParaRPr lang="en-US" sz="2300" cap="none" spc="0" dirty="0">
                        <a:solidFill>
                          <a:schemeClr val="tx1"/>
                        </a:solidFill>
                        <a:effectLst/>
                      </a:endParaRPr>
                    </a:p>
                  </a:txBody>
                  <a:tcPr marL="0" marR="206973" marT="148567" marB="620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300" cap="none" spc="0" dirty="0">
                          <a:solidFill>
                            <a:schemeClr val="tx1"/>
                          </a:solidFill>
                          <a:effectLst/>
                        </a:rPr>
                        <a:t>0.453</a:t>
                      </a:r>
                    </a:p>
                  </a:txBody>
                  <a:tcPr marL="0" marR="206973" marT="148567" marB="620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75005365"/>
                  </a:ext>
                </a:extLst>
              </a:tr>
            </a:tbl>
          </a:graphicData>
        </a:graphic>
      </p:graphicFrame>
    </p:spTree>
    <p:extLst>
      <p:ext uri="{BB962C8B-B14F-4D97-AF65-F5344CB8AC3E}">
        <p14:creationId xmlns:p14="http://schemas.microsoft.com/office/powerpoint/2010/main" val="294966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5305-0945-40E0-A16C-5C8744A866EF}"/>
              </a:ext>
            </a:extLst>
          </p:cNvPr>
          <p:cNvSpPr>
            <a:spLocks noGrp="1"/>
          </p:cNvSpPr>
          <p:nvPr>
            <p:ph type="title"/>
          </p:nvPr>
        </p:nvSpPr>
        <p:spPr/>
        <p:txBody>
          <a:bodyPr/>
          <a:lstStyle/>
          <a:p>
            <a:r>
              <a:rPr lang="en-US" b="1" i="0" dirty="0">
                <a:solidFill>
                  <a:srgbClr val="24292F"/>
                </a:solidFill>
                <a:effectLst/>
                <a:latin typeface="-apple-system"/>
              </a:rPr>
              <a:t>Ethics Discussion</a:t>
            </a:r>
            <a:br>
              <a:rPr lang="en-US" b="1" i="0" dirty="0">
                <a:solidFill>
                  <a:srgbClr val="24292F"/>
                </a:solidFill>
                <a:effectLst/>
                <a:latin typeface="-apple-system"/>
              </a:rPr>
            </a:br>
            <a:endParaRPr lang="en-US" dirty="0"/>
          </a:p>
        </p:txBody>
      </p:sp>
      <p:sp>
        <p:nvSpPr>
          <p:cNvPr id="3" name="Content Placeholder 2">
            <a:extLst>
              <a:ext uri="{FF2B5EF4-FFF2-40B4-BE49-F238E27FC236}">
                <a16:creationId xmlns:a16="http://schemas.microsoft.com/office/drawing/2014/main" id="{D502BA5F-6659-4F14-A385-E060ED5F1622}"/>
              </a:ext>
            </a:extLst>
          </p:cNvPr>
          <p:cNvSpPr>
            <a:spLocks noGrp="1"/>
          </p:cNvSpPr>
          <p:nvPr>
            <p:ph idx="1"/>
          </p:nvPr>
        </p:nvSpPr>
        <p:spPr>
          <a:xfrm>
            <a:off x="838200" y="1825624"/>
            <a:ext cx="11069320" cy="4839335"/>
          </a:xfrm>
        </p:spPr>
        <p:txBody>
          <a:bodyPr>
            <a:normAutofit/>
          </a:bodyPr>
          <a:lstStyle/>
          <a:p>
            <a:r>
              <a:rPr lang="en-US" dirty="0">
                <a:solidFill>
                  <a:srgbClr val="24292F"/>
                </a:solidFill>
                <a:latin typeface="-apple-system"/>
              </a:rPr>
              <a:t>A</a:t>
            </a:r>
            <a:r>
              <a:rPr lang="en-US" b="0" i="0" dirty="0">
                <a:solidFill>
                  <a:srgbClr val="24292F"/>
                </a:solidFill>
                <a:effectLst/>
                <a:latin typeface="-apple-system"/>
              </a:rPr>
              <a:t> greater environmental cost such as more trucks on the road, air quality issues, and package waste.</a:t>
            </a:r>
          </a:p>
          <a:p>
            <a:r>
              <a:rPr lang="en-US" b="0" i="0" dirty="0">
                <a:solidFill>
                  <a:srgbClr val="24292F"/>
                </a:solidFill>
                <a:effectLst/>
                <a:latin typeface="-apple-system"/>
              </a:rPr>
              <a:t>The delivery drivers face long shifts without stops to prioritize fast shipping</a:t>
            </a:r>
          </a:p>
          <a:p>
            <a:r>
              <a:rPr lang="en-US" dirty="0">
                <a:solidFill>
                  <a:srgbClr val="24292F"/>
                </a:solidFill>
                <a:latin typeface="-apple-system"/>
              </a:rPr>
              <a:t>I</a:t>
            </a:r>
            <a:r>
              <a:rPr lang="en-US" b="0" i="0" dirty="0">
                <a:solidFill>
                  <a:srgbClr val="24292F"/>
                </a:solidFill>
                <a:effectLst/>
                <a:latin typeface="-apple-system"/>
              </a:rPr>
              <a:t>f our model is wrong and mis predicts delivery times to be way earlier than they can be delivered, the actual delivery workers might get wrongfully punished for not meeting the predicted time. </a:t>
            </a:r>
            <a:endParaRPr lang="en-US" dirty="0"/>
          </a:p>
        </p:txBody>
      </p:sp>
    </p:spTree>
    <p:extLst>
      <p:ext uri="{BB962C8B-B14F-4D97-AF65-F5344CB8AC3E}">
        <p14:creationId xmlns:p14="http://schemas.microsoft.com/office/powerpoint/2010/main" val="186155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762A-DCA7-4D9D-8F78-B4E1CD75B6E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12EBA9-C347-4EBD-B0D3-D523723317FA}"/>
              </a:ext>
            </a:extLst>
          </p:cNvPr>
          <p:cNvSpPr>
            <a:spLocks noGrp="1"/>
          </p:cNvSpPr>
          <p:nvPr>
            <p:ph idx="1"/>
          </p:nvPr>
        </p:nvSpPr>
        <p:spPr/>
        <p:txBody>
          <a:bodyPr>
            <a:normAutofit/>
          </a:bodyPr>
          <a:lstStyle/>
          <a:p>
            <a:pPr algn="just" rtl="0" fontAlgn="base">
              <a:spcBef>
                <a:spcPts val="0"/>
              </a:spcBef>
              <a:spcAft>
                <a:spcPts val="0"/>
              </a:spcAft>
              <a:buFont typeface="+mj-lt"/>
              <a:buAutoNum type="arabicPeriod"/>
            </a:pPr>
            <a:r>
              <a:rPr lang="en-US" sz="1800" b="0" i="0" u="none" strike="noStrike" dirty="0">
                <a:solidFill>
                  <a:srgbClr val="000000"/>
                </a:solidFill>
                <a:effectLst/>
                <a:latin typeface="Palatino"/>
              </a:rPr>
              <a:t>Guo, K. (2020). Application of Machine Learning and Real-time Feedback System to Predict</a:t>
            </a:r>
            <a:br>
              <a:rPr lang="en-US" sz="1800" b="0" i="0" u="none" strike="noStrike" dirty="0">
                <a:solidFill>
                  <a:srgbClr val="000000"/>
                </a:solidFill>
                <a:effectLst/>
                <a:latin typeface="Palatino"/>
              </a:rPr>
            </a:br>
            <a:r>
              <a:rPr lang="en-US" sz="1800" b="0" i="0" u="none" strike="noStrike" dirty="0">
                <a:solidFill>
                  <a:srgbClr val="000000"/>
                </a:solidFill>
                <a:effectLst/>
                <a:latin typeface="Palatino"/>
              </a:rPr>
              <a:t>Arriving Time. Journal of Physics: Conference Series, 1684, 012039.</a:t>
            </a:r>
            <a:br>
              <a:rPr lang="en-US" sz="1800" b="0" i="0" u="none" strike="noStrike" dirty="0">
                <a:solidFill>
                  <a:srgbClr val="000000"/>
                </a:solidFill>
                <a:effectLst/>
                <a:latin typeface="Palatino"/>
              </a:rPr>
            </a:br>
            <a:r>
              <a:rPr lang="en-US" sz="1800" b="0" i="0" u="sng" strike="noStrike" dirty="0">
                <a:solidFill>
                  <a:srgbClr val="003399"/>
                </a:solidFill>
                <a:effectLst/>
                <a:latin typeface="Palatino"/>
                <a:hlinkClick r:id="rId2"/>
              </a:rPr>
              <a:t>https://doi.org/10.1088/1742-6596/1684/1/012039</a:t>
            </a:r>
            <a:endParaRPr lang="en-US" sz="1800" b="0" i="0" u="none" strike="noStrike" dirty="0">
              <a:solidFill>
                <a:srgbClr val="000000"/>
              </a:solidFill>
              <a:effectLst/>
              <a:latin typeface="Palatino"/>
            </a:endParaRPr>
          </a:p>
          <a:p>
            <a:pPr algn="just" rtl="0" fontAlgn="base">
              <a:spcBef>
                <a:spcPts val="0"/>
              </a:spcBef>
              <a:spcAft>
                <a:spcPts val="0"/>
              </a:spcAft>
              <a:buFont typeface="+mj-lt"/>
              <a:buAutoNum type="arabicPeriod"/>
            </a:pPr>
            <a:r>
              <a:rPr lang="en-US" sz="1800" b="0" i="0" u="none" strike="noStrike" dirty="0">
                <a:solidFill>
                  <a:srgbClr val="000000"/>
                </a:solidFill>
                <a:effectLst/>
                <a:latin typeface="Palatino"/>
              </a:rPr>
              <a:t>Liu, J., Hwang, S., </a:t>
            </a:r>
            <a:r>
              <a:rPr lang="en-US" sz="1800" b="0" i="0" u="none" strike="noStrike" dirty="0" err="1">
                <a:solidFill>
                  <a:srgbClr val="000000"/>
                </a:solidFill>
                <a:effectLst/>
                <a:latin typeface="Palatino"/>
              </a:rPr>
              <a:t>Yund</a:t>
            </a:r>
            <a:r>
              <a:rPr lang="en-US" sz="1800" b="0" i="0" u="none" strike="noStrike" dirty="0">
                <a:solidFill>
                  <a:srgbClr val="000000"/>
                </a:solidFill>
                <a:effectLst/>
                <a:latin typeface="Palatino"/>
              </a:rPr>
              <a:t>, W., Boyle, L. N., &amp; Banerjee, A. G. (2018). Predicting Purchase</a:t>
            </a:r>
            <a:br>
              <a:rPr lang="en-US" sz="1800" b="0" i="0" u="none" strike="noStrike" dirty="0">
                <a:solidFill>
                  <a:srgbClr val="000000"/>
                </a:solidFill>
                <a:effectLst/>
                <a:latin typeface="Palatino"/>
              </a:rPr>
            </a:br>
            <a:r>
              <a:rPr lang="en-US" sz="1800" b="0" i="0" u="none" strike="noStrike" dirty="0">
                <a:solidFill>
                  <a:srgbClr val="000000"/>
                </a:solidFill>
                <a:effectLst/>
                <a:latin typeface="Palatino"/>
              </a:rPr>
              <a:t>Orders Delivery Times Using Regression Models With Dimension Reduction. Volume 1B: 38th</a:t>
            </a:r>
            <a:br>
              <a:rPr lang="en-US" sz="1800" b="0" i="0" u="none" strike="noStrike" dirty="0">
                <a:solidFill>
                  <a:srgbClr val="000000"/>
                </a:solidFill>
                <a:effectLst/>
                <a:latin typeface="Palatino"/>
              </a:rPr>
            </a:br>
            <a:r>
              <a:rPr lang="en-US" sz="1800" b="0" i="0" u="none" strike="noStrike" dirty="0">
                <a:solidFill>
                  <a:srgbClr val="000000"/>
                </a:solidFill>
                <a:effectLst/>
                <a:latin typeface="Palatino"/>
              </a:rPr>
              <a:t>Computers and Information in Engineering Conference. Published.</a:t>
            </a:r>
            <a:br>
              <a:rPr lang="en-US" sz="1800" b="0" i="0" u="none" strike="noStrike" dirty="0">
                <a:solidFill>
                  <a:srgbClr val="000000"/>
                </a:solidFill>
                <a:effectLst/>
                <a:latin typeface="Palatino"/>
              </a:rPr>
            </a:br>
            <a:r>
              <a:rPr lang="en-US" sz="1800" b="0" i="0" u="sng" strike="noStrike" dirty="0">
                <a:solidFill>
                  <a:srgbClr val="003399"/>
                </a:solidFill>
                <a:effectLst/>
                <a:latin typeface="Palatino"/>
                <a:hlinkClick r:id="rId3"/>
              </a:rPr>
              <a:t>https://doi.org/10.1115/detc2018-85710</a:t>
            </a:r>
            <a:endParaRPr lang="en-US" sz="1800" b="0" i="0" u="none" strike="noStrike" dirty="0">
              <a:solidFill>
                <a:srgbClr val="000000"/>
              </a:solidFill>
              <a:effectLst/>
              <a:latin typeface="Palatino"/>
            </a:endParaRPr>
          </a:p>
          <a:p>
            <a:pPr algn="just" rtl="0" fontAlgn="base">
              <a:spcBef>
                <a:spcPts val="0"/>
              </a:spcBef>
              <a:spcAft>
                <a:spcPts val="0"/>
              </a:spcAft>
              <a:buFont typeface="+mj-lt"/>
              <a:buAutoNum type="arabicPeriod"/>
            </a:pPr>
            <a:r>
              <a:rPr lang="en-US" sz="1800" b="0" i="0" u="none" strike="noStrike" dirty="0" err="1">
                <a:solidFill>
                  <a:srgbClr val="000000"/>
                </a:solidFill>
                <a:effectLst/>
                <a:latin typeface="Palatino"/>
              </a:rPr>
              <a:t>Salari</a:t>
            </a:r>
            <a:r>
              <a:rPr lang="en-US" sz="1800" b="0" i="0" u="none" strike="noStrike" dirty="0">
                <a:solidFill>
                  <a:srgbClr val="000000"/>
                </a:solidFill>
                <a:effectLst/>
                <a:latin typeface="Palatino"/>
              </a:rPr>
              <a:t>, N., Liu, S., &amp; Shen, Z. J. M. (2020). Real-Time Delivery Time Forecasting and</a:t>
            </a:r>
            <a:br>
              <a:rPr lang="en-US" sz="1800" b="0" i="0" u="none" strike="noStrike" dirty="0">
                <a:solidFill>
                  <a:srgbClr val="000000"/>
                </a:solidFill>
                <a:effectLst/>
                <a:latin typeface="Palatino"/>
              </a:rPr>
            </a:br>
            <a:r>
              <a:rPr lang="en-US" sz="1800" b="0" i="0" u="none" strike="noStrike" dirty="0">
                <a:solidFill>
                  <a:srgbClr val="000000"/>
                </a:solidFill>
                <a:effectLst/>
                <a:latin typeface="Palatino"/>
              </a:rPr>
              <a:t>Promising in Online Retailing: When Will Your Package Arrive? SSRN Electronic Journal.</a:t>
            </a:r>
            <a:br>
              <a:rPr lang="en-US" sz="1800" b="0" i="0" u="none" strike="noStrike" dirty="0">
                <a:solidFill>
                  <a:srgbClr val="000000"/>
                </a:solidFill>
                <a:effectLst/>
                <a:latin typeface="Palatino"/>
              </a:rPr>
            </a:br>
            <a:r>
              <a:rPr lang="en-US" sz="1800" b="0" i="0" u="none" strike="noStrike" dirty="0">
                <a:solidFill>
                  <a:srgbClr val="000000"/>
                </a:solidFill>
                <a:effectLst/>
                <a:latin typeface="Palatino"/>
              </a:rPr>
              <a:t>Published. </a:t>
            </a:r>
            <a:r>
              <a:rPr lang="en-US" sz="1800" b="0" i="0" u="sng" strike="noStrike" dirty="0">
                <a:solidFill>
                  <a:srgbClr val="003399"/>
                </a:solidFill>
                <a:effectLst/>
                <a:latin typeface="Palatino"/>
                <a:hlinkClick r:id="rId4"/>
              </a:rPr>
              <a:t>https://doi.org/10.2139/ssrn.3701337</a:t>
            </a:r>
            <a:endParaRPr lang="en-US" sz="1800" b="0" i="0" u="none" strike="noStrike" dirty="0">
              <a:solidFill>
                <a:srgbClr val="000000"/>
              </a:solidFill>
              <a:effectLst/>
              <a:latin typeface="Palatino"/>
            </a:endParaRPr>
          </a:p>
          <a:p>
            <a:pPr algn="just" rtl="0" fontAlgn="base">
              <a:spcBef>
                <a:spcPts val="0"/>
              </a:spcBef>
              <a:spcAft>
                <a:spcPts val="0"/>
              </a:spcAft>
              <a:buFont typeface="+mj-lt"/>
              <a:buAutoNum type="arabicPeriod"/>
            </a:pPr>
            <a:r>
              <a:rPr lang="en-US" sz="1800" b="0" i="0" u="none" strike="noStrike" dirty="0">
                <a:solidFill>
                  <a:srgbClr val="000000"/>
                </a:solidFill>
                <a:effectLst/>
                <a:latin typeface="Palatino"/>
              </a:rPr>
              <a:t>Gyulai, D., Pfeiffer, A., Nick, G., </a:t>
            </a:r>
            <a:r>
              <a:rPr lang="en-US" sz="1800" b="0" i="0" u="none" strike="noStrike" dirty="0" err="1">
                <a:solidFill>
                  <a:srgbClr val="000000"/>
                </a:solidFill>
                <a:effectLst/>
                <a:latin typeface="Palatino"/>
              </a:rPr>
              <a:t>Gallina</a:t>
            </a:r>
            <a:r>
              <a:rPr lang="en-US" sz="1800" b="0" i="0" u="none" strike="noStrike" dirty="0">
                <a:solidFill>
                  <a:srgbClr val="000000"/>
                </a:solidFill>
                <a:effectLst/>
                <a:latin typeface="Palatino"/>
              </a:rPr>
              <a:t>, V., </a:t>
            </a:r>
            <a:r>
              <a:rPr lang="en-US" sz="1800" b="0" i="0" u="none" strike="noStrike" dirty="0" err="1">
                <a:solidFill>
                  <a:srgbClr val="000000"/>
                </a:solidFill>
                <a:effectLst/>
                <a:latin typeface="Palatino"/>
              </a:rPr>
              <a:t>Sihn</a:t>
            </a:r>
            <a:r>
              <a:rPr lang="en-US" sz="1800" b="0" i="0" u="none" strike="noStrike" dirty="0">
                <a:solidFill>
                  <a:srgbClr val="000000"/>
                </a:solidFill>
                <a:effectLst/>
                <a:latin typeface="Palatino"/>
              </a:rPr>
              <a:t>, W., &amp; </a:t>
            </a:r>
            <a:r>
              <a:rPr lang="en-US" sz="1800" b="0" i="0" u="none" strike="noStrike" dirty="0" err="1">
                <a:solidFill>
                  <a:srgbClr val="000000"/>
                </a:solidFill>
                <a:effectLst/>
                <a:latin typeface="Palatino"/>
              </a:rPr>
              <a:t>Monostori</a:t>
            </a:r>
            <a:r>
              <a:rPr lang="en-US" sz="1800" b="0" i="0" u="none" strike="noStrike" dirty="0">
                <a:solidFill>
                  <a:srgbClr val="000000"/>
                </a:solidFill>
                <a:effectLst/>
                <a:latin typeface="Palatino"/>
              </a:rPr>
              <a:t>, L. (2018). Lead time</a:t>
            </a:r>
            <a:br>
              <a:rPr lang="en-US" sz="1800" b="0" i="0" u="none" strike="noStrike" dirty="0">
                <a:solidFill>
                  <a:srgbClr val="000000"/>
                </a:solidFill>
                <a:effectLst/>
                <a:latin typeface="Palatino"/>
              </a:rPr>
            </a:br>
            <a:r>
              <a:rPr lang="en-US" sz="1800" b="0" i="0" u="none" strike="noStrike" dirty="0">
                <a:solidFill>
                  <a:srgbClr val="000000"/>
                </a:solidFill>
                <a:effectLst/>
                <a:latin typeface="Palatino"/>
              </a:rPr>
              <a:t>prediction in a flow-shop environment with analytical and machine learning approaches.</a:t>
            </a:r>
            <a:br>
              <a:rPr lang="en-US" sz="1800" b="0" i="0" u="none" strike="noStrike" dirty="0">
                <a:solidFill>
                  <a:srgbClr val="000000"/>
                </a:solidFill>
                <a:effectLst/>
                <a:latin typeface="Palatino"/>
              </a:rPr>
            </a:br>
            <a:r>
              <a:rPr lang="en-US" sz="1800" b="0" i="0" u="none" strike="noStrike" dirty="0">
                <a:solidFill>
                  <a:srgbClr val="000000"/>
                </a:solidFill>
                <a:effectLst/>
                <a:latin typeface="Palatino"/>
              </a:rPr>
              <a:t>IFAC-</a:t>
            </a:r>
            <a:r>
              <a:rPr lang="en-US" sz="1800" b="0" i="0" u="none" strike="noStrike" dirty="0" err="1">
                <a:solidFill>
                  <a:srgbClr val="000000"/>
                </a:solidFill>
                <a:effectLst/>
                <a:latin typeface="Palatino"/>
              </a:rPr>
              <a:t>PapersOnLine</a:t>
            </a:r>
            <a:r>
              <a:rPr lang="en-US" sz="1800" b="0" i="0" u="none" strike="noStrike" dirty="0">
                <a:solidFill>
                  <a:srgbClr val="000000"/>
                </a:solidFill>
                <a:effectLst/>
                <a:latin typeface="Palatino"/>
              </a:rPr>
              <a:t>, 51(11), 1029–1034. </a:t>
            </a:r>
            <a:r>
              <a:rPr lang="en-US" sz="1800" b="0" i="0" u="sng" strike="noStrike" dirty="0">
                <a:solidFill>
                  <a:srgbClr val="003399"/>
                </a:solidFill>
                <a:effectLst/>
                <a:latin typeface="Palatino"/>
                <a:hlinkClick r:id="rId5"/>
              </a:rPr>
              <a:t>https://doi.org/10.1016/j.ifacol.2018.08.472</a:t>
            </a:r>
            <a:r>
              <a:rPr lang="en-US" sz="1800" b="0" i="0" u="none" strike="noStrike" dirty="0">
                <a:solidFill>
                  <a:srgbClr val="000000"/>
                </a:solidFill>
                <a:effectLst/>
                <a:latin typeface="Palatino"/>
              </a:rPr>
              <a:t> </a:t>
            </a:r>
          </a:p>
          <a:p>
            <a:pPr marL="0" indent="0">
              <a:buNone/>
            </a:pPr>
            <a:r>
              <a:rPr lang="en-US" sz="1800" dirty="0">
                <a:solidFill>
                  <a:srgbClr val="000000"/>
                </a:solidFill>
                <a:latin typeface="Palatino"/>
              </a:rPr>
              <a:t>5</a:t>
            </a:r>
            <a:r>
              <a:rPr lang="en-US" sz="1800" b="0" i="0" u="none" strike="noStrike" dirty="0">
                <a:solidFill>
                  <a:srgbClr val="000000"/>
                </a:solidFill>
                <a:effectLst/>
                <a:latin typeface="Palatino"/>
              </a:rPr>
              <a:t>. Evaluating state of the art in ai. </a:t>
            </a:r>
            <a:r>
              <a:rPr lang="en-US" sz="1800" b="0" i="0" u="none" strike="noStrike" dirty="0" err="1">
                <a:solidFill>
                  <a:srgbClr val="000000"/>
                </a:solidFill>
                <a:effectLst/>
                <a:latin typeface="Palatino"/>
              </a:rPr>
              <a:t>EvalAI</a:t>
            </a:r>
            <a:r>
              <a:rPr lang="en-US" sz="1800" b="0" i="0" u="none" strike="noStrike" dirty="0">
                <a:solidFill>
                  <a:srgbClr val="000000"/>
                </a:solidFill>
                <a:effectLst/>
                <a:latin typeface="Palatino"/>
              </a:rPr>
              <a:t>. (n.d.). Retrieved November 29, 2021, from </a:t>
            </a:r>
            <a:r>
              <a:rPr lang="en-US" sz="1800" b="0" i="0" u="sng" strike="noStrike" dirty="0">
                <a:solidFill>
                  <a:srgbClr val="1155CC"/>
                </a:solidFill>
                <a:effectLst/>
                <a:latin typeface="Palatino"/>
                <a:hlinkClick r:id="rId6"/>
              </a:rPr>
              <a:t>https://eval.ai/web/challenges/challenge-page/1205/overview</a:t>
            </a:r>
            <a:endParaRPr lang="en-US" dirty="0"/>
          </a:p>
        </p:txBody>
      </p:sp>
    </p:spTree>
    <p:extLst>
      <p:ext uri="{BB962C8B-B14F-4D97-AF65-F5344CB8AC3E}">
        <p14:creationId xmlns:p14="http://schemas.microsoft.com/office/powerpoint/2010/main" val="15687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0CEC79-7103-4CFA-A5DF-85A36783DDFA}"/>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spcAft>
                <a:spcPts val="0"/>
              </a:spcAft>
            </a:pPr>
            <a:r>
              <a:rPr lang="en-US" sz="3500" b="1" i="0" u="none" strike="noStrike" kern="1200" dirty="0">
                <a:effectLst/>
                <a:latin typeface="+mj-lt"/>
                <a:ea typeface="+mj-ea"/>
                <a:cs typeface="+mj-cs"/>
              </a:rPr>
              <a:t>Delivery Date Prediction System</a:t>
            </a:r>
            <a:br>
              <a:rPr lang="en-US" sz="3500" b="0" kern="1200" dirty="0">
                <a:effectLst/>
                <a:latin typeface="+mj-lt"/>
                <a:ea typeface="+mj-ea"/>
                <a:cs typeface="+mj-cs"/>
              </a:rPr>
            </a:br>
            <a:br>
              <a:rPr lang="en-US" sz="3500" kern="1200" dirty="0">
                <a:latin typeface="+mj-lt"/>
                <a:ea typeface="+mj-ea"/>
                <a:cs typeface="+mj-cs"/>
              </a:rPr>
            </a:br>
            <a:endParaRPr lang="en-US" sz="3500" kern="1200" dirty="0">
              <a:latin typeface="+mj-lt"/>
              <a:ea typeface="+mj-ea"/>
              <a:cs typeface="+mj-cs"/>
            </a:endParaRPr>
          </a:p>
        </p:txBody>
      </p:sp>
      <p:sp>
        <p:nvSpPr>
          <p:cNvPr id="193" name="Oval 19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1026" name="Picture 2">
            <a:extLst>
              <a:ext uri="{FF2B5EF4-FFF2-40B4-BE49-F238E27FC236}">
                <a16:creationId xmlns:a16="http://schemas.microsoft.com/office/drawing/2014/main" id="{C9F9A8F1-E403-47B2-8D40-1F37C86875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1829393"/>
            <a:ext cx="3952579" cy="3191706"/>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EA8A3E62-E8C1-DB2D-94BB-53649ABB85BC}"/>
              </a:ext>
            </a:extLst>
          </p:cNvPr>
          <p:cNvSpPr>
            <a:spLocks noGrp="1"/>
          </p:cNvSpPr>
          <p:nvPr>
            <p:ph idx="1"/>
          </p:nvPr>
        </p:nvSpPr>
        <p:spPr>
          <a:xfrm>
            <a:off x="6695359" y="2990818"/>
            <a:ext cx="4158031" cy="2913872"/>
          </a:xfrm>
        </p:spPr>
        <p:txBody>
          <a:bodyPr anchor="t">
            <a:normAutofit/>
          </a:bodyPr>
          <a:lstStyle/>
          <a:p>
            <a:r>
              <a:rPr lang="en-US" sz="2000" dirty="0">
                <a:solidFill>
                  <a:schemeClr val="tx1">
                    <a:alpha val="80000"/>
                  </a:schemeClr>
                </a:solidFill>
                <a:latin typeface="-apple-system"/>
              </a:rPr>
              <a:t>DATA 245 : Machine Learning Course</a:t>
            </a:r>
          </a:p>
          <a:p>
            <a:r>
              <a:rPr lang="en-US" sz="2000" dirty="0">
                <a:solidFill>
                  <a:schemeClr val="tx1">
                    <a:alpha val="80000"/>
                  </a:schemeClr>
                </a:solidFill>
                <a:latin typeface="-apple-system"/>
              </a:rPr>
              <a:t>eBay 2021 University Machine Learning Competition</a:t>
            </a:r>
          </a:p>
          <a:p>
            <a:r>
              <a:rPr lang="en-US" sz="2000" dirty="0">
                <a:solidFill>
                  <a:schemeClr val="tx1">
                    <a:alpha val="80000"/>
                  </a:schemeClr>
                </a:solidFill>
                <a:latin typeface="-apple-system"/>
              </a:rPr>
              <a:t>Predicting accurate delivery dates</a:t>
            </a:r>
          </a:p>
          <a:p>
            <a:r>
              <a:rPr lang="en-US" sz="2000" dirty="0">
                <a:solidFill>
                  <a:schemeClr val="tx1">
                    <a:alpha val="80000"/>
                  </a:schemeClr>
                </a:solidFill>
                <a:latin typeface="-apple-system"/>
              </a:rPr>
              <a:t>Provide hassle free customer experience by perfect delivery dates.</a:t>
            </a:r>
          </a:p>
          <a:p>
            <a:endParaRPr lang="en-US" sz="2000" dirty="0">
              <a:solidFill>
                <a:schemeClr val="tx1">
                  <a:alpha val="80000"/>
                </a:schemeClr>
              </a:solidFill>
              <a:latin typeface="-apple-system"/>
            </a:endParaRPr>
          </a:p>
          <a:p>
            <a:endParaRPr lang="en-US" sz="2000" dirty="0">
              <a:solidFill>
                <a:schemeClr val="tx1">
                  <a:alpha val="80000"/>
                </a:schemeClr>
              </a:solidFill>
            </a:endParaRPr>
          </a:p>
        </p:txBody>
      </p:sp>
      <p:sp>
        <p:nvSpPr>
          <p:cNvPr id="19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8" name="Straight Connector 19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4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15D397-5CF4-4C85-808A-B7EEE44700DB}"/>
              </a:ext>
            </a:extLst>
          </p:cNvPr>
          <p:cNvSpPr>
            <a:spLocks noGrp="1"/>
          </p:cNvSpPr>
          <p:nvPr>
            <p:ph type="title"/>
          </p:nvPr>
        </p:nvSpPr>
        <p:spPr>
          <a:xfrm>
            <a:off x="6657715" y="467271"/>
            <a:ext cx="4195674" cy="2052522"/>
          </a:xfrm>
        </p:spPr>
        <p:txBody>
          <a:bodyPr anchor="b">
            <a:normAutofit/>
          </a:bodyPr>
          <a:lstStyle/>
          <a:p>
            <a:r>
              <a:rPr lang="en-US" sz="3600" b="1" dirty="0"/>
              <a:t>Introduction </a:t>
            </a:r>
          </a:p>
        </p:txBody>
      </p:sp>
      <p:sp>
        <p:nvSpPr>
          <p:cNvPr id="73" name="Oval 7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7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7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1026" name="Picture 2">
            <a:extLst>
              <a:ext uri="{FF2B5EF4-FFF2-40B4-BE49-F238E27FC236}">
                <a16:creationId xmlns:a16="http://schemas.microsoft.com/office/drawing/2014/main" id="{99AD76C0-F785-4764-9AFB-3A64948BE4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1448957"/>
            <a:ext cx="3952579" cy="39525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8C2F482-EB59-49F2-BAAD-E06848AC27B8}"/>
              </a:ext>
            </a:extLst>
          </p:cNvPr>
          <p:cNvSpPr>
            <a:spLocks noGrp="1"/>
          </p:cNvSpPr>
          <p:nvPr>
            <p:ph idx="1"/>
          </p:nvPr>
        </p:nvSpPr>
        <p:spPr>
          <a:xfrm>
            <a:off x="6695358" y="3429000"/>
            <a:ext cx="4158031" cy="2913872"/>
          </a:xfrm>
        </p:spPr>
        <p:txBody>
          <a:bodyPr anchor="t">
            <a:noAutofit/>
          </a:bodyPr>
          <a:lstStyle/>
          <a:p>
            <a:r>
              <a:rPr lang="en-US" sz="2000" b="0" i="0" dirty="0">
                <a:solidFill>
                  <a:schemeClr val="tx1">
                    <a:alpha val="80000"/>
                  </a:schemeClr>
                </a:solidFill>
                <a:effectLst/>
                <a:latin typeface="-apple-system"/>
              </a:rPr>
              <a:t>In the case of eBay, most transactions are carried out between individual sellers and buyers</a:t>
            </a:r>
          </a:p>
          <a:p>
            <a:r>
              <a:rPr lang="en-US" sz="2000" dirty="0">
                <a:solidFill>
                  <a:schemeClr val="tx1">
                    <a:alpha val="80000"/>
                  </a:schemeClr>
                </a:solidFill>
                <a:latin typeface="-apple-system"/>
              </a:rPr>
              <a:t>T</a:t>
            </a:r>
            <a:r>
              <a:rPr lang="en-US" sz="2000" b="0" i="0" dirty="0">
                <a:solidFill>
                  <a:schemeClr val="tx1">
                    <a:alpha val="80000"/>
                  </a:schemeClr>
                </a:solidFill>
                <a:effectLst/>
                <a:latin typeface="-apple-system"/>
              </a:rPr>
              <a:t>he shipment date is largely left to the sole decision of each individual seller, resulting in a high degree of variability.</a:t>
            </a:r>
            <a:endParaRPr lang="en-US" sz="2000" dirty="0">
              <a:solidFill>
                <a:schemeClr val="tx1">
                  <a:alpha val="80000"/>
                </a:schemeClr>
              </a:solidFill>
            </a:endParaRPr>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81" name="Straight Connector 8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56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34"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8" name="Freeform: Shape 3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A1FCAB1-0E22-4544-A0CE-358C6B0952DD}"/>
              </a:ext>
            </a:extLst>
          </p:cNvPr>
          <p:cNvSpPr>
            <a:spLocks noGrp="1"/>
          </p:cNvSpPr>
          <p:nvPr>
            <p:ph type="title"/>
          </p:nvPr>
        </p:nvSpPr>
        <p:spPr>
          <a:xfrm>
            <a:off x="786385" y="841248"/>
            <a:ext cx="5129600" cy="5340097"/>
          </a:xfrm>
        </p:spPr>
        <p:txBody>
          <a:bodyPr anchor="ctr">
            <a:normAutofit/>
          </a:bodyPr>
          <a:lstStyle/>
          <a:p>
            <a:r>
              <a:rPr lang="en-US" sz="4800" b="1" i="0">
                <a:solidFill>
                  <a:schemeClr val="bg1"/>
                </a:solidFill>
                <a:effectLst/>
                <a:latin typeface="-apple-system"/>
              </a:rPr>
              <a:t>Literature Review</a:t>
            </a:r>
            <a:br>
              <a:rPr lang="en-US" sz="4800" b="1" i="0">
                <a:solidFill>
                  <a:schemeClr val="bg1"/>
                </a:solidFill>
                <a:effectLst/>
                <a:latin typeface="-apple-system"/>
              </a:rPr>
            </a:br>
            <a:endParaRPr lang="en-US" sz="4800">
              <a:solidFill>
                <a:schemeClr val="bg1"/>
              </a:solidFill>
            </a:endParaRPr>
          </a:p>
        </p:txBody>
      </p:sp>
      <p:sp>
        <p:nvSpPr>
          <p:cNvPr id="3" name="Content Placeholder 2">
            <a:extLst>
              <a:ext uri="{FF2B5EF4-FFF2-40B4-BE49-F238E27FC236}">
                <a16:creationId xmlns:a16="http://schemas.microsoft.com/office/drawing/2014/main" id="{DAFF374F-3456-4B2E-8852-9583F30A6FB6}"/>
              </a:ext>
            </a:extLst>
          </p:cNvPr>
          <p:cNvSpPr>
            <a:spLocks noGrp="1"/>
          </p:cNvSpPr>
          <p:nvPr>
            <p:ph idx="1"/>
          </p:nvPr>
        </p:nvSpPr>
        <p:spPr>
          <a:xfrm>
            <a:off x="6464410" y="841247"/>
            <a:ext cx="4484536" cy="5340097"/>
          </a:xfrm>
        </p:spPr>
        <p:txBody>
          <a:bodyPr anchor="ctr">
            <a:normAutofit/>
          </a:bodyPr>
          <a:lstStyle/>
          <a:p>
            <a:r>
              <a:rPr lang="en-US" sz="1800" b="0" i="0" dirty="0">
                <a:solidFill>
                  <a:schemeClr val="tx2"/>
                </a:solidFill>
                <a:effectLst/>
                <a:latin typeface="-apple-system"/>
              </a:rPr>
              <a:t>Logistics supplier </a:t>
            </a:r>
            <a:r>
              <a:rPr lang="en-US" sz="1800" b="1" i="0" u="none" strike="noStrike" dirty="0">
                <a:solidFill>
                  <a:schemeClr val="tx2"/>
                </a:solidFill>
                <a:effectLst/>
                <a:latin typeface="-apple-system"/>
              </a:rPr>
              <a:t>Aramex</a:t>
            </a:r>
            <a:r>
              <a:rPr lang="en-US" sz="1800" b="1" i="0" dirty="0">
                <a:solidFill>
                  <a:schemeClr val="tx2"/>
                </a:solidFill>
                <a:effectLst/>
                <a:latin typeface="-apple-system"/>
              </a:rPr>
              <a:t> </a:t>
            </a:r>
            <a:r>
              <a:rPr lang="en-US" sz="1800" b="0" i="0" dirty="0">
                <a:solidFill>
                  <a:schemeClr val="tx2"/>
                </a:solidFill>
                <a:effectLst/>
                <a:latin typeface="-apple-system"/>
              </a:rPr>
              <a:t>uses machine learning to predict delivery times</a:t>
            </a:r>
          </a:p>
          <a:p>
            <a:r>
              <a:rPr lang="en-US" sz="1800" b="0" i="0" dirty="0">
                <a:solidFill>
                  <a:schemeClr val="tx2"/>
                </a:solidFill>
                <a:effectLst/>
                <a:latin typeface="-apple-system"/>
              </a:rPr>
              <a:t> Machine model has increased the accuracy of delivery predictions by 74%.</a:t>
            </a:r>
            <a:endParaRPr lang="en-US" sz="1800" dirty="0">
              <a:solidFill>
                <a:schemeClr val="tx2"/>
              </a:solidFill>
              <a:latin typeface="-apple-system"/>
            </a:endParaRPr>
          </a:p>
          <a:p>
            <a:r>
              <a:rPr lang="en-US" sz="1800" dirty="0">
                <a:solidFill>
                  <a:schemeClr val="tx2"/>
                </a:solidFill>
                <a:latin typeface="-apple-system"/>
              </a:rPr>
              <a:t>D</a:t>
            </a:r>
            <a:r>
              <a:rPr lang="en-US" sz="1800" b="0" i="0" dirty="0">
                <a:solidFill>
                  <a:schemeClr val="tx2"/>
                </a:solidFill>
                <a:effectLst/>
                <a:latin typeface="-apple-system"/>
              </a:rPr>
              <a:t>escribe a multi-leg approach in which the shipping process is divided into multiple steps to be estimated individually. </a:t>
            </a:r>
          </a:p>
          <a:p>
            <a:r>
              <a:rPr lang="en-US" sz="1800" b="0" i="0" dirty="0">
                <a:solidFill>
                  <a:schemeClr val="tx2"/>
                </a:solidFill>
                <a:effectLst/>
                <a:latin typeface="-apple-system"/>
              </a:rPr>
              <a:t>For instance, the time from seller to processing hub is estimated separately from the time from customs to buyer in international transactions. </a:t>
            </a:r>
            <a:endParaRPr lang="en-US" sz="1800" dirty="0">
              <a:solidFill>
                <a:schemeClr val="tx2"/>
              </a:solidFill>
              <a:latin typeface="-apple-system"/>
            </a:endParaRPr>
          </a:p>
        </p:txBody>
      </p:sp>
    </p:spTree>
    <p:extLst>
      <p:ext uri="{BB962C8B-B14F-4D97-AF65-F5344CB8AC3E}">
        <p14:creationId xmlns:p14="http://schemas.microsoft.com/office/powerpoint/2010/main" val="293668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F0096B1-2FBD-4922-BBA0-6DFF4DF00314}"/>
              </a:ext>
            </a:extLst>
          </p:cNvPr>
          <p:cNvSpPr>
            <a:spLocks noGrp="1"/>
          </p:cNvSpPr>
          <p:nvPr>
            <p:ph type="title"/>
          </p:nvPr>
        </p:nvSpPr>
        <p:spPr>
          <a:xfrm>
            <a:off x="786385" y="841248"/>
            <a:ext cx="5129600" cy="5340097"/>
          </a:xfrm>
        </p:spPr>
        <p:txBody>
          <a:bodyPr anchor="ctr">
            <a:normAutofit/>
          </a:bodyPr>
          <a:lstStyle/>
          <a:p>
            <a:r>
              <a:rPr lang="en-US" sz="4800" b="1" i="0">
                <a:solidFill>
                  <a:schemeClr val="bg1"/>
                </a:solidFill>
                <a:effectLst/>
                <a:latin typeface="-apple-system"/>
              </a:rPr>
              <a:t>Literature Review</a:t>
            </a:r>
            <a:endParaRPr lang="en-US" sz="4800">
              <a:solidFill>
                <a:schemeClr val="bg1"/>
              </a:solidFill>
            </a:endParaRPr>
          </a:p>
        </p:txBody>
      </p:sp>
      <p:sp>
        <p:nvSpPr>
          <p:cNvPr id="3" name="Content Placeholder 2">
            <a:extLst>
              <a:ext uri="{FF2B5EF4-FFF2-40B4-BE49-F238E27FC236}">
                <a16:creationId xmlns:a16="http://schemas.microsoft.com/office/drawing/2014/main" id="{1B00F045-6A5E-43D8-9B57-707FF4657FC1}"/>
              </a:ext>
            </a:extLst>
          </p:cNvPr>
          <p:cNvSpPr>
            <a:spLocks noGrp="1"/>
          </p:cNvSpPr>
          <p:nvPr>
            <p:ph idx="1"/>
          </p:nvPr>
        </p:nvSpPr>
        <p:spPr>
          <a:xfrm>
            <a:off x="6464410" y="841247"/>
            <a:ext cx="4484536" cy="5340097"/>
          </a:xfrm>
        </p:spPr>
        <p:txBody>
          <a:bodyPr anchor="ctr">
            <a:normAutofit/>
          </a:bodyPr>
          <a:lstStyle/>
          <a:p>
            <a:r>
              <a:rPr lang="en-US" sz="1800" b="0" i="0" dirty="0">
                <a:solidFill>
                  <a:schemeClr val="tx2"/>
                </a:solidFill>
                <a:effectLst/>
                <a:latin typeface="-apple-system"/>
              </a:rPr>
              <a:t>Another study, </a:t>
            </a:r>
            <a:r>
              <a:rPr lang="en-US" sz="1800" b="1" i="0" u="none" strike="noStrike" dirty="0">
                <a:solidFill>
                  <a:schemeClr val="tx2"/>
                </a:solidFill>
                <a:effectLst/>
                <a:latin typeface="-apple-system"/>
              </a:rPr>
              <a:t>Predicting Package Delivery Time For Motorcycles In Nairobi</a:t>
            </a:r>
            <a:r>
              <a:rPr lang="en-US" sz="1800" b="1" i="0" dirty="0">
                <a:solidFill>
                  <a:schemeClr val="tx2"/>
                </a:solidFill>
                <a:effectLst/>
                <a:latin typeface="-apple-system"/>
              </a:rPr>
              <a:t> </a:t>
            </a:r>
            <a:r>
              <a:rPr lang="en-US" sz="1800" b="0" i="0" dirty="0">
                <a:solidFill>
                  <a:schemeClr val="tx2"/>
                </a:solidFill>
                <a:effectLst/>
                <a:latin typeface="-apple-system"/>
              </a:rPr>
              <a:t>details how modifying the input variables for the model can help the model narrow in on important features. </a:t>
            </a:r>
          </a:p>
          <a:p>
            <a:r>
              <a:rPr lang="en-US" sz="1800" b="0" i="0" dirty="0">
                <a:solidFill>
                  <a:schemeClr val="tx2"/>
                </a:solidFill>
                <a:effectLst/>
                <a:latin typeface="-apple-system"/>
              </a:rPr>
              <a:t>This study uses </a:t>
            </a:r>
            <a:r>
              <a:rPr lang="en-US" sz="1800" b="0" i="0" dirty="0" err="1">
                <a:solidFill>
                  <a:schemeClr val="tx2"/>
                </a:solidFill>
                <a:effectLst/>
                <a:latin typeface="-apple-system"/>
              </a:rPr>
              <a:t>XGBoost</a:t>
            </a:r>
            <a:r>
              <a:rPr lang="en-US" sz="1800" b="0" i="0" dirty="0">
                <a:solidFill>
                  <a:schemeClr val="tx2"/>
                </a:solidFill>
                <a:effectLst/>
                <a:latin typeface="-apple-system"/>
              </a:rPr>
              <a:t>, a supervised regression model, to predict the estimated time of delivery of a motorcycle-transported delivery in Nairobi. </a:t>
            </a:r>
          </a:p>
          <a:p>
            <a:r>
              <a:rPr lang="en-US" sz="1800" b="0" i="0" dirty="0">
                <a:solidFill>
                  <a:schemeClr val="tx2"/>
                </a:solidFill>
                <a:effectLst/>
                <a:latin typeface="-apple-system"/>
              </a:rPr>
              <a:t>There is also a discussion of examining the results through the specific lens of a delivery date – it is better to predict late than early – and thus an optimized model should account for this by reprimanding a model harsher for predicting an early time, as opposed to a late time</a:t>
            </a:r>
            <a:endParaRPr lang="en-US" sz="1800" dirty="0">
              <a:solidFill>
                <a:schemeClr val="tx2"/>
              </a:solidFill>
            </a:endParaRPr>
          </a:p>
        </p:txBody>
      </p:sp>
    </p:spTree>
    <p:extLst>
      <p:ext uri="{BB962C8B-B14F-4D97-AF65-F5344CB8AC3E}">
        <p14:creationId xmlns:p14="http://schemas.microsoft.com/office/powerpoint/2010/main" val="416397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15">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B0E82-883D-4266-9671-43A26ADD20AD}"/>
              </a:ext>
            </a:extLst>
          </p:cNvPr>
          <p:cNvSpPr>
            <a:spLocks noGrp="1"/>
          </p:cNvSpPr>
          <p:nvPr>
            <p:ph type="title"/>
          </p:nvPr>
        </p:nvSpPr>
        <p:spPr>
          <a:xfrm>
            <a:off x="589560" y="856180"/>
            <a:ext cx="5279408" cy="1128068"/>
          </a:xfrm>
        </p:spPr>
        <p:txBody>
          <a:bodyPr anchor="ctr">
            <a:normAutofit/>
          </a:bodyPr>
          <a:lstStyle/>
          <a:p>
            <a:r>
              <a:rPr lang="en-US" sz="3700"/>
              <a:t>Dataset</a:t>
            </a:r>
            <a:br>
              <a:rPr lang="en-US" sz="3700"/>
            </a:br>
            <a:endParaRPr lang="en-US" sz="3700" dirty="0"/>
          </a:p>
        </p:txBody>
      </p:sp>
      <p:grpSp>
        <p:nvGrpSpPr>
          <p:cNvPr id="140" name="Group 1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1" name="Rectangle 1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Rectangle 1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0" name="Content Placeholder 2">
            <a:extLst>
              <a:ext uri="{FF2B5EF4-FFF2-40B4-BE49-F238E27FC236}">
                <a16:creationId xmlns:a16="http://schemas.microsoft.com/office/drawing/2014/main" id="{F585129A-306E-A1A3-BFB5-BB139E8BFA32}"/>
              </a:ext>
            </a:extLst>
          </p:cNvPr>
          <p:cNvGraphicFramePr>
            <a:graphicFrameLocks noGrp="1"/>
          </p:cNvGraphicFramePr>
          <p:nvPr>
            <p:ph idx="1"/>
            <p:extLst>
              <p:ext uri="{D42A27DB-BD31-4B8C-83A1-F6EECF244321}">
                <p14:modId xmlns:p14="http://schemas.microsoft.com/office/powerpoint/2010/main" val="2161238346"/>
              </p:ext>
            </p:extLst>
          </p:nvPr>
        </p:nvGraphicFramePr>
        <p:xfrm>
          <a:off x="590719" y="2330505"/>
          <a:ext cx="5278066" cy="3979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4" name="Rectangle 1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7CBF20A8-C3DC-4F02-AACE-C2A02290B075}"/>
              </a:ext>
            </a:extLst>
          </p:cNvPr>
          <p:cNvPicPr>
            <a:picLocks noChangeAspect="1"/>
          </p:cNvPicPr>
          <p:nvPr/>
        </p:nvPicPr>
        <p:blipFill rotWithShape="1">
          <a:blip r:embed="rId7"/>
          <a:srcRect r="4" b="1673"/>
          <a:stretch/>
        </p:blipFill>
        <p:spPr>
          <a:xfrm>
            <a:off x="7083423" y="581892"/>
            <a:ext cx="4397433" cy="2518756"/>
          </a:xfrm>
          <a:prstGeom prst="rect">
            <a:avLst/>
          </a:prstGeom>
        </p:spPr>
      </p:pic>
      <p:sp>
        <p:nvSpPr>
          <p:cNvPr id="146" name="Rectangle 1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a:extLst>
              <a:ext uri="{FF2B5EF4-FFF2-40B4-BE49-F238E27FC236}">
                <a16:creationId xmlns:a16="http://schemas.microsoft.com/office/drawing/2014/main" id="{601A21E3-5C5E-4330-8BDF-307A1E574448}"/>
              </a:ext>
            </a:extLst>
          </p:cNvPr>
          <p:cNvPicPr>
            <a:picLocks noChangeAspect="1"/>
          </p:cNvPicPr>
          <p:nvPr/>
        </p:nvPicPr>
        <p:blipFill rotWithShape="1">
          <a:blip r:embed="rId8"/>
          <a:srcRect l="5327" r="-1" b="-1"/>
          <a:stretch/>
        </p:blipFill>
        <p:spPr>
          <a:xfrm>
            <a:off x="7083423" y="3707894"/>
            <a:ext cx="4395569" cy="2518756"/>
          </a:xfrm>
          <a:prstGeom prst="rect">
            <a:avLst/>
          </a:prstGeom>
        </p:spPr>
      </p:pic>
      <p:sp>
        <p:nvSpPr>
          <p:cNvPr id="7" name="TextBox 6">
            <a:extLst>
              <a:ext uri="{FF2B5EF4-FFF2-40B4-BE49-F238E27FC236}">
                <a16:creationId xmlns:a16="http://schemas.microsoft.com/office/drawing/2014/main" id="{97AF046D-7097-411E-AE50-A6659FA93DE2}"/>
              </a:ext>
            </a:extLst>
          </p:cNvPr>
          <p:cNvSpPr txBox="1"/>
          <p:nvPr/>
        </p:nvSpPr>
        <p:spPr>
          <a:xfrm>
            <a:off x="8445500" y="6468845"/>
            <a:ext cx="2456442" cy="215444"/>
          </a:xfrm>
          <a:prstGeom prst="rect">
            <a:avLst/>
          </a:prstGeom>
          <a:noFill/>
        </p:spPr>
        <p:txBody>
          <a:bodyPr wrap="square" rtlCol="0">
            <a:spAutoFit/>
          </a:bodyPr>
          <a:lstStyle/>
          <a:p>
            <a:r>
              <a:rPr lang="en-US" sz="800" dirty="0"/>
              <a:t>Dataset Reference: </a:t>
            </a:r>
            <a:r>
              <a:rPr lang="en-US" sz="800" dirty="0" err="1"/>
              <a:t>Ebay</a:t>
            </a:r>
            <a:endParaRPr lang="en-US" sz="800" dirty="0"/>
          </a:p>
        </p:txBody>
      </p:sp>
    </p:spTree>
    <p:extLst>
      <p:ext uri="{BB962C8B-B14F-4D97-AF65-F5344CB8AC3E}">
        <p14:creationId xmlns:p14="http://schemas.microsoft.com/office/powerpoint/2010/main" val="184395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A2325-1B13-4305-9CDB-B1D0D6957F62}"/>
              </a:ext>
            </a:extLst>
          </p:cNvPr>
          <p:cNvSpPr>
            <a:spLocks noGrp="1"/>
          </p:cNvSpPr>
          <p:nvPr>
            <p:ph type="title"/>
          </p:nvPr>
        </p:nvSpPr>
        <p:spPr>
          <a:xfrm>
            <a:off x="838200" y="365125"/>
            <a:ext cx="10515600" cy="1853664"/>
          </a:xfrm>
        </p:spPr>
        <p:txBody>
          <a:bodyPr vert="horz" lIns="91440" tIns="45720" rIns="91440" bIns="45720" rtlCol="0" anchor="ctr">
            <a:normAutofit/>
          </a:bodyPr>
          <a:lstStyle/>
          <a:p>
            <a:r>
              <a:rPr lang="en-US" sz="4000" b="1" dirty="0"/>
              <a:t>Exploratory </a:t>
            </a:r>
            <a:r>
              <a:rPr lang="en-US" sz="4000" b="1" kern="1200" dirty="0">
                <a:solidFill>
                  <a:schemeClr val="tx1"/>
                </a:solidFill>
                <a:latin typeface="+mj-lt"/>
                <a:ea typeface="+mj-ea"/>
                <a:cs typeface="+mj-cs"/>
              </a:rPr>
              <a:t>Data Analysis</a:t>
            </a:r>
            <a:br>
              <a:rPr lang="en-US" sz="4000" b="1" i="0" kern="1200" dirty="0">
                <a:solidFill>
                  <a:schemeClr val="tx1"/>
                </a:solidFill>
                <a:effectLst/>
                <a:latin typeface="+mj-lt"/>
                <a:ea typeface="+mj-ea"/>
                <a:cs typeface="+mj-cs"/>
              </a:rPr>
            </a:br>
            <a:br>
              <a:rPr lang="en-US" sz="4000" b="1" i="0" kern="1200" dirty="0">
                <a:solidFill>
                  <a:schemeClr val="tx1"/>
                </a:solidFill>
                <a:effectLst/>
                <a:latin typeface="+mj-lt"/>
                <a:ea typeface="+mj-ea"/>
                <a:cs typeface="+mj-cs"/>
              </a:rPr>
            </a:br>
            <a:endParaRPr lang="en-US" sz="4000" kern="1200" dirty="0">
              <a:solidFill>
                <a:schemeClr val="tx1"/>
              </a:solidFill>
              <a:latin typeface="+mj-lt"/>
              <a:ea typeface="+mj-ea"/>
              <a:cs typeface="+mj-cs"/>
            </a:endParaRPr>
          </a:p>
        </p:txBody>
      </p:sp>
      <p:pic>
        <p:nvPicPr>
          <p:cNvPr id="10" name="Picture 9" descr="Chart, histogram&#10;&#10;Description automatically generated">
            <a:extLst>
              <a:ext uri="{FF2B5EF4-FFF2-40B4-BE49-F238E27FC236}">
                <a16:creationId xmlns:a16="http://schemas.microsoft.com/office/drawing/2014/main" id="{A39061A4-D3D0-44F8-8884-18756C7CFF52}"/>
              </a:ext>
            </a:extLst>
          </p:cNvPr>
          <p:cNvPicPr>
            <a:picLocks noChangeAspect="1"/>
          </p:cNvPicPr>
          <p:nvPr/>
        </p:nvPicPr>
        <p:blipFill rotWithShape="1">
          <a:blip r:embed="rId2">
            <a:extLst>
              <a:ext uri="{28A0092B-C50C-407E-A947-70E740481C1C}">
                <a14:useLocalDpi xmlns:a14="http://schemas.microsoft.com/office/drawing/2010/main" val="0"/>
              </a:ext>
            </a:extLst>
          </a:blip>
          <a:srcRect r="430" b="3"/>
          <a:stretch/>
        </p:blipFill>
        <p:spPr>
          <a:xfrm>
            <a:off x="198741" y="2410448"/>
            <a:ext cx="5803323" cy="3890357"/>
          </a:xfrm>
          <a:prstGeom prst="rect">
            <a:avLst/>
          </a:prstGeom>
        </p:spPr>
      </p:pic>
      <p:pic>
        <p:nvPicPr>
          <p:cNvPr id="8" name="Picture 7" descr="Chart, scatter chart&#10;&#10;Description automatically generated">
            <a:extLst>
              <a:ext uri="{FF2B5EF4-FFF2-40B4-BE49-F238E27FC236}">
                <a16:creationId xmlns:a16="http://schemas.microsoft.com/office/drawing/2014/main" id="{4BD17FCE-93F2-404C-9D64-04E6649E82AA}"/>
              </a:ext>
            </a:extLst>
          </p:cNvPr>
          <p:cNvPicPr>
            <a:picLocks noChangeAspect="1"/>
          </p:cNvPicPr>
          <p:nvPr/>
        </p:nvPicPr>
        <p:blipFill rotWithShape="1">
          <a:blip r:embed="rId3">
            <a:extLst>
              <a:ext uri="{28A0092B-C50C-407E-A947-70E740481C1C}">
                <a14:useLocalDpi xmlns:a14="http://schemas.microsoft.com/office/drawing/2010/main" val="0"/>
              </a:ext>
            </a:extLst>
          </a:blip>
          <a:srcRect r="430" b="3"/>
          <a:stretch/>
        </p:blipFill>
        <p:spPr>
          <a:xfrm>
            <a:off x="6189934" y="2410448"/>
            <a:ext cx="5803323" cy="3890357"/>
          </a:xfrm>
          <a:prstGeom prst="rect">
            <a:avLst/>
          </a:prstGeom>
        </p:spPr>
      </p:pic>
    </p:spTree>
    <p:extLst>
      <p:ext uri="{BB962C8B-B14F-4D97-AF65-F5344CB8AC3E}">
        <p14:creationId xmlns:p14="http://schemas.microsoft.com/office/powerpoint/2010/main" val="163579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14">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57"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1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0" name="Freeform: Shape 1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3"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4"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13EC6A5-DA61-4BAD-857E-FC8848872EB4}"/>
              </a:ext>
            </a:extLst>
          </p:cNvPr>
          <p:cNvSpPr>
            <a:spLocks noGrp="1"/>
          </p:cNvSpPr>
          <p:nvPr>
            <p:ph type="title"/>
          </p:nvPr>
        </p:nvSpPr>
        <p:spPr>
          <a:xfrm>
            <a:off x="786385" y="841248"/>
            <a:ext cx="5129600" cy="5340097"/>
          </a:xfrm>
        </p:spPr>
        <p:txBody>
          <a:bodyPr anchor="ctr">
            <a:normAutofit/>
          </a:bodyPr>
          <a:lstStyle/>
          <a:p>
            <a:r>
              <a:rPr lang="en-US" sz="4800" dirty="0">
                <a:solidFill>
                  <a:schemeClr val="bg1"/>
                </a:solidFill>
              </a:rPr>
              <a:t>Goal </a:t>
            </a:r>
          </a:p>
        </p:txBody>
      </p:sp>
      <p:graphicFrame>
        <p:nvGraphicFramePr>
          <p:cNvPr id="67" name="TextBox 4">
            <a:extLst>
              <a:ext uri="{FF2B5EF4-FFF2-40B4-BE49-F238E27FC236}">
                <a16:creationId xmlns:a16="http://schemas.microsoft.com/office/drawing/2014/main" id="{8C324D34-77B5-749D-60B1-856EE2F4041C}"/>
              </a:ext>
            </a:extLst>
          </p:cNvPr>
          <p:cNvGraphicFramePr/>
          <p:nvPr>
            <p:extLst>
              <p:ext uri="{D42A27DB-BD31-4B8C-83A1-F6EECF244321}">
                <p14:modId xmlns:p14="http://schemas.microsoft.com/office/powerpoint/2010/main" val="1110078996"/>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BB6BB8AD-8985-422B-BFE6-8CFCCF209D2F}"/>
              </a:ext>
            </a:extLst>
          </p:cNvPr>
          <p:cNvSpPr txBox="1"/>
          <p:nvPr/>
        </p:nvSpPr>
        <p:spPr>
          <a:xfrm>
            <a:off x="307269" y="3944340"/>
            <a:ext cx="6096000" cy="369332"/>
          </a:xfrm>
          <a:prstGeom prst="rect">
            <a:avLst/>
          </a:prstGeom>
          <a:noFill/>
        </p:spPr>
        <p:txBody>
          <a:bodyPr wrap="square">
            <a:spAutoFit/>
          </a:bodyPr>
          <a:lstStyle/>
          <a:p>
            <a:r>
              <a:rPr lang="en-US">
                <a:solidFill>
                  <a:schemeClr val="bg1"/>
                </a:solidFill>
                <a:latin typeface="-apple-system"/>
              </a:rPr>
              <a:t>C</a:t>
            </a:r>
            <a:r>
              <a:rPr lang="en-US" b="0" i="0">
                <a:solidFill>
                  <a:schemeClr val="bg1"/>
                </a:solidFill>
                <a:effectLst/>
                <a:latin typeface="-apple-system"/>
              </a:rPr>
              <a:t>reate a model that can accurately predict the delivery time</a:t>
            </a:r>
            <a:endParaRPr lang="en-US" dirty="0">
              <a:solidFill>
                <a:schemeClr val="bg1"/>
              </a:solidFill>
            </a:endParaRPr>
          </a:p>
        </p:txBody>
      </p:sp>
    </p:spTree>
    <p:extLst>
      <p:ext uri="{BB962C8B-B14F-4D97-AF65-F5344CB8AC3E}">
        <p14:creationId xmlns:p14="http://schemas.microsoft.com/office/powerpoint/2010/main" val="423414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D30C6-390E-43FD-AC6B-10B8F7813E96}"/>
              </a:ext>
            </a:extLst>
          </p:cNvPr>
          <p:cNvSpPr>
            <a:spLocks noGrp="1"/>
          </p:cNvSpPr>
          <p:nvPr>
            <p:ph type="title"/>
          </p:nvPr>
        </p:nvSpPr>
        <p:spPr>
          <a:xfrm>
            <a:off x="1149716" y="499397"/>
            <a:ext cx="5929422" cy="1640180"/>
          </a:xfrm>
        </p:spPr>
        <p:txBody>
          <a:bodyPr anchor="b">
            <a:normAutofit/>
          </a:bodyPr>
          <a:lstStyle/>
          <a:p>
            <a:r>
              <a:rPr lang="en-US" sz="4000" dirty="0"/>
              <a:t>Data Cleaning</a:t>
            </a:r>
          </a:p>
        </p:txBody>
      </p:sp>
      <p:pic>
        <p:nvPicPr>
          <p:cNvPr id="7" name="Graphic 6" descr="Scale">
            <a:extLst>
              <a:ext uri="{FF2B5EF4-FFF2-40B4-BE49-F238E27FC236}">
                <a16:creationId xmlns:a16="http://schemas.microsoft.com/office/drawing/2014/main" id="{BFE9FB11-F317-2A9E-1255-067B8EF8CF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
        <p:nvSpPr>
          <p:cNvPr id="68" name="Rectangle 6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82D6DA97-7449-9160-5D3D-16FDF3D93087}"/>
              </a:ext>
            </a:extLst>
          </p:cNvPr>
          <p:cNvGraphicFramePr>
            <a:graphicFrameLocks noGrp="1"/>
          </p:cNvGraphicFramePr>
          <p:nvPr>
            <p:ph idx="1"/>
            <p:extLst>
              <p:ext uri="{D42A27DB-BD31-4B8C-83A1-F6EECF244321}">
                <p14:modId xmlns:p14="http://schemas.microsoft.com/office/powerpoint/2010/main" val="2111298993"/>
              </p:ext>
            </p:extLst>
          </p:nvPr>
        </p:nvGraphicFramePr>
        <p:xfrm>
          <a:off x="1149716" y="2423820"/>
          <a:ext cx="6470283" cy="35908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1649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2242</TotalTime>
  <Words>1139</Words>
  <Application>Microsoft Office PowerPoint</Application>
  <PresentationFormat>Widescreen</PresentationFormat>
  <Paragraphs>185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Palatino</vt:lpstr>
      <vt:lpstr>Office Theme</vt:lpstr>
      <vt:lpstr>Technical Presentation</vt:lpstr>
      <vt:lpstr>Delivery Date Prediction System  </vt:lpstr>
      <vt:lpstr>Introduction </vt:lpstr>
      <vt:lpstr>Literature Review </vt:lpstr>
      <vt:lpstr>Literature Review</vt:lpstr>
      <vt:lpstr>Dataset </vt:lpstr>
      <vt:lpstr>Exploratory Data Analysis  </vt:lpstr>
      <vt:lpstr>Goal </vt:lpstr>
      <vt:lpstr>Data Cleaning</vt:lpstr>
      <vt:lpstr>Creating New Features </vt:lpstr>
      <vt:lpstr>Feature Importance </vt:lpstr>
      <vt:lpstr>Linear Regression Model </vt:lpstr>
      <vt:lpstr>XGBOOST</vt:lpstr>
      <vt:lpstr>CATBOOST</vt:lpstr>
      <vt:lpstr>Loss Function  </vt:lpstr>
      <vt:lpstr>Implementing early_loss and late_loss and providing different penalties </vt:lpstr>
      <vt:lpstr>Results</vt:lpstr>
      <vt:lpstr>Ethics Discussion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Presentation</dc:title>
  <dc:creator>Palak Pankajkumar Shah</dc:creator>
  <cp:lastModifiedBy>Palak Pankajkumar Shah</cp:lastModifiedBy>
  <cp:revision>5</cp:revision>
  <dcterms:created xsi:type="dcterms:W3CDTF">2022-04-08T09:53:20Z</dcterms:created>
  <dcterms:modified xsi:type="dcterms:W3CDTF">2022-04-12T23:21:14Z</dcterms:modified>
</cp:coreProperties>
</file>