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14630400" cy="8229600"/>
  <p:notesSz cx="8229600" cy="14630400"/>
  <p:embeddedFontLst>
    <p:embeddedFont>
      <p:font typeface="Angsana New" panose="02020603050405020304" pitchFamily="18" charset="-34"/>
      <p:regular r:id="rId15"/>
      <p:bold r:id="rId16"/>
      <p:italic r:id="rId17"/>
      <p:boldItalic r:id="rId18"/>
    </p:embeddedFont>
    <p:embeddedFont>
      <p:font typeface="Instrument Sans Medium" panose="020B0604020202020204" charset="0"/>
      <p:regular r:id="rId19"/>
    </p:embeddedFont>
    <p:embeddedFont>
      <p:font typeface="Instrument Sans Semi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47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749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589867" y="272450"/>
            <a:ext cx="699480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Instrument Sans Semi Bold" pitchFamily="34" charset="-122"/>
                <a:cs typeface="Times New Roman" panose="02020603050405020304" pitchFamily="18" charset="0"/>
              </a:rPr>
              <a:t>Titanic Survival Prediction</a:t>
            </a:r>
            <a:endParaRPr lang="en-US" sz="60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4526181" y="125287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Using Data Cleaning and Naive Bayes Classification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11615228" y="5025422"/>
            <a:ext cx="6030343" cy="7629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4800" dirty="0">
                <a:latin typeface="Angsana New" panose="02020603050405020304" pitchFamily="18" charset="-34"/>
                <a:cs typeface="Angsana New" panose="02020603050405020304" pitchFamily="18" charset="-34"/>
              </a:rPr>
              <a:t>Group No. 6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4000" dirty="0">
              <a:latin typeface="Angsana New" panose="02020603050405020304" pitchFamily="18" charset="-34"/>
              <a:cs typeface="Angsana New" panose="02020603050405020304" pitchFamily="18" charset="-34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1.Palak Tiwari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2.Radhika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3.Rudransh Mishra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4.Rudrika Singhal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4000" dirty="0">
                <a:latin typeface="Angsana New" panose="02020603050405020304" pitchFamily="18" charset="-34"/>
                <a:cs typeface="Angsana New" panose="02020603050405020304" pitchFamily="18" charset="-34"/>
              </a:rPr>
              <a:t>5.Roushan Kumar</a:t>
            </a:r>
          </a:p>
        </p:txBody>
      </p:sp>
      <p:sp>
        <p:nvSpPr>
          <p:cNvPr id="6" name="Shape 3"/>
          <p:cNvSpPr/>
          <p:nvPr/>
        </p:nvSpPr>
        <p:spPr>
          <a:xfrm>
            <a:off x="6280190" y="5075753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A74F92-CA6B-DE87-0151-9A2A9A739675}"/>
              </a:ext>
            </a:extLst>
          </p:cNvPr>
          <p:cNvSpPr/>
          <p:nvPr/>
        </p:nvSpPr>
        <p:spPr>
          <a:xfrm>
            <a:off x="12857018" y="7661564"/>
            <a:ext cx="1773382" cy="568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8FABDB-095B-FFFF-2034-DC2730B87B90}"/>
              </a:ext>
            </a:extLst>
          </p:cNvPr>
          <p:cNvSpPr/>
          <p:nvPr/>
        </p:nvSpPr>
        <p:spPr>
          <a:xfrm>
            <a:off x="0" y="2573867"/>
            <a:ext cx="3996267" cy="61825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newspaper with a ship in the water&#10;&#10;AI-generated content may be incorrect.">
            <a:extLst>
              <a:ext uri="{FF2B5EF4-FFF2-40B4-BE49-F238E27FC236}">
                <a16:creationId xmlns:a16="http://schemas.microsoft.com/office/drawing/2014/main" id="{2B94069F-9CCB-43DD-BB9D-75300E331E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573868"/>
            <a:ext cx="10634135" cy="56660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95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Performance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Confusion Matrix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58853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Shows TP, TN, FP, FN counts for survival predictions.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Key Metrics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158853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Accuracy: ~77%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4601051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Precision: ~75%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5043249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Recall: ~77%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332928" y="548544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F1-Score: ~75%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872067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Comparison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2067" y="4158853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Naive Bayes performs comparably to logistic regression and decision trees.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6BB2DF-86C3-17AE-7023-EC0ED125149D}"/>
              </a:ext>
            </a:extLst>
          </p:cNvPr>
          <p:cNvSpPr/>
          <p:nvPr/>
        </p:nvSpPr>
        <p:spPr>
          <a:xfrm>
            <a:off x="12857018" y="7661564"/>
            <a:ext cx="1773382" cy="568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378BC8-D405-7F51-A225-A7634E36A9B4}"/>
              </a:ext>
            </a:extLst>
          </p:cNvPr>
          <p:cNvSpPr txBox="1"/>
          <p:nvPr/>
        </p:nvSpPr>
        <p:spPr>
          <a:xfrm>
            <a:off x="5250872" y="360218"/>
            <a:ext cx="3284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Result\Output</a:t>
            </a:r>
          </a:p>
        </p:txBody>
      </p:sp>
      <p:pic>
        <p:nvPicPr>
          <p:cNvPr id="4" name="Picture 3" descr="A graph with blue and orange bars&#10;&#10;AI-generated content may be incorrect.">
            <a:extLst>
              <a:ext uri="{FF2B5EF4-FFF2-40B4-BE49-F238E27FC236}">
                <a16:creationId xmlns:a16="http://schemas.microsoft.com/office/drawing/2014/main" id="{E4F9F2A2-35F3-C7AB-64AE-8427D8677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59" y="1791517"/>
            <a:ext cx="4564600" cy="3390083"/>
          </a:xfrm>
          <a:prstGeom prst="rect">
            <a:avLst/>
          </a:prstGeom>
        </p:spPr>
      </p:pic>
      <p:pic>
        <p:nvPicPr>
          <p:cNvPr id="6" name="Picture 5" descr="A graph of age distribution&#10;&#10;AI-generated content may be incorrect.">
            <a:extLst>
              <a:ext uri="{FF2B5EF4-FFF2-40B4-BE49-F238E27FC236}">
                <a16:creationId xmlns:a16="http://schemas.microsoft.com/office/drawing/2014/main" id="{DAE03743-FD96-8CCF-BDD7-53021A67C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1452" y="1791517"/>
            <a:ext cx="4026950" cy="3277379"/>
          </a:xfrm>
          <a:prstGeom prst="rect">
            <a:avLst/>
          </a:prstGeom>
        </p:spPr>
      </p:pic>
      <p:pic>
        <p:nvPicPr>
          <p:cNvPr id="8" name="Picture 7" descr="A graph with a bar and a number of blue squares&#10;&#10;AI-generated content may be incorrect.">
            <a:extLst>
              <a:ext uri="{FF2B5EF4-FFF2-40B4-BE49-F238E27FC236}">
                <a16:creationId xmlns:a16="http://schemas.microsoft.com/office/drawing/2014/main" id="{613E5FB6-727E-DCE7-60D1-17553331D9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2295" y="1652971"/>
            <a:ext cx="4586198" cy="3667174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10F245D-57D3-32F3-8A2E-44C776DC0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27" y="5618309"/>
            <a:ext cx="5992328" cy="2597435"/>
          </a:xfrm>
          <a:prstGeom prst="rect">
            <a:avLst/>
          </a:prstGeom>
        </p:spPr>
      </p:pic>
      <p:pic>
        <p:nvPicPr>
          <p:cNvPr id="12" name="Picture 1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8FC1A3AC-E56E-207A-BC9B-D8A9458BCD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0200" y="6165272"/>
            <a:ext cx="6621319" cy="205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391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B6ACC1-4CD5-F842-20A5-6DEE665820BD}"/>
              </a:ext>
            </a:extLst>
          </p:cNvPr>
          <p:cNvSpPr txBox="1"/>
          <p:nvPr/>
        </p:nvSpPr>
        <p:spPr>
          <a:xfrm>
            <a:off x="5375563" y="124691"/>
            <a:ext cx="25555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latin typeface="Angsana New" panose="02020603050405020304" pitchFamily="18" charset="-34"/>
                <a:cs typeface="Angsana New" panose="02020603050405020304" pitchFamily="18" charset="-34"/>
              </a:rPr>
              <a:t>References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193606E-8F4A-3F14-FF5C-29B7278B1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581" y="1481148"/>
            <a:ext cx="10889673" cy="526730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7CAC0E-8A86-4EC7-7C8D-50F707C39FE0}"/>
              </a:ext>
            </a:extLst>
          </p:cNvPr>
          <p:cNvSpPr/>
          <p:nvPr/>
        </p:nvSpPr>
        <p:spPr>
          <a:xfrm>
            <a:off x="12675476" y="7567448"/>
            <a:ext cx="1954924" cy="66215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39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844571" y="75697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dirty="0">
                <a:solidFill>
                  <a:srgbClr val="091C53"/>
                </a:solidFill>
                <a:latin typeface="Times New Roman" panose="02020603050405020304" pitchFamily="18" charset="0"/>
                <a:ea typeface="Instrument Sans Semi Bold" pitchFamily="34" charset="-122"/>
                <a:cs typeface="Times New Roman" panose="02020603050405020304" pitchFamily="18" charset="0"/>
              </a:rPr>
              <a:t>Problem Statement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956028" y="2082046"/>
            <a:ext cx="3664863" cy="2032754"/>
          </a:xfrm>
          <a:prstGeom prst="roundRect">
            <a:avLst>
              <a:gd name="adj" fmla="val 10043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7819411" y="22656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Objective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271087" y="2803630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Predict Titanic passenger survival using available data.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793214" y="2033422"/>
            <a:ext cx="3664863" cy="2032754"/>
          </a:xfrm>
          <a:prstGeom prst="roundRect">
            <a:avLst>
              <a:gd name="adj" fmla="val 10043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1795165" y="23470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Importance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1285327" y="2759751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Understanding disaster outcomes aids historical and risk analysis.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956028" y="4633845"/>
            <a:ext cx="7556421" cy="1306949"/>
          </a:xfrm>
          <a:prstGeom prst="roundRect">
            <a:avLst>
              <a:gd name="adj" fmla="val 15620"/>
            </a:avLst>
          </a:prstGeom>
          <a:solidFill>
            <a:srgbClr val="CEE6F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9203273" y="480338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Machine Learning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393769" y="5327261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Uncovers hidden survival patterns beyond human intuition.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1E2CF22-EF04-9A52-2DC8-EACC149E40A1}"/>
              </a:ext>
            </a:extLst>
          </p:cNvPr>
          <p:cNvSpPr/>
          <p:nvPr/>
        </p:nvSpPr>
        <p:spPr>
          <a:xfrm>
            <a:off x="12857018" y="7661564"/>
            <a:ext cx="1773382" cy="568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A drawing of a ship sinking&#10;&#10;AI-generated content may be incorrect.">
            <a:extLst>
              <a:ext uri="{FF2B5EF4-FFF2-40B4-BE49-F238E27FC236}">
                <a16:creationId xmlns:a16="http://schemas.microsoft.com/office/drawing/2014/main" id="{D72AB446-BC60-1E8F-FD04-B4BEFFB69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6355" y="1368481"/>
            <a:ext cx="6943898" cy="549263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72199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Introduction to the Dataset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Source &amp; Size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Kaggle Titanic Dataset with 891 rows, 12 columns.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Key Features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7995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Pclass, Sex, Age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482215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SibSp, Parch, Fare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526434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Embarked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Target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9872067" y="437995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Survived (binary: 0 = no, 1 = yes)</a:t>
            </a: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47F275-7983-A2BF-5B00-922DD32A9513}"/>
              </a:ext>
            </a:extLst>
          </p:cNvPr>
          <p:cNvSpPr/>
          <p:nvPr/>
        </p:nvSpPr>
        <p:spPr>
          <a:xfrm>
            <a:off x="12857018" y="7661564"/>
            <a:ext cx="1773382" cy="568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69425"/>
            <a:ext cx="620672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Challenges in Raw Data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18366"/>
            <a:ext cx="510302" cy="510302"/>
          </a:xfrm>
          <a:prstGeom prst="roundRect">
            <a:avLst>
              <a:gd name="adj" fmla="val 40005"/>
            </a:avLst>
          </a:prstGeom>
          <a:solidFill>
            <a:schemeClr val="bg2">
              <a:lumMod val="90000"/>
            </a:schemeClr>
          </a:solidFill>
          <a:ln/>
        </p:spPr>
        <p:txBody>
          <a:bodyPr/>
          <a:lstStyle/>
          <a:p>
            <a:endParaRPr 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5" name="Text 2"/>
          <p:cNvSpPr/>
          <p:nvPr/>
        </p:nvSpPr>
        <p:spPr>
          <a:xfrm>
            <a:off x="7017306" y="3196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Missing Values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3686651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Gaps in Age, Cabin, Embarked reduce model accuracy.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200203" y="3118366"/>
            <a:ext cx="510302" cy="510302"/>
          </a:xfrm>
          <a:prstGeom prst="roundRect">
            <a:avLst>
              <a:gd name="adj" fmla="val 40005"/>
            </a:avLst>
          </a:prstGeom>
          <a:solidFill>
            <a:schemeClr val="bg2">
              <a:lumMod val="90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0937319" y="3196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Categorical Variables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37319" y="3686651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Sex and Embarked require encoding for modeling.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228987"/>
            <a:ext cx="510302" cy="510302"/>
          </a:xfrm>
          <a:prstGeom prst="roundRect">
            <a:avLst>
              <a:gd name="adj" fmla="val 40005"/>
            </a:avLst>
          </a:prstGeom>
          <a:solidFill>
            <a:schemeClr val="bg2">
              <a:lumMod val="90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7017306" y="5306854"/>
            <a:ext cx="34634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Outliers &amp; Inconsistencies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79727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Irregular fares and cabin entries need addressing.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5A817A3-F289-A2B6-74C1-7B8A6F3E6A84}"/>
              </a:ext>
            </a:extLst>
          </p:cNvPr>
          <p:cNvSpPr/>
          <p:nvPr/>
        </p:nvSpPr>
        <p:spPr>
          <a:xfrm>
            <a:off x="12857018" y="7661564"/>
            <a:ext cx="1773382" cy="568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8685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Data Cleaning Steps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17502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Fill Missing Values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Age by median, Embarked by mode.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278386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3505200"/>
            <a:ext cx="325147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Drop Irrelevant Columns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399561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Cabin and Ticket removed to reduce noise.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639270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4866084"/>
            <a:ext cx="330077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Encode Categorical Data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535650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Convert Sex and Embarked into numeric codes.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6000155"/>
            <a:ext cx="1134070" cy="13608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268022" y="62269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Normalize Features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2268022" y="671738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Optional scaling applied for numerical stability.</a:t>
            </a:r>
            <a:endParaRPr lang="en-US" sz="1750" dirty="0"/>
          </a:p>
        </p:txBody>
      </p:sp>
      <p:pic>
        <p:nvPicPr>
          <p:cNvPr id="20" name="Picture 19" descr="A person sweeping the floor with a broom&#10;&#10;AI-generated content may be incorrect.">
            <a:extLst>
              <a:ext uri="{FF2B5EF4-FFF2-40B4-BE49-F238E27FC236}">
                <a16:creationId xmlns:a16="http://schemas.microsoft.com/office/drawing/2014/main" id="{3408E048-ED62-CDF8-B1A4-7CC898B9D3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50667" y="936381"/>
            <a:ext cx="6661149" cy="6424658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F50754F9-37E6-9E31-6A73-68BD49B65719}"/>
              </a:ext>
            </a:extLst>
          </p:cNvPr>
          <p:cNvSpPr/>
          <p:nvPr/>
        </p:nvSpPr>
        <p:spPr>
          <a:xfrm>
            <a:off x="12784667" y="7552267"/>
            <a:ext cx="1845733" cy="6773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86606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Why Naive Bayes?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915001"/>
            <a:ext cx="510302" cy="510302"/>
          </a:xfrm>
          <a:prstGeom prst="roundRect">
            <a:avLst>
              <a:gd name="adj" fmla="val 40005"/>
            </a:avLst>
          </a:prstGeom>
          <a:solidFill>
            <a:schemeClr val="bg2">
              <a:lumMod val="90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7017306" y="19928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Simple &amp; Fast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248328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Efficient with small to moderate datasets.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3299817"/>
            <a:ext cx="510302" cy="510302"/>
          </a:xfrm>
          <a:prstGeom prst="roundRect">
            <a:avLst>
              <a:gd name="adj" fmla="val 40005"/>
            </a:avLst>
          </a:prstGeom>
          <a:solidFill>
            <a:schemeClr val="bg2">
              <a:lumMod val="90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7017306" y="3377684"/>
            <a:ext cx="36572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Good with Categorical Data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017306" y="386810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Handles discrete variables naturally.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684633"/>
            <a:ext cx="510302" cy="510302"/>
          </a:xfrm>
          <a:prstGeom prst="roundRect">
            <a:avLst>
              <a:gd name="adj" fmla="val 40005"/>
            </a:avLst>
          </a:prstGeom>
          <a:solidFill>
            <a:schemeClr val="bg2">
              <a:lumMod val="90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7017306" y="4762500"/>
            <a:ext cx="300430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Feature Independence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525291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Assumes independent predictors, simplifying computation.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6069449"/>
            <a:ext cx="510302" cy="510302"/>
          </a:xfrm>
          <a:prstGeom prst="roundRect">
            <a:avLst>
              <a:gd name="adj" fmla="val 40005"/>
            </a:avLst>
          </a:prstGeom>
          <a:solidFill>
            <a:schemeClr val="bg2">
              <a:lumMod val="90000"/>
            </a:scheme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7017306" y="6147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Variant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637734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Gaussian or Multinomial Naive Bayes depending on data encoding.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4DF607-F544-4FDA-8E89-238213F314D1}"/>
              </a:ext>
            </a:extLst>
          </p:cNvPr>
          <p:cNvSpPr/>
          <p:nvPr/>
        </p:nvSpPr>
        <p:spPr>
          <a:xfrm>
            <a:off x="12857018" y="7661564"/>
            <a:ext cx="1773382" cy="568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diagram of a function&#10;&#10;AI-generated content may be incorrect.">
            <a:extLst>
              <a:ext uri="{FF2B5EF4-FFF2-40B4-BE49-F238E27FC236}">
                <a16:creationId xmlns:a16="http://schemas.microsoft.com/office/drawing/2014/main" id="{0DA27D23-72A9-4D62-C51E-0B632B8A7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75433"/>
            <a:ext cx="6100863" cy="53252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3865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Feature Selection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144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Selected Features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49555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Pclass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93775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Sex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37995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Age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82215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SibSp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2643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Parch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70654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Fare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14874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Embarked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29144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Feature Importance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599521" y="349555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Sex and Pclass show strong survival correlation.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406253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Age and Fare contribute moderate predictive value.</a:t>
            </a:r>
            <a:endParaRPr lang="en-US" sz="175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D7B9A7-FF77-867E-609C-D42A1B8C8D1E}"/>
              </a:ext>
            </a:extLst>
          </p:cNvPr>
          <p:cNvSpPr/>
          <p:nvPr/>
        </p:nvSpPr>
        <p:spPr>
          <a:xfrm>
            <a:off x="12857018" y="7661564"/>
            <a:ext cx="1773382" cy="568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36151"/>
            <a:ext cx="622089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Model Building Process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1685092"/>
            <a:ext cx="7556421" cy="1306949"/>
          </a:xfrm>
          <a:prstGeom prst="roundRect">
            <a:avLst>
              <a:gd name="adj" fmla="val 15620"/>
            </a:avLst>
          </a:prstGeom>
          <a:solidFill>
            <a:schemeClr val="bg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020604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Train-Test Split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2402324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80% data for training, 20% for validation.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3218855"/>
            <a:ext cx="7556421" cy="1306949"/>
          </a:xfrm>
          <a:prstGeom prst="roundRect">
            <a:avLst>
              <a:gd name="adj" fmla="val 15620"/>
            </a:avLst>
          </a:prstGeom>
          <a:solidFill>
            <a:schemeClr val="bg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020604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Training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0604" y="393608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Naive Bayes model fit to cleaned data.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4752618"/>
            <a:ext cx="7556421" cy="1306949"/>
          </a:xfrm>
          <a:prstGeom prst="roundRect">
            <a:avLst>
              <a:gd name="adj" fmla="val 15620"/>
            </a:avLst>
          </a:prstGeom>
          <a:solidFill>
            <a:schemeClr val="bg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102060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Testing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5469850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Evaluate model predictions on unseen data.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3790" y="6286381"/>
            <a:ext cx="7556421" cy="1306949"/>
          </a:xfrm>
          <a:prstGeom prst="roundRect">
            <a:avLst>
              <a:gd name="adj" fmla="val 15620"/>
            </a:avLst>
          </a:prstGeom>
          <a:solidFill>
            <a:schemeClr val="bg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1020604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E306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Tools Used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20604" y="700361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Python, pandas, scikit-learn, NumPy.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5370" y="602680"/>
            <a:ext cx="767405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Evaluation Metrics Explained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435062" y="176692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Accuracy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424703" y="2316958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Ratio of correct predictions over total.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35062" y="487389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Precision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4703" y="5382543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True positives divided by all predicted positives.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788470" y="15897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Recall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391109" y="2180627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True positives divided by all actual positives.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0778111" y="49012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F1-Score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0778111" y="5372352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E3063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Harmonic mean of precision and recall.</a:t>
            </a:r>
            <a:endParaRPr lang="en-US" sz="175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75E73D-1781-817F-FA4E-5EFC19D28D2C}"/>
              </a:ext>
            </a:extLst>
          </p:cNvPr>
          <p:cNvSpPr/>
          <p:nvPr/>
        </p:nvSpPr>
        <p:spPr>
          <a:xfrm>
            <a:off x="12857018" y="7661564"/>
            <a:ext cx="1773382" cy="56803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D558204D-5781-C6AC-D91F-43276337F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0605" y="1585880"/>
            <a:ext cx="6607796" cy="62249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409</Words>
  <Application>Microsoft Office PowerPoint</Application>
  <PresentationFormat>Custom</PresentationFormat>
  <Paragraphs>102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Angsana New</vt:lpstr>
      <vt:lpstr>Instrument Sans Semi Bold</vt:lpstr>
      <vt:lpstr>Arial</vt:lpstr>
      <vt:lpstr>Times New Roman</vt:lpstr>
      <vt:lpstr>Instrument Sans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Palak Tiwari</cp:lastModifiedBy>
  <cp:revision>5</cp:revision>
  <dcterms:created xsi:type="dcterms:W3CDTF">2025-05-27T04:53:03Z</dcterms:created>
  <dcterms:modified xsi:type="dcterms:W3CDTF">2025-05-27T06:01:26Z</dcterms:modified>
</cp:coreProperties>
</file>