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9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8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79C728-374D-4B56-8785-6BC59394B7FB}">
  <a:tblStyle styleId="{8479C728-374D-4B56-8785-6BC59394B7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72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31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7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9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3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46567" y="2013090"/>
            <a:ext cx="8080744" cy="11447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Breast cancer Identification using Transfer Learning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67" y="3973949"/>
            <a:ext cx="202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Prof. Nik Bear Brown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7625" y="3973949"/>
            <a:ext cx="23462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MS </a:t>
            </a:r>
            <a:r>
              <a:rPr lang="mr-IN" dirty="0" smtClean="0">
                <a:latin typeface="American Typewriter" charset="0"/>
                <a:ea typeface="American Typewriter" charset="0"/>
                <a:cs typeface="American Typewriter" charset="0"/>
              </a:rPr>
              <a:t>–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IS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Palak Agrawal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Vinoth </a:t>
            </a:r>
            <a:r>
              <a:rPr lang="en-US" smtClean="0">
                <a:latin typeface="American Typewriter" charset="0"/>
                <a:ea typeface="American Typewriter" charset="0"/>
                <a:cs typeface="American Typewriter" charset="0"/>
              </a:rPr>
              <a:t>Punniyamoorthy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Ayushi Sachdeva</a:t>
            </a:r>
          </a:p>
          <a:p>
            <a:pPr algn="ctr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42" y="161981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Upcoming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783" y="717813"/>
            <a:ext cx="6209414" cy="301862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Curated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65285" y="75545"/>
            <a:ext cx="3028042" cy="33917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>
            <a:blip r:embed="rId3"/>
            <a:stretch>
              <a:fillRect l="-18000" r="-18000"/>
            </a:stretch>
          </a:blip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4581525" y="1354138"/>
            <a:ext cx="4562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4581525" y="2400300"/>
            <a:ext cx="4562475" cy="246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4">
                    <a:lumMod val="50000"/>
                  </a:schemeClr>
                </a:solidFill>
              </a:rPr>
              <a:t>Any questions?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You can find me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us at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Agrawal.pala@husky.neu.edu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Sachdeva.ay@husky.neu.edu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Punniyamoorthy.v@husky.neu.edu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73349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Introduction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90780" y="754911"/>
            <a:ext cx="5018365" cy="3955311"/>
          </a:xfrm>
        </p:spPr>
        <p:txBody>
          <a:bodyPr/>
          <a:lstStyle/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Leading cause of cancer-related mortality in women.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Imperative early detection and treatment, increased Computer Aided Diagnosis Systems.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Diagnosis on breast ultrasound is a Subjective and dependent on experience of Radiologist.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To collaborate with experience of radiologist, building a model using the Google Inception V3 and Transfer Learning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5" y="3761338"/>
            <a:ext cx="2182177" cy="122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2057715"/>
            <a:ext cx="1021131" cy="749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8" y="205623"/>
            <a:ext cx="1873580" cy="1314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29" y="2878676"/>
            <a:ext cx="1211381" cy="7134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1" y="1726079"/>
            <a:ext cx="1670626" cy="108093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9143792">
            <a:off x="7426601" y="1868590"/>
            <a:ext cx="308188" cy="14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42" y="161981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Dataset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783" y="717813"/>
            <a:ext cx="6209414" cy="301862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Curated Breast Imaging Subset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Digital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Database for Screening Mammography (DDSM)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DDSM is a database of 2,620 scanned film mammography studies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has a data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6671 total patients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Mammography (MG) modality is used.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was split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for all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Mass and Calcification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cases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separately.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169"/>
              </p:ext>
            </p:extLst>
          </p:nvPr>
        </p:nvGraphicFramePr>
        <p:xfrm>
          <a:off x="1685259" y="3066600"/>
          <a:ext cx="5209954" cy="1225668"/>
        </p:xfrm>
        <a:graphic>
          <a:graphicData uri="http://schemas.openxmlformats.org/drawingml/2006/table">
            <a:tbl>
              <a:tblPr firstRow="1" bandRow="1">
                <a:tableStyleId>{8479C728-374D-4B56-8785-6BC59394B7FB}</a:tableStyleId>
              </a:tblPr>
              <a:tblGrid>
                <a:gridCol w="2717019"/>
                <a:gridCol w="2492935"/>
              </a:tblGrid>
              <a:tr h="30641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  <a:sym typeface="Arial"/>
                        </a:rPr>
                        <a:t>Category</a:t>
                      </a:r>
                      <a:endParaRPr lang="en-US" sz="14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Kefa" charset="0"/>
                        <a:ea typeface="Kefa" charset="0"/>
                        <a:cs typeface="Kefa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  <a:sym typeface="Arial"/>
                        </a:rPr>
                        <a:t>Number of cases</a:t>
                      </a:r>
                      <a:endParaRPr lang="en-US" sz="14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Kefa" charset="0"/>
                        <a:ea typeface="Kefa" charset="0"/>
                        <a:cs typeface="Kefa" charset="0"/>
                        <a:sym typeface="Arial"/>
                      </a:endParaRPr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Benign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1105</a:t>
                      </a:r>
                      <a:endParaRPr lang="en-US" dirty="0"/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Benign without Call-back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578</a:t>
                      </a:r>
                      <a:endParaRPr lang="en-US" dirty="0"/>
                    </a:p>
                  </a:txBody>
                  <a:tcPr/>
                </a:tc>
              </a:tr>
              <a:tr h="3064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Malign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Kefa" charset="0"/>
                          <a:ea typeface="Kefa" charset="0"/>
                          <a:cs typeface="Kefa" charset="0"/>
                        </a:rPr>
                        <a:t>1198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06" y="0"/>
            <a:ext cx="4827588" cy="645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Transfer Learning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93" y="645301"/>
            <a:ext cx="5827049" cy="30335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Machine learning method which utilizes a pre-trained model.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Google’s Inception-v3 is Image recognition model which is pre-trained.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It consists of two parts: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Extracts feature with a Convolutional Neural Network.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Classify them with fully-connected layers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.</a:t>
            </a:r>
          </a:p>
          <a:p>
            <a:pPr lvl="1"/>
            <a:endParaRPr lang="en-US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We will reuse the feature extraction part and re-train the classification part with our dataset.</a:t>
            </a: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8" y="3678865"/>
            <a:ext cx="3242524" cy="121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33" y="3678865"/>
            <a:ext cx="3229878" cy="12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00533" y="9689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Working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828598" y="986738"/>
            <a:ext cx="6571124" cy="3936136"/>
          </a:xfrm>
        </p:spPr>
        <p:txBody>
          <a:bodyPr/>
          <a:lstStyle/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Downloaded DICOM images and converted to JPEG format.</a:t>
            </a:r>
          </a:p>
          <a:p>
            <a:pPr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All the images have two views:</a:t>
            </a:r>
          </a:p>
          <a:p>
            <a:pPr lvl="1"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Cranial Caudal </a:t>
            </a:r>
            <a:r>
              <a:rPr lang="mr-IN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CC</a:t>
            </a:r>
          </a:p>
          <a:p>
            <a:pPr lvl="1">
              <a:buSzPct val="115000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Medio-Lateral Oblique </a:t>
            </a:r>
            <a:r>
              <a:rPr lang="mr-IN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MLO</a:t>
            </a:r>
          </a:p>
          <a:p>
            <a:pPr lvl="1"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>
              <a:buSzPct val="115000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Using below libraries:</a:t>
            </a:r>
          </a:p>
          <a:p>
            <a:pPr lvl="1">
              <a:buSzPct val="115000"/>
            </a:pPr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OpenCV (CV2) </a:t>
            </a:r>
            <a:r>
              <a:rPr lang="mr-IN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Optimized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library for numerical operations with a MATLAB-style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syntax which uses Numpy</a:t>
            </a:r>
          </a:p>
          <a:p>
            <a:pPr lvl="1">
              <a:buSzPct val="115000"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DICOM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mr-IN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Digital Imaging and COmmunications in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Medicine. it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used to exchange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,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store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and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communicate with digital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medical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images</a:t>
            </a:r>
          </a:p>
          <a:p>
            <a:pPr lvl="1">
              <a:buSzPct val="115000"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Scipy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mr-IN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–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Contains linear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algebra modules, as well as many other numerical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algorithms. It is used for scientific mathematical computing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>
              <a:buSzPct val="115000"/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38" y="2524974"/>
            <a:ext cx="1980314" cy="14779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46" y="697148"/>
            <a:ext cx="2083011" cy="1298525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 rot="18443010">
            <a:off x="2292509" y="1231977"/>
            <a:ext cx="1594553" cy="700923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345932">
            <a:off x="6463620" y="1179804"/>
            <a:ext cx="1725962" cy="898382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83575" y="404912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Original Image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3852" y="4063899"/>
            <a:ext cx="23132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cv2.medianblur</a:t>
            </a:r>
          </a:p>
          <a:p>
            <a:pPr lvl="1" algn="ctr">
              <a:buSzPct val="115000"/>
            </a:pPr>
            <a:endParaRPr lang="en-US" sz="1100" dirty="0" smtClean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lvl="1"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Convolving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the image with a Low Pass Filter and removing  the noise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2452" y="2128646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cv2.IMREAD_GREYSCALE </a:t>
            </a:r>
          </a:p>
          <a:p>
            <a:pPr algn="ctr">
              <a:buSzPct val="115000"/>
            </a:pP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Gives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single channel grey scaled image.</a:t>
            </a:r>
          </a:p>
        </p:txBody>
      </p:sp>
      <p:sp>
        <p:nvSpPr>
          <p:cNvPr id="39" name="Hexagon 38"/>
          <p:cNvSpPr/>
          <p:nvPr/>
        </p:nvSpPr>
        <p:spPr>
          <a:xfrm>
            <a:off x="3517064" y="3838096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5943161" y="1840812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78" y="2472551"/>
            <a:ext cx="2740645" cy="1576571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>
          <a:xfrm>
            <a:off x="8493460" y="3896118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2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17828759">
            <a:off x="1614400" y="1566030"/>
            <a:ext cx="1421664" cy="733103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345932">
            <a:off x="6992202" y="1483620"/>
            <a:ext cx="1449030" cy="771533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328" y="4320790"/>
            <a:ext cx="253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cv2.Threshold </a:t>
            </a: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- THRESH_BINARY</a:t>
            </a:r>
          </a:p>
          <a:p>
            <a:pPr algn="ctr"/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Converts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everything to white or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87949" y="4063737"/>
            <a:ext cx="25446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cv2.equalizeHist</a:t>
            </a:r>
          </a:p>
          <a:p>
            <a:pPr algn="ctr">
              <a:buSzPct val="115000"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Histogram Equalization - Contrast Enhancement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943" y="2232673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Artifact Suppression </a:t>
            </a:r>
          </a:p>
          <a:p>
            <a:pPr algn="ctr">
              <a:buSzPct val="115000"/>
            </a:pP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To remove artifact name/number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07" y="723371"/>
            <a:ext cx="3693923" cy="1473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49" y="2664450"/>
            <a:ext cx="2585016" cy="1360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44" y="2874697"/>
            <a:ext cx="2539574" cy="1346095"/>
          </a:xfrm>
          <a:prstGeom prst="rect">
            <a:avLst/>
          </a:prstGeom>
        </p:spPr>
      </p:pic>
      <p:sp>
        <p:nvSpPr>
          <p:cNvPr id="20" name="Hexagon 19"/>
          <p:cNvSpPr/>
          <p:nvPr/>
        </p:nvSpPr>
        <p:spPr>
          <a:xfrm>
            <a:off x="3977760" y="4105987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6530472" y="2031859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8542210" y="3898932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17375414">
            <a:off x="1569627" y="1726240"/>
            <a:ext cx="1159642" cy="61824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345932">
            <a:off x="7006016" y="1564372"/>
            <a:ext cx="1246052" cy="635782"/>
          </a:xfrm>
          <a:prstGeom prst="curvedDownArrow">
            <a:avLst>
              <a:gd name="adj1" fmla="val 25000"/>
              <a:gd name="adj2" fmla="val 50000"/>
              <a:gd name="adj3" fmla="val 2595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328" y="4320790"/>
            <a:ext cx="253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cv2.Threshold </a:t>
            </a: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- THRESH_BINARY</a:t>
            </a:r>
          </a:p>
          <a:p>
            <a:pPr algn="ctr"/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Converts equalized image to black or white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7949" y="4063737"/>
            <a:ext cx="25446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Watershed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 </a:t>
            </a: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Marking and Segmenting the morphologically transformed image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943" y="2232673"/>
            <a:ext cx="190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cv2.erode &amp; cv2.dilate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endParaRPr lang="en-US" sz="1100" dirty="0" smtClean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Diminish the feature and increase the object area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0" y="676549"/>
            <a:ext cx="4242183" cy="157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03" y="2895021"/>
            <a:ext cx="2467565" cy="1346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04" y="2609421"/>
            <a:ext cx="2692695" cy="1454316"/>
          </a:xfrm>
          <a:prstGeom prst="rect">
            <a:avLst/>
          </a:prstGeom>
        </p:spPr>
      </p:pic>
      <p:sp>
        <p:nvSpPr>
          <p:cNvPr id="18" name="Hexagon 17"/>
          <p:cNvSpPr/>
          <p:nvPr/>
        </p:nvSpPr>
        <p:spPr>
          <a:xfrm>
            <a:off x="3876032" y="4141178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6720817" y="2140939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8579232" y="3930597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8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083575" y="0"/>
            <a:ext cx="4827588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Pre-Processing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6647" y="3330091"/>
            <a:ext cx="31368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Morphological Transformation an Masking</a:t>
            </a:r>
          </a:p>
          <a:p>
            <a:pPr algn="ctr">
              <a:buSzPct val="115000"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Again image is eroded and dilated using </a:t>
            </a:r>
          </a:p>
          <a:p>
            <a:pPr algn="ctr">
              <a:buSzPct val="1150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cv2.morphologyEx -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MORPH_OPEN</a:t>
            </a:r>
          </a:p>
          <a:p>
            <a:pPr algn="ctr">
              <a:buSzPct val="115000"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Kefa" charset="0"/>
              <a:ea typeface="Kefa" charset="0"/>
              <a:cs typeface="Kefa" charset="0"/>
            </a:endParaRP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Masking is done using</a:t>
            </a:r>
          </a:p>
          <a:p>
            <a:pPr algn="ctr">
              <a:buSzPct val="115000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Kefa" charset="0"/>
                <a:ea typeface="Kefa" charset="0"/>
                <a:cs typeface="Kefa" charset="0"/>
              </a:rPr>
              <a:t>cv2.bitwise_and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89" y="876560"/>
            <a:ext cx="5014433" cy="2349860"/>
          </a:xfrm>
          <a:prstGeom prst="rect">
            <a:avLst/>
          </a:prstGeom>
        </p:spPr>
      </p:pic>
      <p:sp>
        <p:nvSpPr>
          <p:cNvPr id="12" name="Hexagon 11"/>
          <p:cNvSpPr/>
          <p:nvPr/>
        </p:nvSpPr>
        <p:spPr>
          <a:xfrm>
            <a:off x="7237676" y="3165286"/>
            <a:ext cx="380691" cy="329609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9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413</Words>
  <Application>Microsoft Macintosh PowerPoint</Application>
  <PresentationFormat>On-screen Show (16:9)</PresentationFormat>
  <Paragraphs>105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American Typewriter</vt:lpstr>
      <vt:lpstr>Helvetica Neue</vt:lpstr>
      <vt:lpstr>Kefa</vt:lpstr>
      <vt:lpstr>Muli</vt:lpstr>
      <vt:lpstr>Nixie One</vt:lpstr>
      <vt:lpstr>Arial</vt:lpstr>
      <vt:lpstr>Imogen template</vt:lpstr>
      <vt:lpstr>Breast cancer Identification using Transfer Learning</vt:lpstr>
      <vt:lpstr>PowerPoint Presentation</vt:lpstr>
      <vt:lpstr>Dataset</vt:lpstr>
      <vt:lpstr>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</vt:lpstr>
      <vt:lpstr>Thanks!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Identification using Transfer Learning</dc:title>
  <cp:lastModifiedBy>Palak Agrawal</cp:lastModifiedBy>
  <cp:revision>40</cp:revision>
  <dcterms:modified xsi:type="dcterms:W3CDTF">2018-03-13T07:27:31Z</dcterms:modified>
</cp:coreProperties>
</file>