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291" r:id="rId6"/>
    <p:sldId id="1301" r:id="rId7"/>
    <p:sldId id="1302" r:id="rId8"/>
    <p:sldId id="1303" r:id="rId9"/>
    <p:sldId id="1304" r:id="rId10"/>
    <p:sldId id="1305" r:id="rId11"/>
    <p:sldId id="1306" r:id="rId12"/>
    <p:sldId id="1295" r:id="rId13"/>
    <p:sldId id="1296" r:id="rId14"/>
    <p:sldId id="125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9A5BE-8C9D-4903-954A-5D8BF0F8BB11}" v="461" dt="2025-01-10T10:34:35.805"/>
    <p1510:client id="{17660A1B-59E8-D446-B183-CB1AD13284F2}" v="95" dt="2025-01-11T07:57:02.255"/>
    <p1510:client id="{1BE621E9-09FD-1933-63D9-8157218B8AAB}" v="677" dt="2025-01-10T17:15:26.275"/>
    <p1510:client id="{DDF81F3A-02FA-7657-4A9E-302BA46B3177}" v="441" dt="2025-01-10T10:33:3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192"/>
        <p:guide orient="horz" pos="10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5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93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552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468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HxPLZe3TcnDbPKX0dOtSDHe_uPowS3Q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govindaramsriram/energy-consumption-dataset-linear-regress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719989" y="2954547"/>
            <a:ext cx="666189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Energy Efficiency in Smart Buildings 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860618" y="4528215"/>
            <a:ext cx="5606022" cy="13888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50">
                <a:solidFill>
                  <a:schemeClr val="bg1"/>
                </a:solidFill>
              </a:rPr>
              <a:t>College: Symbiosis Institute Of Technology, Nagpur</a:t>
            </a:r>
            <a:endParaRPr lang="en-US"/>
          </a:p>
          <a:p>
            <a:r>
              <a:rPr lang="en-US" sz="1850">
                <a:solidFill>
                  <a:schemeClr val="bg1"/>
                </a:solidFill>
              </a:rPr>
              <a:t>Names:  Palak Bedi (22070521004)</a:t>
            </a:r>
          </a:p>
          <a:p>
            <a:r>
              <a:rPr lang="en-US" sz="1850">
                <a:solidFill>
                  <a:schemeClr val="bg1"/>
                </a:solidFill>
              </a:rPr>
              <a:t>       Manya Asrani (22070521042)</a:t>
            </a:r>
          </a:p>
          <a:p>
            <a:r>
              <a:rPr lang="en-US" sz="1850">
                <a:solidFill>
                  <a:schemeClr val="bg1"/>
                </a:solidFill>
              </a:rPr>
              <a:t>       Alankrita </a:t>
            </a:r>
            <a:r>
              <a:rPr lang="en-US" sz="1850" err="1">
                <a:solidFill>
                  <a:schemeClr val="bg1"/>
                </a:solidFill>
              </a:rPr>
              <a:t>Bhonde</a:t>
            </a:r>
            <a:r>
              <a:rPr lang="en-US" sz="1850">
                <a:solidFill>
                  <a:schemeClr val="bg1"/>
                </a:solidFill>
              </a:rPr>
              <a:t> (22070521061)</a:t>
            </a: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References</a:t>
            </a:r>
          </a:p>
          <a:p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390012"/>
            <a:ext cx="9219086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  <a:hlinkClick r:id="rId3"/>
              </a:rPr>
              <a:t>https://colab.research.google.com/drive/1HxPLZe3TcnDbPKX0dOtSDHe_uPowS3QT</a:t>
            </a:r>
            <a:endParaRPr lang="en-US"/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hlinkClick r:id="rId4"/>
              </a:rPr>
              <a:t>https://www.kaggle.com/datasets/govindaramsriram/energy-consumption-dataset-linear-regression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852450"/>
            <a:ext cx="9410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Problem Statement : </a:t>
            </a:r>
            <a:r>
              <a:rPr lang="en-US" sz="2000" b="1"/>
              <a:t>Energy Efficiency in Smart Buildings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F16CE-CEF3-4CA2-AE3A-80F5410BA5C8}"/>
              </a:ext>
            </a:extLst>
          </p:cNvPr>
          <p:cNvSpPr txBox="1"/>
          <p:nvPr/>
        </p:nvSpPr>
        <p:spPr>
          <a:xfrm>
            <a:off x="587998" y="1952425"/>
            <a:ext cx="8258284" cy="2723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00" b="1"/>
              <a:t>Brief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  Buildings account for nearly 40% of global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  Enhancing energy efficiency is vital to achieve sustainability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  Commercial buildings with high energy usage are a primary focus.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  AI-powered systems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Analyze energy consumption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Optimize heating and cooling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Provide actionable recommendations to reduce energy usage.</a:t>
            </a:r>
          </a:p>
          <a:p>
            <a:endParaRPr lang="en-US" sz="1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3B2FD-311F-4D87-9394-8FAE76EA0E81}"/>
              </a:ext>
            </a:extLst>
          </p:cNvPr>
          <p:cNvSpPr txBox="1"/>
          <p:nvPr/>
        </p:nvSpPr>
        <p:spPr>
          <a:xfrm>
            <a:off x="587998" y="4674996"/>
            <a:ext cx="9020283" cy="15542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00" b="1"/>
              <a:t>Key Objectives:</a:t>
            </a:r>
          </a:p>
          <a:p>
            <a:pPr>
              <a:buFont typeface="+mj-lt"/>
              <a:buAutoNum type="arabicPeriod"/>
            </a:pPr>
            <a:r>
              <a:rPr lang="en-US" sz="1900"/>
              <a:t>  Reduce overall energy consumption in buildings, especially commercial ones.</a:t>
            </a:r>
          </a:p>
          <a:p>
            <a:pPr>
              <a:buFont typeface="+mj-lt"/>
              <a:buAutoNum type="arabicPeriod"/>
            </a:pPr>
            <a:r>
              <a:rPr lang="en-US" sz="1900"/>
              <a:t>  Analyze energy usage patterns to identify inefficiencies.</a:t>
            </a:r>
          </a:p>
          <a:p>
            <a:pPr>
              <a:buFont typeface="+mj-lt"/>
              <a:buAutoNum type="arabicPeriod"/>
            </a:pPr>
            <a:r>
              <a:rPr lang="en-US" sz="1900"/>
              <a:t>  Support sustainability goals by addressing significant energy demands.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557984" y="1565019"/>
            <a:ext cx="10089551" cy="47551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00" b="1"/>
              <a:t>Size:</a:t>
            </a:r>
            <a:r>
              <a:rPr lang="en-US" sz="1900"/>
              <a:t> 100 records with 7 key features.</a:t>
            </a:r>
            <a:endParaRPr lang="en-US"/>
          </a:p>
          <a:p>
            <a:endParaRPr lang="en-US" sz="1900">
              <a:latin typeface="Times New Roman"/>
            </a:endParaRPr>
          </a:p>
          <a:p>
            <a:r>
              <a:rPr lang="en-US" sz="1900" b="1"/>
              <a:t>Key Features:</a:t>
            </a:r>
          </a:p>
          <a:p>
            <a:endParaRPr lang="en-US" sz="1900" b="1">
              <a:latin typeface="Times New Roman"/>
            </a:endParaRP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Building Type</a:t>
            </a:r>
            <a:r>
              <a:rPr lang="en-US" sz="1900"/>
              <a:t>: Indicates the category (Residential, Commercial, etc.).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Square Footage</a:t>
            </a:r>
            <a:r>
              <a:rPr lang="en-US" sz="1900"/>
              <a:t>: Total area of the building.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Number of Occupants</a:t>
            </a:r>
            <a:r>
              <a:rPr lang="en-US" sz="1900"/>
              <a:t>: Total individuals in the building.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Appliances Used</a:t>
            </a:r>
            <a:r>
              <a:rPr lang="en-US" sz="1900"/>
              <a:t>: Number of appliances in use.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Average Temperature</a:t>
            </a:r>
            <a:r>
              <a:rPr lang="en-US" sz="1900"/>
              <a:t>: Average temperature for the time period.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Day of Week</a:t>
            </a:r>
            <a:r>
              <a:rPr lang="en-US" sz="1900"/>
              <a:t>: Indicates whether the data is for a weekday or weekend.</a:t>
            </a:r>
          </a:p>
          <a:p>
            <a:pPr marL="342900" indent="-342900">
              <a:buAutoNum type="arabicPeriod"/>
            </a:pPr>
            <a:r>
              <a:rPr lang="en-US" sz="1900">
                <a:solidFill>
                  <a:srgbClr val="002060"/>
                </a:solidFill>
              </a:rPr>
              <a:t>Energy Consumption</a:t>
            </a:r>
            <a:r>
              <a:rPr lang="en-US" sz="1900"/>
              <a:t>: Total energy used (measured in relevant units).</a:t>
            </a:r>
          </a:p>
          <a:p>
            <a:pPr marL="342900" indent="-342900">
              <a:buAutoNum type="arabicPeriod"/>
            </a:pPr>
            <a:endParaRPr lang="en-US" sz="1900">
              <a:latin typeface="Times New Roman"/>
            </a:endParaRPr>
          </a:p>
          <a:p>
            <a:r>
              <a:rPr lang="en-US" sz="1900" b="1"/>
              <a:t>Purpose:</a:t>
            </a:r>
            <a:r>
              <a:rPr lang="en-US" sz="1900"/>
              <a:t> The dataset can be used for analyzing energy consumption patterns based on building characteristics, environmental factors, and occupancy behavior.</a:t>
            </a:r>
          </a:p>
          <a:p>
            <a:endParaRPr lang="en-US" sz="1900"/>
          </a:p>
          <a:p>
            <a:pPr marL="231140" indent="-231140">
              <a:spcAft>
                <a:spcPts val="800"/>
              </a:spcAft>
              <a:buAutoNum type="arabicPeriod"/>
            </a:pPr>
            <a:endParaRPr lang="en-US" sz="180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88216" y="875555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Dataset Overview</a:t>
            </a:r>
            <a:endParaRPr lang="en-IN" sz="200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501735" y="1358270"/>
            <a:ext cx="5910855" cy="50429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>
                <a:latin typeface="+mn-lt"/>
              </a:rPr>
              <a:t>Approach</a:t>
            </a:r>
            <a:r>
              <a:rPr lang="en-US" sz="1800">
                <a:latin typeface="+mn-lt"/>
              </a:rPr>
              <a:t> </a:t>
            </a:r>
          </a:p>
          <a:p>
            <a:r>
              <a:rPr lang="en-US" sz="1800" b="1">
                <a:latin typeface="+mn-lt"/>
              </a:rPr>
              <a:t>Step 1 : Data Preprocessing</a:t>
            </a:r>
            <a:br>
              <a:rPr lang="en-US" sz="1800" b="1">
                <a:latin typeface="+mn-lt"/>
              </a:rPr>
            </a:br>
            <a:endParaRPr lang="en-US" sz="180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800" b="1">
                <a:latin typeface="+mn-lt"/>
              </a:rPr>
              <a:t>Missing Data: </a:t>
            </a:r>
            <a:r>
              <a:rPr lang="en-US" sz="1800">
                <a:latin typeface="+mn-lt"/>
              </a:rPr>
              <a:t> </a:t>
            </a:r>
            <a:endParaRPr lang="en-US" sz="185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 Checked for missing values using </a:t>
            </a:r>
            <a:r>
              <a:rPr lang="en-US" sz="1800" err="1">
                <a:latin typeface="+mn-lt"/>
              </a:rPr>
              <a:t>df.isnull</a:t>
            </a:r>
            <a:r>
              <a:rPr lang="en-US" sz="1800">
                <a:latin typeface="+mn-lt"/>
              </a:rPr>
              <a:t>().sum().  </a:t>
            </a:r>
            <a:endParaRPr lang="en-US" sz="18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 No significant missing values found.  </a:t>
            </a:r>
            <a:endParaRPr lang="en-US" sz="1800"/>
          </a:p>
          <a:p>
            <a:endParaRPr lang="en-US" sz="1800">
              <a:latin typeface="+mn-lt"/>
            </a:endParaRPr>
          </a:p>
          <a:p>
            <a:r>
              <a:rPr lang="en-US" sz="1800" b="1">
                <a:latin typeface="+mn-lt"/>
              </a:rPr>
              <a:t>2.  Data Summary:</a:t>
            </a:r>
            <a:endParaRPr lang="en-US" sz="185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Used </a:t>
            </a:r>
            <a:r>
              <a:rPr lang="en-US" sz="1800" err="1">
                <a:latin typeface="+mn-lt"/>
              </a:rPr>
              <a:t>df.describe</a:t>
            </a:r>
            <a:r>
              <a:rPr lang="en-US" sz="1800">
                <a:latin typeface="+mn-lt"/>
              </a:rPr>
              <a:t>() for statistical insights.  </a:t>
            </a:r>
            <a:br>
              <a:rPr lang="en-US" sz="1850"/>
            </a:br>
            <a:endParaRPr lang="en-US" sz="1850"/>
          </a:p>
          <a:p>
            <a:r>
              <a:rPr lang="en-US" sz="1800" b="1">
                <a:latin typeface="+mn-lt"/>
              </a:rPr>
              <a:t>3. Feature Identification:  </a:t>
            </a:r>
            <a:endParaRPr lang="en-US" sz="185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 Independent Variable: Square Footage  </a:t>
            </a:r>
            <a:endParaRPr lang="en-US" sz="18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 Target Variable: Energy Consumption.  </a:t>
            </a:r>
            <a:endParaRPr lang="en-US" sz="1850"/>
          </a:p>
          <a:p>
            <a:pPr>
              <a:spcAft>
                <a:spcPts val="800"/>
              </a:spcAft>
            </a:pPr>
            <a:endParaRPr lang="en-US" sz="180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>
                <a:latin typeface="+mn-lt"/>
              </a:rPr>
            </a:br>
            <a:br>
              <a:rPr lang="en-US" sz="1800">
                <a:latin typeface="+mn-lt"/>
              </a:rPr>
            </a:br>
            <a:endParaRPr lang="en-US" sz="180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Methodology</a:t>
            </a:r>
            <a:endParaRPr lang="en-IN" sz="2000">
              <a:solidFill>
                <a:srgbClr val="213163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E35E00-64B5-A188-C2C3-8B4D891E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12" y="1916142"/>
            <a:ext cx="31718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501735" y="1358270"/>
            <a:ext cx="6299044" cy="40729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>
                <a:latin typeface="+mn-lt"/>
              </a:rPr>
              <a:t>Approach</a:t>
            </a:r>
            <a:r>
              <a:rPr lang="en-US" sz="1800">
                <a:latin typeface="+mn-lt"/>
              </a:rPr>
              <a:t> </a:t>
            </a:r>
          </a:p>
          <a:p>
            <a:r>
              <a:rPr lang="en-US" sz="1800" b="1">
                <a:latin typeface="+mn-lt"/>
              </a:rPr>
              <a:t>Step 2 : Exploratory Data Analysis </a:t>
            </a:r>
          </a:p>
          <a:p>
            <a:endParaRPr lang="en-US" sz="1800"/>
          </a:p>
          <a:p>
            <a:r>
              <a:rPr lang="en-US" sz="1800" b="1">
                <a:latin typeface="+mn-lt"/>
              </a:rPr>
              <a:t>Scatter Plot Analysis: 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Created a scatter plot of Appliances Used vs Energy Consumption. 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Observed a linear trend between the two variables.  </a:t>
            </a:r>
            <a:endParaRPr lang="en-US"/>
          </a:p>
          <a:p>
            <a:endParaRPr lang="en-US" sz="1800">
              <a:latin typeface="+mn-lt"/>
            </a:endParaRPr>
          </a:p>
          <a:p>
            <a:r>
              <a:rPr lang="en-US" sz="1800" b="1">
                <a:latin typeface="+mn-lt"/>
              </a:rPr>
              <a:t> Insights: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As the number of appliances increases, energy consumption also increases linearly.  </a:t>
            </a:r>
            <a:endParaRPr lang="en-US"/>
          </a:p>
          <a:p>
            <a:pPr>
              <a:spcAft>
                <a:spcPts val="800"/>
              </a:spcAft>
            </a:pPr>
            <a:br>
              <a:rPr lang="en-US" sz="1800">
                <a:latin typeface="+mn-lt"/>
              </a:rPr>
            </a:br>
            <a:br>
              <a:rPr lang="en-US" sz="1800">
                <a:latin typeface="+mn-lt"/>
              </a:rPr>
            </a:br>
            <a:endParaRPr lang="en-US" sz="180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Methodology</a:t>
            </a:r>
            <a:endParaRPr lang="en-IN" sz="2000">
              <a:solidFill>
                <a:srgbClr val="213163"/>
              </a:solidFill>
            </a:endParaRP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FFC26A0F-C5A6-9774-6784-99EE6AAF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23" y="1505208"/>
            <a:ext cx="4357044" cy="3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521289" y="1358270"/>
            <a:ext cx="10799156" cy="29932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>
                <a:latin typeface="+mn-lt"/>
              </a:rPr>
              <a:t>Approach</a:t>
            </a:r>
            <a:r>
              <a:rPr lang="en-US" sz="1800">
                <a:latin typeface="+mn-lt"/>
              </a:rPr>
              <a:t> </a:t>
            </a:r>
          </a:p>
          <a:p>
            <a:r>
              <a:rPr lang="en-US" sz="1800" b="1">
                <a:latin typeface="+mn-lt"/>
              </a:rPr>
              <a:t>Step 3 : Model Selection</a:t>
            </a:r>
          </a:p>
          <a:p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Algorithm Chosen: </a:t>
            </a:r>
            <a:r>
              <a:rPr lang="en-US" sz="1800">
                <a:latin typeface="+mn-lt"/>
              </a:rPr>
              <a:t>Linear Regression  </a:t>
            </a:r>
            <a:br>
              <a:rPr lang="en-US" sz="1800">
                <a:latin typeface="+mn-lt"/>
              </a:rPr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Reason for Selection: </a:t>
            </a:r>
            <a:r>
              <a:rPr lang="en-US" sz="1850" b="1"/>
              <a:t> </a:t>
            </a:r>
            <a:r>
              <a:rPr lang="en-US" sz="1800">
                <a:latin typeface="+mn-lt"/>
              </a:rPr>
              <a:t>Linear regression is simple, interpretable, and suitable for continuous target prediction.  </a:t>
            </a:r>
            <a:br>
              <a:rPr lang="en-US" sz="1800">
                <a:latin typeface="+mn-lt"/>
              </a:rPr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Assumptions: </a:t>
            </a:r>
            <a:r>
              <a:rPr lang="en-US" sz="1800">
                <a:latin typeface="+mn-lt"/>
              </a:rPr>
              <a:t>Linearity between Square Footage and Energy Consumption.  </a:t>
            </a:r>
            <a:br>
              <a:rPr lang="en-US" sz="1800">
                <a:latin typeface="+mn-lt"/>
              </a:rPr>
            </a:br>
            <a:endParaRPr lang="en-US" sz="180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Methodology</a:t>
            </a:r>
            <a:endParaRPr lang="en-IN" sz="200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6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501733" y="1358270"/>
            <a:ext cx="6778674" cy="43602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>
                <a:latin typeface="+mn-lt"/>
              </a:rPr>
              <a:t>Approach</a:t>
            </a:r>
            <a:r>
              <a:rPr lang="en-US" sz="1800">
                <a:latin typeface="+mn-lt"/>
              </a:rPr>
              <a:t> </a:t>
            </a:r>
          </a:p>
          <a:p>
            <a:r>
              <a:rPr lang="en-US" sz="1800" b="1">
                <a:latin typeface="+mn-lt"/>
              </a:rPr>
              <a:t>Step 4 : Model Implementation</a:t>
            </a:r>
          </a:p>
          <a:p>
            <a:r>
              <a:rPr lang="en-US" sz="1800">
                <a:latin typeface="+mn-lt"/>
              </a:rPr>
              <a:t> 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Platform Used: </a:t>
            </a:r>
            <a:r>
              <a:rPr lang="en-US" sz="1800">
                <a:latin typeface="+mn-lt"/>
              </a:rPr>
              <a:t>Google </a:t>
            </a:r>
            <a:r>
              <a:rPr lang="en-US" sz="1800" err="1">
                <a:latin typeface="+mn-lt"/>
              </a:rPr>
              <a:t>Colab</a:t>
            </a:r>
            <a:r>
              <a:rPr lang="en-US" sz="1800">
                <a:latin typeface="+mn-lt"/>
              </a:rPr>
              <a:t>  </a:t>
            </a:r>
            <a:endParaRPr lang="en-US"/>
          </a:p>
          <a:p>
            <a:endParaRPr lang="en-US" sz="180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Steps Taken: </a:t>
            </a:r>
            <a:endParaRPr lang="en-US" b="1"/>
          </a:p>
          <a:p>
            <a:pPr marL="342900" lvl="6" indent="-342900">
              <a:buFont typeface="+mj-lt"/>
              <a:buAutoNum type="arabicPeriod"/>
            </a:pPr>
            <a:r>
              <a:rPr lang="en-US" sz="1800">
                <a:latin typeface="+mn-lt"/>
              </a:rPr>
              <a:t>Imported libraries: pandas, </a:t>
            </a:r>
            <a:r>
              <a:rPr lang="en-US" sz="1800" err="1">
                <a:latin typeface="+mn-lt"/>
              </a:rPr>
              <a:t>numpy</a:t>
            </a:r>
            <a:r>
              <a:rPr lang="en-US" sz="1800">
                <a:latin typeface="+mn-lt"/>
              </a:rPr>
              <a:t>, matplotlib, and </a:t>
            </a:r>
            <a:r>
              <a:rPr lang="en-US" sz="1800" err="1">
                <a:latin typeface="+mn-lt"/>
              </a:rPr>
              <a:t>sklearn</a:t>
            </a:r>
            <a:r>
              <a:rPr lang="en-US" sz="1800">
                <a:latin typeface="+mn-lt"/>
              </a:rPr>
              <a:t>.  </a:t>
            </a:r>
            <a:endParaRPr lang="en-US"/>
          </a:p>
          <a:p>
            <a:pPr marL="342900" lvl="6" indent="-342900">
              <a:buFont typeface="+mj-lt"/>
              <a:buAutoNum type="arabicPeriod"/>
            </a:pPr>
            <a:r>
              <a:rPr lang="en-US" sz="1800">
                <a:latin typeface="+mn-lt"/>
              </a:rPr>
              <a:t>Loaded dataset using </a:t>
            </a:r>
            <a:r>
              <a:rPr lang="en-US" sz="1800" err="1">
                <a:latin typeface="+mn-lt"/>
              </a:rPr>
              <a:t>pd.read_csv</a:t>
            </a:r>
            <a:r>
              <a:rPr lang="en-US" sz="1800">
                <a:latin typeface="+mn-lt"/>
              </a:rPr>
              <a:t>().  </a:t>
            </a:r>
            <a:endParaRPr lang="en-US"/>
          </a:p>
          <a:p>
            <a:pPr marL="342900" lvl="6" indent="-342900">
              <a:buFont typeface="+mj-lt"/>
              <a:buAutoNum type="arabicPeriod"/>
            </a:pPr>
            <a:r>
              <a:rPr lang="en-US" sz="1800">
                <a:latin typeface="+mn-lt"/>
              </a:rPr>
              <a:t> Split data into training and testing sets using </a:t>
            </a:r>
            <a:r>
              <a:rPr lang="en-US" sz="1800" err="1">
                <a:latin typeface="+mn-lt"/>
              </a:rPr>
              <a:t>train_test_split</a:t>
            </a:r>
            <a:r>
              <a:rPr lang="en-US" sz="1800">
                <a:latin typeface="+mn-lt"/>
              </a:rPr>
              <a:t>() (80% train, 20% test).  </a:t>
            </a:r>
            <a:endParaRPr lang="en-US"/>
          </a:p>
          <a:p>
            <a:pPr marL="342900" lvl="6" indent="-342900">
              <a:buFont typeface="+mj-lt"/>
              <a:buAutoNum type="arabicPeriod"/>
            </a:pPr>
            <a:r>
              <a:rPr lang="en-US" sz="1800">
                <a:latin typeface="+mn-lt"/>
              </a:rPr>
              <a:t>Trained a Linear Regression model using </a:t>
            </a:r>
            <a:r>
              <a:rPr lang="en-US" sz="1800" err="1">
                <a:latin typeface="+mn-lt"/>
              </a:rPr>
              <a:t>LinearRegression</a:t>
            </a:r>
            <a:r>
              <a:rPr lang="en-US" sz="1800">
                <a:latin typeface="+mn-lt"/>
              </a:rPr>
              <a:t>() from </a:t>
            </a:r>
            <a:r>
              <a:rPr lang="en-US" sz="1800" err="1">
                <a:latin typeface="+mn-lt"/>
              </a:rPr>
              <a:t>sklearn</a:t>
            </a:r>
            <a:r>
              <a:rPr lang="en-US" sz="1800">
                <a:latin typeface="+mn-lt"/>
              </a:rPr>
              <a:t>.  </a:t>
            </a:r>
            <a:endParaRPr lang="en-US"/>
          </a:p>
          <a:p>
            <a:pPr marL="342900" lvl="6" indent="-342900">
              <a:buFont typeface="+mj-lt"/>
              <a:buAutoNum type="arabicPeriod"/>
            </a:pPr>
            <a:r>
              <a:rPr lang="en-US" sz="1800">
                <a:latin typeface="+mn-lt"/>
              </a:rPr>
              <a:t> Predicted Energy Consumption on the test set.  </a:t>
            </a:r>
            <a:endParaRPr lang="en-US"/>
          </a:p>
          <a:p>
            <a:pPr marL="457200" lvl="4" indent="-457200">
              <a:buFont typeface="+mj-lt"/>
              <a:buAutoNum type="arabicPeriod"/>
            </a:pPr>
            <a:endParaRPr lang="en-US"/>
          </a:p>
          <a:p>
            <a:endParaRPr lang="en-US" sz="1800" b="1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Methodology</a:t>
            </a:r>
            <a:endParaRPr lang="en-IN" sz="2000">
              <a:solidFill>
                <a:srgbClr val="213163"/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C2D6DF-BE71-13D9-B4FE-68367075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39" y="814516"/>
            <a:ext cx="3380089" cy="271642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CD2A45-CEB3-F250-6F40-C9538132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972" y="3641510"/>
            <a:ext cx="3393217" cy="30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478156" y="1358270"/>
            <a:ext cx="6227156" cy="27340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b="1">
                <a:latin typeface="+mn-lt"/>
              </a:rPr>
              <a:t>Approach</a:t>
            </a:r>
            <a:r>
              <a:rPr lang="en-US" sz="1800">
                <a:latin typeface="+mn-lt"/>
              </a:rPr>
              <a:t> </a:t>
            </a:r>
          </a:p>
          <a:p>
            <a:r>
              <a:rPr lang="en-US" sz="1800" b="1">
                <a:latin typeface="+mn-lt"/>
              </a:rPr>
              <a:t>Step 5 :</a:t>
            </a:r>
            <a:r>
              <a:rPr lang="en-US" sz="1800">
                <a:latin typeface="+mn-lt"/>
              </a:rPr>
              <a:t> </a:t>
            </a:r>
            <a:r>
              <a:rPr lang="en-US" sz="1800" b="1">
                <a:latin typeface="+mn-lt"/>
              </a:rPr>
              <a:t>Model Evaluation </a:t>
            </a:r>
          </a:p>
          <a:p>
            <a:r>
              <a:rPr lang="en-US" sz="1800">
                <a:latin typeface="+mn-lt"/>
              </a:rPr>
              <a:t>  </a:t>
            </a:r>
            <a:endParaRPr lang="en-US"/>
          </a:p>
          <a:p>
            <a:r>
              <a:rPr lang="en-US" sz="1800" b="1">
                <a:latin typeface="+mn-lt"/>
              </a:rPr>
              <a:t>Metrics Used: </a:t>
            </a:r>
            <a:endParaRPr lang="en-US" b="1"/>
          </a:p>
          <a:p>
            <a:endParaRPr lang="en-US" sz="1800" b="1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Mean Squared Error (MSE):</a:t>
            </a:r>
            <a:r>
              <a:rPr lang="en-US" sz="1900" b="1">
                <a:solidFill>
                  <a:schemeClr val="tx1"/>
                </a:solidFill>
                <a:latin typeface="+mn-lt"/>
              </a:rPr>
              <a:t> </a:t>
            </a:r>
            <a:r>
              <a:rPr lang="en-US" sz="1900">
                <a:solidFill>
                  <a:schemeClr val="tx1"/>
                </a:solidFill>
                <a:latin typeface="+mn-lt"/>
              </a:rPr>
              <a:t>277355.90554680536</a:t>
            </a:r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+mn-lt"/>
              </a:rPr>
              <a:t>R² Score:</a:t>
            </a:r>
            <a:r>
              <a:rPr lang="en-US" sz="1900" b="1">
                <a:solidFill>
                  <a:srgbClr val="FF0000"/>
                </a:solidFill>
                <a:latin typeface="+mn-lt"/>
              </a:rPr>
              <a:t> </a:t>
            </a:r>
            <a:r>
              <a:rPr lang="en-US" sz="1900">
                <a:solidFill>
                  <a:schemeClr val="tx1"/>
                </a:solidFill>
                <a:latin typeface="+mn-lt"/>
              </a:rPr>
              <a:t>0.5841560565562616</a:t>
            </a:r>
            <a:endParaRPr lang="en-US" sz="1900">
              <a:solidFill>
                <a:schemeClr val="tx1"/>
              </a:solidFill>
            </a:endParaRPr>
          </a:p>
          <a:p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Methodology</a:t>
            </a:r>
            <a:endParaRPr lang="en-IN" sz="2000">
              <a:solidFill>
                <a:srgbClr val="213163"/>
              </a:solidFill>
            </a:endParaRPr>
          </a:p>
        </p:txBody>
      </p:sp>
      <p:pic>
        <p:nvPicPr>
          <p:cNvPr id="5" name="Picture 4" descr="A red line with blue dots&#10;&#10;Description automatically generated">
            <a:extLst>
              <a:ext uri="{FF2B5EF4-FFF2-40B4-BE49-F238E27FC236}">
                <a16:creationId xmlns:a16="http://schemas.microsoft.com/office/drawing/2014/main" id="{E54D9AC0-EC6D-4EF0-15C4-AA257E1B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804" y="1592605"/>
            <a:ext cx="5164095" cy="3899330"/>
          </a:xfrm>
          <a:prstGeom prst="rect">
            <a:avLst/>
          </a:prstGeom>
        </p:spPr>
      </p:pic>
      <p:pic>
        <p:nvPicPr>
          <p:cNvPr id="6" name="Picture 5" descr="A computer screen shot of a error&#10;&#10;Description automatically generated">
            <a:extLst>
              <a:ext uri="{FF2B5EF4-FFF2-40B4-BE49-F238E27FC236}">
                <a16:creationId xmlns:a16="http://schemas.microsoft.com/office/drawing/2014/main" id="{0BE7532C-1D22-F438-568F-0EA722469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814" y="4263467"/>
            <a:ext cx="3400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6608" y="1005509"/>
            <a:ext cx="105192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Conclusion: </a:t>
            </a:r>
            <a:r>
              <a:rPr lang="en-US" sz="2000" b="1"/>
              <a:t>Enhance energy efficiency in buildings using AI systems to analyze and          optimize energy consumption.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569748" y="1691935"/>
            <a:ext cx="8658368" cy="56836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800"/>
          </a:p>
          <a:p>
            <a:r>
              <a:rPr lang="en-US" sz="1900" b="1">
                <a:latin typeface="+mn-lt"/>
              </a:rPr>
              <a:t>Solution</a:t>
            </a:r>
            <a:r>
              <a:rPr lang="en-US" sz="1900">
                <a:latin typeface="+mn-lt"/>
              </a:rPr>
              <a:t>:</a:t>
            </a:r>
            <a:endParaRPr lang="en-US" sz="1900"/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Analyzed energy data for residential and commercial buildings.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Identified key factors: building type, occupancy, appliances, and temperature.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Used Linear Regression to predict and optimize energy usage.</a:t>
            </a:r>
            <a:endParaRPr lang="en-US" sz="1900"/>
          </a:p>
          <a:p>
            <a:pPr>
              <a:buAutoNum type="arabicPeriod"/>
            </a:pPr>
            <a:endParaRPr lang="en-US" sz="1900"/>
          </a:p>
          <a:p>
            <a:r>
              <a:rPr lang="en-US" sz="1900" b="1">
                <a:latin typeface="+mn-lt"/>
              </a:rPr>
              <a:t>Effectiveness</a:t>
            </a:r>
            <a:r>
              <a:rPr lang="en-US" sz="1900">
                <a:latin typeface="+mn-lt"/>
              </a:rPr>
              <a:t>:</a:t>
            </a:r>
            <a:endParaRPr lang="en-US" sz="1900"/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Reduced energy waste and improved sustainability metrics.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Enabled data-driven decisions, saving costs and reducing carbon footprints.</a:t>
            </a:r>
            <a:endParaRPr lang="en-US" sz="1900"/>
          </a:p>
          <a:p>
            <a:pPr marL="342900" indent="-342900">
              <a:buAutoNum type="arabicPeriod"/>
            </a:pPr>
            <a:endParaRPr lang="en-US" sz="1900">
              <a:latin typeface="+mn-lt"/>
            </a:endParaRPr>
          </a:p>
          <a:p>
            <a:r>
              <a:rPr lang="en-US" sz="1900" b="1"/>
              <a:t>Future Work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Data Integration: Real-time IoT data and expanded datasets.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Modeling: Advanced AI models and self-learning algorithms.</a:t>
            </a:r>
          </a:p>
          <a:p>
            <a:pPr marL="342900" indent="-342900">
              <a:buAutoNum type="arabicPeriod"/>
            </a:pPr>
            <a:r>
              <a:rPr lang="en-US" sz="1900">
                <a:latin typeface="+mn-lt"/>
              </a:rPr>
              <a:t>Scalability: Broaden to smaller buildings and modular solutions.</a:t>
            </a:r>
            <a:endParaRPr lang="en-US" sz="1900"/>
          </a:p>
          <a:p>
            <a:pPr marL="285750" indent="-285750">
              <a:buAutoNum type="arabicPeriod"/>
            </a:pPr>
            <a:endParaRPr lang="en-US"/>
          </a:p>
          <a:p>
            <a:endParaRPr lang="en-US" sz="1800">
              <a:latin typeface="+mn-lt"/>
            </a:endParaRPr>
          </a:p>
          <a:p>
            <a:pPr marL="228600" indent="-228600">
              <a:spcAft>
                <a:spcPts val="800"/>
              </a:spcAft>
              <a:buAutoNum type="arabicPeriod"/>
            </a:pPr>
            <a:endParaRPr lang="en-US" sz="1800">
              <a:latin typeface="+mn-lt"/>
            </a:endParaRPr>
          </a:p>
          <a:p>
            <a:pPr marL="228600" indent="-228600">
              <a:spcAft>
                <a:spcPts val="800"/>
              </a:spcAft>
              <a:buAutoNum type="arabicPeriod"/>
            </a:pP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9ea9e3-7ac0-4eb9-9047-38fac9cdcf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3425334C02AB48BBBEFF4E43188AEB" ma:contentTypeVersion="8" ma:contentTypeDescription="Create a new document." ma:contentTypeScope="" ma:versionID="ab84aa16fbd7a736bde8ddafa82e580b">
  <xsd:schema xmlns:xsd="http://www.w3.org/2001/XMLSchema" xmlns:xs="http://www.w3.org/2001/XMLSchema" xmlns:p="http://schemas.microsoft.com/office/2006/metadata/properties" xmlns:ns3="a19ea9e3-7ac0-4eb9-9047-38fac9cdcf54" xmlns:ns4="9032581e-993c-401b-867f-121f15f1ec15" targetNamespace="http://schemas.microsoft.com/office/2006/metadata/properties" ma:root="true" ma:fieldsID="a811ba107d55cffbb0c0d745523c444d" ns3:_="" ns4:_="">
    <xsd:import namespace="a19ea9e3-7ac0-4eb9-9047-38fac9cdcf54"/>
    <xsd:import namespace="9032581e-993c-401b-867f-121f15f1ec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ea9e3-7ac0-4eb9-9047-38fac9cdcf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2581e-993c-401b-867f-121f15f1e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032581e-993c-401b-867f-121f15f1ec15"/>
    <ds:schemaRef ds:uri="a19ea9e3-7ac0-4eb9-9047-38fac9cdcf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304124-BFD3-4E92-9864-2362AE6EF0D4}">
  <ds:schemaRefs>
    <ds:schemaRef ds:uri="9032581e-993c-401b-867f-121f15f1ec15"/>
    <ds:schemaRef ds:uri="a19ea9e3-7ac0-4eb9-9047-38fac9cdcf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2</cp:revision>
  <dcterms:modified xsi:type="dcterms:W3CDTF">2025-01-11T08:50:27Z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0x0101007E3425334C02AB48BBBEFF4E43188AEB</vt:lpwstr>
  </property>
</Properties>
</file>