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b22e23c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b22e23c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b22e23c7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b22e23c7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b22e23c7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b22e23c7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b22e23c7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b22e23c7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b22e23c7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b22e23c7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b22e23c7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b22e23c7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b22e23c7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b22e23c7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b22e23c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b22e23c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42900" y="1690500"/>
            <a:ext cx="8520600" cy="8814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600"/>
              </a:spcBef>
              <a:spcAft>
                <a:spcPts val="600"/>
              </a:spcAft>
              <a:buNone/>
            </a:pPr>
            <a:r>
              <a:rPr lang="en-GB" sz="3000">
                <a:highlight>
                  <a:schemeClr val="dk1"/>
                </a:highlight>
              </a:rPr>
              <a:t>Text Condensation</a:t>
            </a:r>
            <a:endParaRPr sz="3000">
              <a:highlight>
                <a:schemeClr val="dk1"/>
              </a:highlight>
            </a:endParaRPr>
          </a:p>
        </p:txBody>
      </p:sp>
      <p:sp>
        <p:nvSpPr>
          <p:cNvPr id="135" name="Google Shape;135;p13"/>
          <p:cNvSpPr txBox="1"/>
          <p:nvPr/>
        </p:nvSpPr>
        <p:spPr>
          <a:xfrm>
            <a:off x="3206075" y="4055050"/>
            <a:ext cx="695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600">
              <a:solidFill>
                <a:schemeClr val="dk2"/>
              </a:solidFill>
              <a:latin typeface="Times New Roman"/>
              <a:ea typeface="Times New Roman"/>
              <a:cs typeface="Times New Roman"/>
              <a:sym typeface="Times New Roman"/>
            </a:endParaRPr>
          </a:p>
        </p:txBody>
      </p:sp>
      <p:sp>
        <p:nvSpPr>
          <p:cNvPr id="136" name="Google Shape;136;p13"/>
          <p:cNvSpPr txBox="1"/>
          <p:nvPr/>
        </p:nvSpPr>
        <p:spPr>
          <a:xfrm>
            <a:off x="4477850" y="4155100"/>
            <a:ext cx="4981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Lato"/>
                <a:ea typeface="Lato"/>
                <a:cs typeface="Lato"/>
                <a:sym typeface="Lato"/>
              </a:rPr>
              <a:t>Automatic summarization transforms complexity into clarity</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982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Problem Statement</a:t>
            </a:r>
            <a:endParaRPr b="1" sz="2620">
              <a:latin typeface="Times New Roman"/>
              <a:ea typeface="Times New Roman"/>
              <a:cs typeface="Times New Roman"/>
              <a:sym typeface="Times New Roman"/>
            </a:endParaRPr>
          </a:p>
        </p:txBody>
      </p:sp>
      <p:sp>
        <p:nvSpPr>
          <p:cNvPr id="142" name="Google Shape;142;p14"/>
          <p:cNvSpPr txBox="1"/>
          <p:nvPr>
            <p:ph idx="1" type="body"/>
          </p:nvPr>
        </p:nvSpPr>
        <p:spPr>
          <a:xfrm>
            <a:off x="1441150" y="1516925"/>
            <a:ext cx="6148200" cy="1000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1018"/>
              <a:buNone/>
            </a:pPr>
            <a:r>
              <a:rPr lang="en-GB" sz="1400">
                <a:latin typeface="Times New Roman"/>
                <a:ea typeface="Times New Roman"/>
                <a:cs typeface="Times New Roman"/>
                <a:sym typeface="Times New Roman"/>
              </a:rPr>
              <a:t>In today's digital age, the volume of textual information is rapidly increasing, making it challenging for individuals to process and extract key insights from lengthy documents, articles, or reports. Manual summarization is time-consuming and prone to human error, highlighting the need for an automated solution.</a:t>
            </a:r>
            <a:endParaRPr sz="1400">
              <a:latin typeface="Times New Roman"/>
              <a:ea typeface="Times New Roman"/>
              <a:cs typeface="Times New Roman"/>
              <a:sym typeface="Times New Roman"/>
            </a:endParaRPr>
          </a:p>
        </p:txBody>
      </p:sp>
      <p:sp>
        <p:nvSpPr>
          <p:cNvPr id="143" name="Google Shape;143;p14"/>
          <p:cNvSpPr txBox="1"/>
          <p:nvPr>
            <p:ph type="title"/>
          </p:nvPr>
        </p:nvSpPr>
        <p:spPr>
          <a:xfrm>
            <a:off x="1297500" y="257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Solution</a:t>
            </a:r>
            <a:endParaRPr b="1" sz="2620">
              <a:latin typeface="Times New Roman"/>
              <a:ea typeface="Times New Roman"/>
              <a:cs typeface="Times New Roman"/>
              <a:sym typeface="Times New Roman"/>
            </a:endParaRPr>
          </a:p>
        </p:txBody>
      </p:sp>
      <p:sp>
        <p:nvSpPr>
          <p:cNvPr id="144" name="Google Shape;144;p14"/>
          <p:cNvSpPr txBox="1"/>
          <p:nvPr>
            <p:ph idx="1" type="body"/>
          </p:nvPr>
        </p:nvSpPr>
        <p:spPr>
          <a:xfrm>
            <a:off x="1441150" y="3233500"/>
            <a:ext cx="6294300" cy="959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GB" sz="1400">
                <a:latin typeface="Times New Roman"/>
                <a:ea typeface="Times New Roman"/>
                <a:cs typeface="Times New Roman"/>
                <a:sym typeface="Times New Roman"/>
              </a:rPr>
              <a:t>Retention of critical information. Easy readability and coherence. Quick processing of extensive data sources. This project focuses on implementing extractive summarization to address the problem by identifying and extracting the most relevant sentences from the text, ensuring the summarized content is both informative and succinct.</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560950" y="596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Methodology</a:t>
            </a:r>
            <a:endParaRPr b="1" sz="2620">
              <a:latin typeface="Times New Roman"/>
              <a:ea typeface="Times New Roman"/>
              <a:cs typeface="Times New Roman"/>
              <a:sym typeface="Times New Roman"/>
            </a:endParaRPr>
          </a:p>
        </p:txBody>
      </p:sp>
      <p:sp>
        <p:nvSpPr>
          <p:cNvPr id="150" name="Google Shape;150;p15"/>
          <p:cNvSpPr txBox="1"/>
          <p:nvPr>
            <p:ph idx="1" type="body"/>
          </p:nvPr>
        </p:nvSpPr>
        <p:spPr>
          <a:xfrm>
            <a:off x="1297500" y="1952625"/>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b="1" lang="en-GB" sz="1400">
                <a:latin typeface="Times New Roman"/>
                <a:ea typeface="Times New Roman"/>
                <a:cs typeface="Times New Roman"/>
                <a:sym typeface="Times New Roman"/>
              </a:rPr>
              <a:t>Scrape Data:</a:t>
            </a:r>
            <a:r>
              <a:rPr lang="en-GB" sz="1400">
                <a:latin typeface="Times New Roman"/>
                <a:ea typeface="Times New Roman"/>
                <a:cs typeface="Times New Roman"/>
                <a:sym typeface="Times New Roman"/>
              </a:rPr>
              <a:t> Fetch text from Wikipedia using </a:t>
            </a:r>
            <a:r>
              <a:rPr b="1" lang="en-GB" sz="1400">
                <a:latin typeface="Times New Roman"/>
                <a:ea typeface="Times New Roman"/>
                <a:cs typeface="Times New Roman"/>
                <a:sym typeface="Times New Roman"/>
              </a:rPr>
              <a:t>BeautifulSoup</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GB" sz="1400">
                <a:latin typeface="Times New Roman"/>
                <a:ea typeface="Times New Roman"/>
                <a:cs typeface="Times New Roman"/>
                <a:sym typeface="Times New Roman"/>
              </a:rPr>
              <a:t>Preprocess Text:</a:t>
            </a:r>
            <a:r>
              <a:rPr lang="en-GB" sz="1400">
                <a:latin typeface="Times New Roman"/>
                <a:ea typeface="Times New Roman"/>
                <a:cs typeface="Times New Roman"/>
                <a:sym typeface="Times New Roman"/>
              </a:rPr>
              <a:t> Clean and tokenize the text with </a:t>
            </a:r>
            <a:r>
              <a:rPr b="1" lang="en-GB" sz="1400">
                <a:latin typeface="Times New Roman"/>
                <a:ea typeface="Times New Roman"/>
                <a:cs typeface="Times New Roman"/>
                <a:sym typeface="Times New Roman"/>
              </a:rPr>
              <a:t>NLTK.</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GB" sz="1400">
                <a:latin typeface="Times New Roman"/>
                <a:ea typeface="Times New Roman"/>
                <a:cs typeface="Times New Roman"/>
                <a:sym typeface="Times New Roman"/>
              </a:rPr>
              <a:t>Analyze Frequency:</a:t>
            </a:r>
            <a:r>
              <a:rPr lang="en-GB" sz="1400">
                <a:latin typeface="Times New Roman"/>
                <a:ea typeface="Times New Roman"/>
                <a:cs typeface="Times New Roman"/>
                <a:sym typeface="Times New Roman"/>
              </a:rPr>
              <a:t> Calculate word frequencies and remove stopwords.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GB" sz="1400">
                <a:latin typeface="Times New Roman"/>
                <a:ea typeface="Times New Roman"/>
                <a:cs typeface="Times New Roman"/>
                <a:sym typeface="Times New Roman"/>
              </a:rPr>
              <a:t>Score Sentences:</a:t>
            </a:r>
            <a:r>
              <a:rPr lang="en-GB" sz="1400">
                <a:latin typeface="Times New Roman"/>
                <a:ea typeface="Times New Roman"/>
                <a:cs typeface="Times New Roman"/>
                <a:sym typeface="Times New Roman"/>
              </a:rPr>
              <a:t> Rank sentences based on word frequencies.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GB" sz="1400">
                <a:latin typeface="Times New Roman"/>
                <a:ea typeface="Times New Roman"/>
                <a:cs typeface="Times New Roman"/>
                <a:sym typeface="Times New Roman"/>
              </a:rPr>
              <a:t>Generate Summary:</a:t>
            </a:r>
            <a:r>
              <a:rPr lang="en-GB" sz="1400">
                <a:latin typeface="Times New Roman"/>
                <a:ea typeface="Times New Roman"/>
                <a:cs typeface="Times New Roman"/>
                <a:sym typeface="Times New Roman"/>
              </a:rPr>
              <a:t> Extract top sentences and create a summary</a:t>
            </a:r>
            <a:br>
              <a:rPr lang="en-GB" sz="1400">
                <a:latin typeface="Times New Roman"/>
                <a:ea typeface="Times New Roman"/>
                <a:cs typeface="Times New Roman"/>
                <a:sym typeface="Times New Roman"/>
              </a:rPr>
            </a:br>
            <a:br>
              <a:rPr lang="en-GB" sz="1400">
                <a:latin typeface="Times New Roman"/>
                <a:ea typeface="Times New Roman"/>
                <a:cs typeface="Times New Roman"/>
                <a:sym typeface="Times New Roman"/>
              </a:rPr>
            </a:br>
            <a:br>
              <a:rPr lang="en-GB" sz="1400">
                <a:latin typeface="Times New Roman"/>
                <a:ea typeface="Times New Roman"/>
                <a:cs typeface="Times New Roman"/>
                <a:sym typeface="Times New Roman"/>
              </a:rPr>
            </a:br>
            <a:endParaRPr b="1"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Technology Stack</a:t>
            </a:r>
            <a:endParaRPr b="1" sz="2620">
              <a:latin typeface="Times New Roman"/>
              <a:ea typeface="Times New Roman"/>
              <a:cs typeface="Times New Roman"/>
              <a:sym typeface="Times New Roman"/>
            </a:endParaRPr>
          </a:p>
        </p:txBody>
      </p:sp>
      <p:sp>
        <p:nvSpPr>
          <p:cNvPr id="156" name="Google Shape;156;p16"/>
          <p:cNvSpPr txBox="1"/>
          <p:nvPr>
            <p:ph idx="1" type="body"/>
          </p:nvPr>
        </p:nvSpPr>
        <p:spPr>
          <a:xfrm>
            <a:off x="358250" y="980150"/>
            <a:ext cx="8520600" cy="3416400"/>
          </a:xfrm>
          <a:prstGeom prst="rect">
            <a:avLst/>
          </a:prstGeom>
        </p:spPr>
        <p:txBody>
          <a:bodyPr anchorCtr="0" anchor="t" bIns="91425" lIns="91425" spcFirstLastPara="1" rIns="91425" wrap="square" tIns="91425">
            <a:noAutofit/>
          </a:bodyPr>
          <a:lstStyle/>
          <a:p>
            <a:pPr indent="457200" lvl="0" marL="457200" rtl="0" algn="l">
              <a:spcBef>
                <a:spcPts val="1200"/>
              </a:spcBef>
              <a:spcAft>
                <a:spcPts val="0"/>
              </a:spcAft>
              <a:buClr>
                <a:schemeClr val="dk1"/>
              </a:buClr>
              <a:buSzPts val="1100"/>
              <a:buFont typeface="Arial"/>
              <a:buNone/>
            </a:pPr>
            <a:r>
              <a:rPr b="1" lang="en-GB" sz="1400">
                <a:latin typeface="Times New Roman"/>
                <a:ea typeface="Times New Roman"/>
                <a:cs typeface="Times New Roman"/>
                <a:sym typeface="Times New Roman"/>
              </a:rPr>
              <a:t>1. Programming Language:</a:t>
            </a:r>
            <a:endParaRPr b="1" sz="1400">
              <a:latin typeface="Times New Roman"/>
              <a:ea typeface="Times New Roman"/>
              <a:cs typeface="Times New Roman"/>
              <a:sym typeface="Times New Roman"/>
            </a:endParaRPr>
          </a:p>
          <a:p>
            <a:pPr indent="0" lvl="0" marL="0" rtl="0" algn="l">
              <a:spcBef>
                <a:spcPts val="120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400">
              <a:solidFill>
                <a:schemeClr val="dk1"/>
              </a:solidFill>
              <a:latin typeface="Times New Roman"/>
              <a:ea typeface="Times New Roman"/>
              <a:cs typeface="Times New Roman"/>
              <a:sym typeface="Times New Roman"/>
            </a:endParaRPr>
          </a:p>
          <a:p>
            <a:pPr indent="457200" lvl="0" marL="457200" rtl="0" algn="l">
              <a:spcBef>
                <a:spcPts val="1200"/>
              </a:spcBef>
              <a:spcAft>
                <a:spcPts val="0"/>
              </a:spcAft>
              <a:buClr>
                <a:schemeClr val="dk1"/>
              </a:buClr>
              <a:buSzPts val="1100"/>
              <a:buFont typeface="Arial"/>
              <a:buNone/>
            </a:pPr>
            <a:r>
              <a:rPr b="1" lang="en-GB" sz="1400">
                <a:latin typeface="Times New Roman"/>
                <a:ea typeface="Times New Roman"/>
                <a:cs typeface="Times New Roman"/>
                <a:sym typeface="Times New Roman"/>
              </a:rPr>
              <a:t>2. Libraries &amp; Frameworks:</a:t>
            </a:r>
            <a:endParaRPr b="1" sz="1400">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pic>
        <p:nvPicPr>
          <p:cNvPr id="157" name="Google Shape;157;p16"/>
          <p:cNvPicPr preferRelativeResize="0"/>
          <p:nvPr/>
        </p:nvPicPr>
        <p:blipFill>
          <a:blip r:embed="rId3">
            <a:alphaModFix/>
          </a:blip>
          <a:stretch>
            <a:fillRect/>
          </a:stretch>
        </p:blipFill>
        <p:spPr>
          <a:xfrm>
            <a:off x="1559888" y="1407050"/>
            <a:ext cx="851900" cy="851875"/>
          </a:xfrm>
          <a:prstGeom prst="rect">
            <a:avLst/>
          </a:prstGeom>
          <a:noFill/>
          <a:ln>
            <a:noFill/>
          </a:ln>
        </p:spPr>
      </p:pic>
      <p:pic>
        <p:nvPicPr>
          <p:cNvPr id="158" name="Google Shape;158;p16"/>
          <p:cNvPicPr preferRelativeResize="0"/>
          <p:nvPr/>
        </p:nvPicPr>
        <p:blipFill>
          <a:blip r:embed="rId4">
            <a:alphaModFix/>
          </a:blip>
          <a:stretch>
            <a:fillRect/>
          </a:stretch>
        </p:blipFill>
        <p:spPr>
          <a:xfrm>
            <a:off x="4142225" y="3880974"/>
            <a:ext cx="1111350" cy="1043125"/>
          </a:xfrm>
          <a:prstGeom prst="rect">
            <a:avLst/>
          </a:prstGeom>
          <a:noFill/>
          <a:ln>
            <a:noFill/>
          </a:ln>
        </p:spPr>
      </p:pic>
      <p:pic>
        <p:nvPicPr>
          <p:cNvPr id="159" name="Google Shape;159;p16"/>
          <p:cNvPicPr preferRelativeResize="0"/>
          <p:nvPr/>
        </p:nvPicPr>
        <p:blipFill>
          <a:blip r:embed="rId5">
            <a:alphaModFix/>
          </a:blip>
          <a:stretch>
            <a:fillRect/>
          </a:stretch>
        </p:blipFill>
        <p:spPr>
          <a:xfrm rot="5400000">
            <a:off x="4528787" y="3020413"/>
            <a:ext cx="2665175" cy="1142200"/>
          </a:xfrm>
          <a:prstGeom prst="rect">
            <a:avLst/>
          </a:prstGeom>
          <a:noFill/>
          <a:ln>
            <a:noFill/>
          </a:ln>
        </p:spPr>
      </p:pic>
      <p:pic>
        <p:nvPicPr>
          <p:cNvPr id="160" name="Google Shape;160;p16"/>
          <p:cNvPicPr preferRelativeResize="0"/>
          <p:nvPr/>
        </p:nvPicPr>
        <p:blipFill>
          <a:blip r:embed="rId6">
            <a:alphaModFix/>
          </a:blip>
          <a:stretch>
            <a:fillRect/>
          </a:stretch>
        </p:blipFill>
        <p:spPr>
          <a:xfrm>
            <a:off x="1559910" y="3880973"/>
            <a:ext cx="2582325" cy="1043125"/>
          </a:xfrm>
          <a:prstGeom prst="rect">
            <a:avLst/>
          </a:prstGeom>
          <a:noFill/>
          <a:ln>
            <a:noFill/>
          </a:ln>
        </p:spPr>
      </p:pic>
      <p:pic>
        <p:nvPicPr>
          <p:cNvPr id="161" name="Google Shape;161;p16"/>
          <p:cNvPicPr preferRelativeResize="0"/>
          <p:nvPr/>
        </p:nvPicPr>
        <p:blipFill>
          <a:blip r:embed="rId7">
            <a:alphaModFix/>
          </a:blip>
          <a:stretch>
            <a:fillRect/>
          </a:stretch>
        </p:blipFill>
        <p:spPr>
          <a:xfrm rot="1">
            <a:off x="1559900" y="2507276"/>
            <a:ext cx="3693675" cy="1337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GB" sz="2620">
                <a:latin typeface="Times New Roman"/>
                <a:ea typeface="Times New Roman"/>
                <a:cs typeface="Times New Roman"/>
                <a:sym typeface="Times New Roman"/>
              </a:rPr>
              <a:t>Technology Stack</a:t>
            </a:r>
            <a:endParaRPr b="1" sz="26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620">
              <a:latin typeface="Times New Roman"/>
              <a:ea typeface="Times New Roman"/>
              <a:cs typeface="Times New Roman"/>
              <a:sym typeface="Times New Roman"/>
            </a:endParaRPr>
          </a:p>
        </p:txBody>
      </p:sp>
      <p:sp>
        <p:nvSpPr>
          <p:cNvPr id="167" name="Google Shape;167;p17"/>
          <p:cNvSpPr txBox="1"/>
          <p:nvPr>
            <p:ph idx="1" type="body"/>
          </p:nvPr>
        </p:nvSpPr>
        <p:spPr>
          <a:xfrm>
            <a:off x="1297500" y="1183525"/>
            <a:ext cx="7038900" cy="3295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400">
                <a:latin typeface="Times New Roman"/>
                <a:ea typeface="Times New Roman"/>
                <a:cs typeface="Times New Roman"/>
                <a:sym typeface="Times New Roman"/>
              </a:rPr>
              <a:t>3. Tools &amp; Platforms:</a:t>
            </a:r>
            <a:endParaRPr b="1"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GB" sz="1400">
                <a:latin typeface="Times New Roman"/>
                <a:ea typeface="Times New Roman"/>
                <a:cs typeface="Times New Roman"/>
                <a:sym typeface="Times New Roman"/>
              </a:rPr>
              <a:t>4. Data Source:</a:t>
            </a:r>
            <a:endParaRPr b="1"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GB" sz="1400">
                <a:latin typeface="Times New Roman"/>
                <a:ea typeface="Times New Roman"/>
                <a:cs typeface="Times New Roman"/>
                <a:sym typeface="Times New Roman"/>
              </a:rPr>
              <a:t>5. Others:</a:t>
            </a:r>
            <a:endParaRPr b="1" sz="1400">
              <a:latin typeface="Times New Roman"/>
              <a:ea typeface="Times New Roman"/>
              <a:cs typeface="Times New Roman"/>
              <a:sym typeface="Times New Roman"/>
            </a:endParaRPr>
          </a:p>
          <a:p>
            <a:pPr indent="0" lvl="0" marL="0" rtl="0" algn="l">
              <a:spcBef>
                <a:spcPts val="200"/>
              </a:spcBef>
              <a:spcAft>
                <a:spcPts val="1200"/>
              </a:spcAft>
              <a:buClr>
                <a:schemeClr val="dk1"/>
              </a:buClr>
              <a:buSzPts val="1100"/>
              <a:buFont typeface="Arial"/>
              <a:buNone/>
            </a:pPr>
            <a:r>
              <a:t/>
            </a:r>
            <a:endParaRPr sz="1400">
              <a:latin typeface="Times New Roman"/>
              <a:ea typeface="Times New Roman"/>
              <a:cs typeface="Times New Roman"/>
              <a:sym typeface="Times New Roman"/>
            </a:endParaRPr>
          </a:p>
        </p:txBody>
      </p:sp>
      <p:pic>
        <p:nvPicPr>
          <p:cNvPr id="168" name="Google Shape;168;p17"/>
          <p:cNvPicPr preferRelativeResize="0"/>
          <p:nvPr/>
        </p:nvPicPr>
        <p:blipFill>
          <a:blip r:embed="rId3">
            <a:alphaModFix/>
          </a:blip>
          <a:stretch>
            <a:fillRect/>
          </a:stretch>
        </p:blipFill>
        <p:spPr>
          <a:xfrm>
            <a:off x="1607525" y="1519775"/>
            <a:ext cx="1632323" cy="914100"/>
          </a:xfrm>
          <a:prstGeom prst="rect">
            <a:avLst/>
          </a:prstGeom>
          <a:noFill/>
          <a:ln>
            <a:noFill/>
          </a:ln>
        </p:spPr>
      </p:pic>
      <p:pic>
        <p:nvPicPr>
          <p:cNvPr id="169" name="Google Shape;169;p17"/>
          <p:cNvPicPr preferRelativeResize="0"/>
          <p:nvPr/>
        </p:nvPicPr>
        <p:blipFill>
          <a:blip r:embed="rId4">
            <a:alphaModFix/>
          </a:blip>
          <a:stretch>
            <a:fillRect/>
          </a:stretch>
        </p:blipFill>
        <p:spPr>
          <a:xfrm>
            <a:off x="1607525" y="2726500"/>
            <a:ext cx="1987975" cy="1113275"/>
          </a:xfrm>
          <a:prstGeom prst="rect">
            <a:avLst/>
          </a:prstGeom>
          <a:noFill/>
          <a:ln>
            <a:noFill/>
          </a:ln>
        </p:spPr>
      </p:pic>
      <p:pic>
        <p:nvPicPr>
          <p:cNvPr id="170" name="Google Shape;170;p17"/>
          <p:cNvPicPr preferRelativeResize="0"/>
          <p:nvPr/>
        </p:nvPicPr>
        <p:blipFill>
          <a:blip r:embed="rId5">
            <a:alphaModFix/>
          </a:blip>
          <a:stretch>
            <a:fillRect/>
          </a:stretch>
        </p:blipFill>
        <p:spPr>
          <a:xfrm>
            <a:off x="1607525" y="4298800"/>
            <a:ext cx="2796550" cy="78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73125" y="215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600">
                <a:latin typeface="Times New Roman"/>
                <a:ea typeface="Times New Roman"/>
                <a:cs typeface="Times New Roman"/>
                <a:sym typeface="Times New Roman"/>
              </a:rPr>
              <a:t>Input</a:t>
            </a:r>
            <a:endParaRPr b="1" sz="2600">
              <a:latin typeface="Times New Roman"/>
              <a:ea typeface="Times New Roman"/>
              <a:cs typeface="Times New Roman"/>
              <a:sym typeface="Times New Roman"/>
            </a:endParaRPr>
          </a:p>
        </p:txBody>
      </p:sp>
      <p:pic>
        <p:nvPicPr>
          <p:cNvPr id="176" name="Google Shape;176;p18"/>
          <p:cNvPicPr preferRelativeResize="0"/>
          <p:nvPr/>
        </p:nvPicPr>
        <p:blipFill>
          <a:blip r:embed="rId3">
            <a:alphaModFix/>
          </a:blip>
          <a:stretch>
            <a:fillRect/>
          </a:stretch>
        </p:blipFill>
        <p:spPr>
          <a:xfrm>
            <a:off x="571625" y="877575"/>
            <a:ext cx="8250376" cy="399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2068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Output</a:t>
            </a:r>
            <a:endParaRPr b="1" sz="2620">
              <a:latin typeface="Times New Roman"/>
              <a:ea typeface="Times New Roman"/>
              <a:cs typeface="Times New Roman"/>
              <a:sym typeface="Times New Roman"/>
            </a:endParaRPr>
          </a:p>
        </p:txBody>
      </p:sp>
      <p:pic>
        <p:nvPicPr>
          <p:cNvPr id="182" name="Google Shape;182;p19"/>
          <p:cNvPicPr preferRelativeResize="0"/>
          <p:nvPr/>
        </p:nvPicPr>
        <p:blipFill>
          <a:blip r:embed="rId3">
            <a:alphaModFix/>
          </a:blip>
          <a:stretch>
            <a:fillRect/>
          </a:stretch>
        </p:blipFill>
        <p:spPr>
          <a:xfrm>
            <a:off x="184350" y="1007350"/>
            <a:ext cx="8846827" cy="312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Word Frequency Analysis</a:t>
            </a:r>
            <a:endParaRPr b="1" sz="2620">
              <a:latin typeface="Times New Roman"/>
              <a:ea typeface="Times New Roman"/>
              <a:cs typeface="Times New Roman"/>
              <a:sym typeface="Times New Roman"/>
            </a:endParaRPr>
          </a:p>
        </p:txBody>
      </p:sp>
      <p:sp>
        <p:nvSpPr>
          <p:cNvPr id="188" name="Google Shape;18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0"/>
          <p:cNvPicPr preferRelativeResize="0"/>
          <p:nvPr/>
        </p:nvPicPr>
        <p:blipFill rotWithShape="1">
          <a:blip r:embed="rId3">
            <a:alphaModFix/>
          </a:blip>
          <a:srcRect b="0" l="0" r="0" t="-5920"/>
          <a:stretch/>
        </p:blipFill>
        <p:spPr>
          <a:xfrm>
            <a:off x="633800" y="999450"/>
            <a:ext cx="7464100" cy="349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idx="1" type="body"/>
          </p:nvPr>
        </p:nvSpPr>
        <p:spPr>
          <a:xfrm>
            <a:off x="980000" y="15104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600">
                <a:latin typeface="Times New Roman"/>
                <a:ea typeface="Times New Roman"/>
                <a:cs typeface="Times New Roman"/>
                <a:sym typeface="Times New Roman"/>
              </a:rPr>
              <a:t>                                   </a:t>
            </a:r>
            <a:endParaRPr b="1" sz="2600">
              <a:latin typeface="Times New Roman"/>
              <a:ea typeface="Times New Roman"/>
              <a:cs typeface="Times New Roman"/>
              <a:sym typeface="Times New Roman"/>
            </a:endParaRPr>
          </a:p>
          <a:p>
            <a:pPr indent="0" lvl="0" marL="0" rtl="0" algn="ctr">
              <a:spcBef>
                <a:spcPts val="1200"/>
              </a:spcBef>
              <a:spcAft>
                <a:spcPts val="0"/>
              </a:spcAft>
              <a:buNone/>
            </a:pPr>
            <a:r>
              <a:rPr b="1" lang="en-GB" sz="3708">
                <a:latin typeface="Times New Roman"/>
                <a:ea typeface="Times New Roman"/>
                <a:cs typeface="Times New Roman"/>
                <a:sym typeface="Times New Roman"/>
              </a:rPr>
              <a:t>Thank You</a:t>
            </a:r>
            <a:endParaRPr b="1" sz="3708">
              <a:latin typeface="Times New Roman"/>
              <a:ea typeface="Times New Roman"/>
              <a:cs typeface="Times New Roman"/>
              <a:sym typeface="Times New Roman"/>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GB" sz="1400"/>
              <a:t>                                                                                                                                                                  </a:t>
            </a:r>
            <a:br>
              <a:rPr lang="en-GB"/>
            </a:b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