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3"/>
  </p:notesMasterIdLst>
  <p:sldIdLst>
    <p:sldId id="256" r:id="rId2"/>
    <p:sldId id="257" r:id="rId3"/>
    <p:sldId id="293" r:id="rId4"/>
    <p:sldId id="258" r:id="rId5"/>
    <p:sldId id="259" r:id="rId6"/>
    <p:sldId id="264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261" r:id="rId19"/>
    <p:sldId id="305" r:id="rId20"/>
    <p:sldId id="306" r:id="rId21"/>
    <p:sldId id="307" r:id="rId22"/>
    <p:sldId id="308" r:id="rId23"/>
    <p:sldId id="263" r:id="rId24"/>
    <p:sldId id="309" r:id="rId25"/>
    <p:sldId id="276" r:id="rId26"/>
    <p:sldId id="268" r:id="rId27"/>
    <p:sldId id="273" r:id="rId28"/>
    <p:sldId id="274" r:id="rId29"/>
    <p:sldId id="266" r:id="rId30"/>
    <p:sldId id="270" r:id="rId31"/>
    <p:sldId id="272" r:id="rId32"/>
  </p:sldIdLst>
  <p:sldSz cx="9144000" cy="5143500" type="screen16x9"/>
  <p:notesSz cx="6858000" cy="9144000"/>
  <p:embeddedFontLst>
    <p:embeddedFont>
      <p:font typeface="Bree Serif" panose="020B0604020202020204" charset="0"/>
      <p:regular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Didact Gothic" panose="020B0604020202020204" charset="0"/>
      <p:regular r:id="rId39"/>
    </p:embeddedFont>
    <p:embeddedFont>
      <p:font typeface="Georgia" panose="02040502050405020303" pitchFamily="18" charset="0"/>
      <p:regular r:id="rId40"/>
      <p:bold r:id="rId41"/>
      <p:italic r:id="rId42"/>
      <p:boldItalic r:id="rId43"/>
    </p:embeddedFont>
    <p:embeddedFont>
      <p:font typeface="Georgia" panose="02040502050405020303" pitchFamily="18" charset="0"/>
      <p:regular r:id="rId40"/>
      <p:bold r:id="rId41"/>
      <p:italic r:id="rId42"/>
      <p:boldItalic r:id="rId43"/>
    </p:embeddedFont>
    <p:embeddedFont>
      <p:font typeface="Impact" panose="020B0806030902050204" pitchFamily="34" charset="0"/>
      <p:regular r:id="rId44"/>
    </p:embeddedFont>
    <p:embeddedFont>
      <p:font typeface="Roboto" panose="02000000000000000000" pitchFamily="2" charset="0"/>
      <p:regular r:id="rId45"/>
      <p:bold r:id="rId46"/>
    </p:embeddedFont>
    <p:embeddedFont>
      <p:font typeface="Roboto Black" panose="02000000000000000000" pitchFamily="2" charset="0"/>
      <p:bold r:id="rId47"/>
      <p:boldItalic r:id="rId48"/>
    </p:embeddedFont>
    <p:embeddedFont>
      <p:font typeface="Roboto Light" panose="02000000000000000000" pitchFamily="2" charset="0"/>
      <p:regular r:id="rId49"/>
      <p:bold r:id="rId50"/>
      <p:italic r:id="rId51"/>
      <p:boldItalic r:id="rId52"/>
    </p:embeddedFont>
    <p:embeddedFont>
      <p:font typeface="Roboto Mono Regular" panose="020B0604020202020204" charset="0"/>
      <p:regular r:id="rId53"/>
      <p:bold r:id="rId54"/>
      <p:italic r:id="rId55"/>
      <p:boldItalic r:id="rId56"/>
    </p:embeddedFont>
    <p:embeddedFont>
      <p:font typeface="Roboto Thin" panose="02000000000000000000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7E2FB23-2EC7-48A5-81D6-0D3AE1DF1E80}">
          <p14:sldIdLst>
            <p14:sldId id="256"/>
            <p14:sldId id="257"/>
            <p14:sldId id="293"/>
            <p14:sldId id="258"/>
            <p14:sldId id="259"/>
            <p14:sldId id="264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61"/>
            <p14:sldId id="305"/>
            <p14:sldId id="306"/>
            <p14:sldId id="307"/>
            <p14:sldId id="308"/>
            <p14:sldId id="263"/>
            <p14:sldId id="309"/>
            <p14:sldId id="276"/>
            <p14:sldId id="268"/>
            <p14:sldId id="273"/>
            <p14:sldId id="274"/>
            <p14:sldId id="266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ak Bisen" initials="PB" lastIdx="2" clrIdx="0">
    <p:extLst>
      <p:ext uri="{19B8F6BF-5375-455C-9EA6-DF929625EA0E}">
        <p15:presenceInfo xmlns:p15="http://schemas.microsoft.com/office/powerpoint/2012/main" userId="5c8aab957bf016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font" Target="fonts/font2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font" Target="fonts/font2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font" Target="fonts/font2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Scheduling</a:t>
            </a:r>
            <a:endParaRPr lang="en-US" dirty="0"/>
          </a:p>
        </c:rich>
      </c:tx>
      <c:overlay val="0"/>
      <c:spPr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scheduling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B95-43A6-8AA3-012C99F0D9E2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9FA-4F80-9BF6-4A48F289B427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9FA-4F80-9BF6-4A48F289B427}"/>
              </c:ext>
            </c:extLst>
          </c:dPt>
          <c:dPt>
            <c:idx val="3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9FA-4F80-9BF6-4A48F289B42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idea generation</c:v>
                </c:pt>
                <c:pt idx="1">
                  <c:v>project planning</c:v>
                </c:pt>
                <c:pt idx="2">
                  <c:v>coding and designing</c:v>
                </c:pt>
                <c:pt idx="3">
                  <c:v>Monitering &amp; control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FA-4F80-9BF6-4A48F289B42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>
            <a:lumMod val="8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2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994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074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090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774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530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846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12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743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71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855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988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667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691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5d5c1b5ee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5d5c1b5ee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278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33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jes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edium.com/@RubenOostinga/combining-chai-and-jest-matchers-d12d1ffd0303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" TargetMode="External"/><Relationship Id="rId5" Type="http://schemas.openxmlformats.org/officeDocument/2006/relationships/hyperlink" Target="https://webpack.js.org/" TargetMode="External"/><Relationship Id="rId4" Type="http://schemas.openxmlformats.org/officeDocument/2006/relationships/hyperlink" Target="https://jestjs.io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www.nosinmiubuntu.com/curso-de-desarrollo-en-html5-css-y-javascript-de-apps-web-octava-edic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918389" y="2512439"/>
            <a:ext cx="3129600" cy="7739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VOIZEE</a:t>
            </a:r>
            <a:endParaRPr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418179" y="3651372"/>
            <a:ext cx="3725821" cy="1392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MINOR</a:t>
            </a:r>
            <a:r>
              <a:rPr lang="es" sz="1600" b="1" dirty="0"/>
              <a:t> </a:t>
            </a:r>
            <a:r>
              <a:rPr lang="e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s" sz="1600" b="1" dirty="0"/>
              <a:t> </a:t>
            </a:r>
            <a:r>
              <a:rPr lang="e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s" sz="1600" b="1" dirty="0"/>
              <a:t> </a:t>
            </a:r>
            <a:r>
              <a:rPr lang="e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:-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" sz="16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Srashti</a:t>
            </a:r>
            <a:r>
              <a:rPr lang="es" sz="1600" b="1" dirty="0"/>
              <a:t> </a:t>
            </a:r>
            <a:r>
              <a:rPr lang="e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Deshmukh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Palak</a:t>
            </a:r>
            <a:r>
              <a:rPr lang="es" sz="1600" b="1" dirty="0"/>
              <a:t> </a:t>
            </a:r>
            <a:r>
              <a:rPr lang="e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Bisen</a:t>
            </a:r>
            <a:endParaRPr lang="es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7667" y="906023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Project Estimation &amp; Scheduling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GB" sz="1100" b="0" noProof="1"/>
              <a:t>It took us around 24 days to complete our project that involved following phases :</a:t>
            </a:r>
          </a:p>
          <a:p>
            <a:pPr rtl="0"/>
            <a:endParaRPr lang="en-GB" sz="1100" b="0" noProof="1"/>
          </a:p>
          <a:p>
            <a:pPr marL="342900" indent="-342900" rtl="0">
              <a:buAutoNum type="arabicPeriod"/>
            </a:pPr>
            <a:r>
              <a:rPr lang="en-GB" sz="1100" b="0" noProof="1"/>
              <a:t>Idea Generation</a:t>
            </a:r>
          </a:p>
          <a:p>
            <a:pPr marL="342900" indent="-342900" rtl="0">
              <a:buAutoNum type="arabicPeriod"/>
            </a:pPr>
            <a:r>
              <a:rPr lang="en-GB" noProof="1"/>
              <a:t>Project Planning</a:t>
            </a:r>
            <a:endParaRPr lang="en-GB" sz="1100" b="0" noProof="1"/>
          </a:p>
          <a:p>
            <a:pPr marL="342900">
              <a:buFont typeface="Roboto Light"/>
              <a:buAutoNum type="arabicPeriod"/>
            </a:pPr>
            <a:r>
              <a:rPr lang="en-GB" sz="1100" b="0" noProof="1"/>
              <a:t>Coding &amp; Designing</a:t>
            </a:r>
          </a:p>
          <a:p>
            <a:pPr marL="342900">
              <a:buFont typeface="Roboto Light"/>
              <a:buAutoNum type="arabicPeriod"/>
            </a:pPr>
            <a:r>
              <a:rPr lang="en-GB" noProof="1"/>
              <a:t>Monitering and control</a:t>
            </a:r>
            <a:endParaRPr lang="en-GB" sz="1100" b="0" noProof="1"/>
          </a:p>
          <a:p>
            <a:pPr marL="342900">
              <a:buFont typeface="Roboto Light"/>
              <a:buAutoNum type="arabicPeriod"/>
            </a:pPr>
            <a:endParaRPr lang="en-GB" sz="1100" b="0" noProof="1"/>
          </a:p>
          <a:p>
            <a:pPr marL="342900">
              <a:buFont typeface="Roboto Light"/>
              <a:buAutoNum type="arabicPeriod"/>
            </a:pP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87250C-7AC5-40AB-AC4A-B09B00860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187763"/>
              </p:ext>
            </p:extLst>
          </p:nvPr>
        </p:nvGraphicFramePr>
        <p:xfrm>
          <a:off x="349624" y="1142999"/>
          <a:ext cx="4222376" cy="3482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015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2806800" y="123447"/>
            <a:ext cx="3530400" cy="6695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Use Case Diagram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424082" y="1754039"/>
            <a:ext cx="4663297" cy="3254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/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/>
            <a:endParaRPr 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Rubik"/>
            </a:endParaRPr>
          </a:p>
          <a:p>
            <a:pPr marL="114300" indent="0"/>
            <a:endParaRPr lang="en-US" b="0" i="0" dirty="0">
              <a:solidFill>
                <a:srgbClr val="4A4A4A"/>
              </a:solidFill>
              <a:effectLst/>
              <a:latin typeface="Rubik"/>
            </a:endParaRPr>
          </a:p>
          <a:p>
            <a:pPr marL="114300" indent="0" algn="l"/>
            <a:endParaRPr 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le-monde-livre-std"/>
            </a:endParaRPr>
          </a:p>
          <a:p>
            <a:br>
              <a:rPr lang="en-US" dirty="0"/>
            </a:br>
            <a:endParaRPr dirty="0"/>
          </a:p>
        </p:txBody>
      </p:sp>
      <p:cxnSp>
        <p:nvCxnSpPr>
          <p:cNvPr id="260" name="Google Shape;260;p22"/>
          <p:cNvCxnSpPr>
            <a:cxnSpLocks/>
          </p:cNvCxnSpPr>
          <p:nvPr/>
        </p:nvCxnSpPr>
        <p:spPr>
          <a:xfrm>
            <a:off x="612061" y="898803"/>
            <a:ext cx="77385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C598707-9458-43CB-BD84-BA23BB8F3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395" y="1313923"/>
            <a:ext cx="5862918" cy="3527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629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2806800" y="123447"/>
            <a:ext cx="3530400" cy="6695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Activity Diagram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424082" y="1754039"/>
            <a:ext cx="4663297" cy="3254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/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/>
            <a:endParaRPr 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Rubik"/>
            </a:endParaRPr>
          </a:p>
          <a:p>
            <a:pPr marL="114300" indent="0"/>
            <a:endParaRPr lang="en-US" b="0" i="0" dirty="0">
              <a:solidFill>
                <a:srgbClr val="4A4A4A"/>
              </a:solidFill>
              <a:effectLst/>
              <a:latin typeface="Rubik"/>
            </a:endParaRPr>
          </a:p>
          <a:p>
            <a:pPr marL="114300" indent="0" algn="l"/>
            <a:endParaRPr 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le-monde-livre-std"/>
            </a:endParaRPr>
          </a:p>
          <a:p>
            <a:br>
              <a:rPr lang="en-US" dirty="0"/>
            </a:br>
            <a:endParaRPr dirty="0"/>
          </a:p>
        </p:txBody>
      </p:sp>
      <p:cxnSp>
        <p:nvCxnSpPr>
          <p:cNvPr id="260" name="Google Shape;260;p22"/>
          <p:cNvCxnSpPr>
            <a:cxnSpLocks/>
          </p:cNvCxnSpPr>
          <p:nvPr/>
        </p:nvCxnSpPr>
        <p:spPr>
          <a:xfrm>
            <a:off x="612061" y="898803"/>
            <a:ext cx="77385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4FBA53-311E-432C-BBB3-46439F752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39" y="1179042"/>
            <a:ext cx="7052982" cy="3829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201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2806800" y="123447"/>
            <a:ext cx="3530400" cy="6695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Data Flow Diagram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424082" y="1754039"/>
            <a:ext cx="4663297" cy="3254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/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/>
            <a:endParaRPr 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Rubik"/>
            </a:endParaRPr>
          </a:p>
          <a:p>
            <a:pPr marL="114300" indent="0"/>
            <a:endParaRPr lang="en-US" b="0" i="0" dirty="0">
              <a:solidFill>
                <a:srgbClr val="4A4A4A"/>
              </a:solidFill>
              <a:effectLst/>
              <a:latin typeface="Rubik"/>
            </a:endParaRPr>
          </a:p>
          <a:p>
            <a:pPr marL="114300" indent="0" algn="l"/>
            <a:endParaRPr 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le-monde-livre-std"/>
            </a:endParaRPr>
          </a:p>
          <a:p>
            <a:br>
              <a:rPr lang="en-US" dirty="0"/>
            </a:br>
            <a:endParaRPr dirty="0"/>
          </a:p>
        </p:txBody>
      </p:sp>
      <p:cxnSp>
        <p:nvCxnSpPr>
          <p:cNvPr id="260" name="Google Shape;260;p22"/>
          <p:cNvCxnSpPr>
            <a:cxnSpLocks/>
          </p:cNvCxnSpPr>
          <p:nvPr/>
        </p:nvCxnSpPr>
        <p:spPr>
          <a:xfrm>
            <a:off x="612061" y="898803"/>
            <a:ext cx="77385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D48E279-9721-45EF-B4C2-6B195CBF9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02" y="1506039"/>
            <a:ext cx="7143750" cy="296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1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48765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 Of Main Module</a:t>
            </a:r>
            <a:endParaRPr dirty="0"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3133165" y="1704212"/>
            <a:ext cx="5634317" cy="2991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 API?</a:t>
            </a:r>
          </a:p>
          <a:p>
            <a:pPr marL="0" indent="0" algn="l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IN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API stands for </a:t>
            </a: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Application Programming Interface.</a:t>
            </a:r>
            <a:r>
              <a:rPr lang="en-IN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.</a:t>
            </a:r>
          </a:p>
          <a:p>
            <a:pPr marL="0" indent="0" algn="l"/>
            <a:endParaRPr lang="en-IN" sz="1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  <a:p>
            <a:pPr marL="0" indent="0" algn="l"/>
            <a:r>
              <a:rPr lang="en-US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 In basic terms, APIs are a set of functions and procedures that allow for the creation of applications that access data and features of other applications, services or operating services.</a:t>
            </a:r>
          </a:p>
          <a:p>
            <a:pPr marL="0" indent="0" algn="l"/>
            <a:endParaRPr lang="en-US" sz="1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  <a:p>
            <a:pPr marL="0" indent="0" algn="l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 programmer can make use of various API tools to make its program easier and simpler.</a:t>
            </a:r>
          </a:p>
          <a:p>
            <a:pPr marL="0" indent="0" algn="l"/>
            <a:endParaRPr lang="en-IN" b="0" i="0" dirty="0">
              <a:solidFill>
                <a:srgbClr val="4A4F54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9DCBD2-CB86-404F-8274-338B955F302D}"/>
              </a:ext>
            </a:extLst>
          </p:cNvPr>
          <p:cNvSpPr txBox="1"/>
          <p:nvPr/>
        </p:nvSpPr>
        <p:spPr>
          <a:xfrm>
            <a:off x="147917" y="4912668"/>
            <a:ext cx="30390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Unknown Author is licensed under CC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D117A-2D3D-4A3F-8080-214DA493F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12" y="2571750"/>
            <a:ext cx="1810669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3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48765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Speech Recognition API</a:t>
            </a:r>
            <a:endParaRPr dirty="0"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3980329" y="1704212"/>
            <a:ext cx="4787153" cy="2991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project we have used </a:t>
            </a:r>
            <a:r>
              <a:rPr 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Speech Recognition Using the Web Speech API in JavaScript.</a:t>
            </a:r>
          </a:p>
          <a:p>
            <a:pPr marL="0" indent="0" algn="l"/>
            <a:endParaRPr lang="en-US" sz="14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 Speech API is used to incorporate voice data into web apps.</a:t>
            </a:r>
          </a:p>
          <a:p>
            <a:pPr marL="0" indent="0" algn="l"/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API allows fine control and flexibility over the speech recognition capabilities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l"/>
            <a:endParaRPr lang="en-US" sz="14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It is super easy to recognize speech in a browser using JavaScript and then getting the text from the speech to use as user input</a:t>
            </a:r>
            <a:r>
              <a:rPr 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en-IN" sz="14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9DCBD2-CB86-404F-8274-338B955F302D}"/>
              </a:ext>
            </a:extLst>
          </p:cNvPr>
          <p:cNvSpPr txBox="1"/>
          <p:nvPr/>
        </p:nvSpPr>
        <p:spPr>
          <a:xfrm>
            <a:off x="147917" y="4912668"/>
            <a:ext cx="30390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Unknown Author is licensed under CC B</a:t>
            </a:r>
          </a:p>
        </p:txBody>
      </p:sp>
    </p:spTree>
    <p:extLst>
      <p:ext uri="{BB962C8B-B14F-4D97-AF65-F5344CB8AC3E}">
        <p14:creationId xmlns:p14="http://schemas.microsoft.com/office/powerpoint/2010/main" val="148202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452894" y="70953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ohne"/>
              </a:rPr>
              <a:t>React + webpack4+ babel </a:t>
            </a: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dirty="0"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3603812" y="1452283"/>
            <a:ext cx="5163671" cy="3321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Essentially, converting any es5+ code to its browser compatible version is a two step process , </a:t>
            </a:r>
            <a:r>
              <a:rPr lang="en-US" sz="14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Transpiling</a:t>
            </a:r>
            <a:r>
              <a:rPr 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 and bundling.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Webpack-</a:t>
            </a:r>
          </a:p>
          <a:p>
            <a:pPr marL="0" indent="0" algn="l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is the process of combining </a:t>
            </a:r>
            <a:r>
              <a:rPr 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all the code across your project and putting it in a single file. Webpack does this for you.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Babel-</a:t>
            </a:r>
          </a:p>
          <a:p>
            <a:pPr marL="0" indent="0" algn="l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14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Transpiling</a:t>
            </a:r>
            <a:r>
              <a:rPr 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  is the process of converting modern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harter"/>
              </a:rPr>
              <a:t>J</a:t>
            </a:r>
            <a:r>
              <a:rPr lang="en-US" sz="14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avascript</a:t>
            </a:r>
            <a:r>
              <a:rPr 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   code to a form that is understood by even older browsers. Babel takes care of this. Babel also has various presets which allow for 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harter"/>
              </a:rPr>
              <a:t>T</a:t>
            </a:r>
            <a:r>
              <a:rPr lang="en-US" sz="14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ranspiling</a:t>
            </a:r>
            <a:r>
              <a:rPr 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  different versions.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9DCBD2-CB86-404F-8274-338B955F302D}"/>
              </a:ext>
            </a:extLst>
          </p:cNvPr>
          <p:cNvSpPr txBox="1"/>
          <p:nvPr/>
        </p:nvSpPr>
        <p:spPr>
          <a:xfrm>
            <a:off x="147917" y="4912668"/>
            <a:ext cx="30390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Unknown Author is licensed under CC B</a:t>
            </a:r>
          </a:p>
        </p:txBody>
      </p:sp>
    </p:spTree>
    <p:extLst>
      <p:ext uri="{BB962C8B-B14F-4D97-AF65-F5344CB8AC3E}">
        <p14:creationId xmlns:p14="http://schemas.microsoft.com/office/powerpoint/2010/main" val="38522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452894" y="70953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ohne"/>
              </a:rPr>
              <a:t>Testing Used</a:t>
            </a: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dirty="0"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3603812" y="1452283"/>
            <a:ext cx="5163671" cy="3321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400" b="0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 a well-functioning application requires good testing</a:t>
            </a:r>
            <a:endParaRPr lang="en-US" sz="1400" i="1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project we have used Jest  for testing </a:t>
            </a:r>
          </a:p>
          <a:p>
            <a:pPr marL="0" indent="0" algn="l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jest?</a:t>
            </a:r>
          </a:p>
          <a:p>
            <a:pPr marL="0" indent="0" algn="l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1400" b="1" i="0" dirty="0"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1" i="0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Jest</a:t>
            </a:r>
            <a:r>
              <a:rPr 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</a:t>
            </a:r>
          </a:p>
          <a:p>
            <a:pPr marL="0" indent="0" algn="l"/>
            <a:endParaRPr lang="en-US" sz="14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 framework maintained by Facebook to test our 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components.</a:t>
            </a:r>
          </a:p>
          <a:p>
            <a:pPr marL="0" indent="0" algn="l"/>
            <a:endParaRPr lang="en-US" sz="14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1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b="0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 is one of the best tools available for testing React applications</a:t>
            </a:r>
            <a:r>
              <a:rPr lang="en-US" sz="1400" b="0" i="1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l"/>
            <a:endParaRPr lang="en-US" sz="1400" b="0" i="1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our tests we check that values meet certain conditions. The expect function gives us a number of matchers that let us validate different things.</a:t>
            </a:r>
          </a:p>
          <a:p>
            <a:pPr marL="0" indent="0" algn="l"/>
            <a:endParaRPr lang="en-US" sz="12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  <a:p>
            <a:pPr marL="0" indent="0" algn="l"/>
            <a:endParaRPr lang="en-US" sz="1200" b="0" i="1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Elena"/>
            </a:endParaRPr>
          </a:p>
          <a:p>
            <a:pPr marL="0" indent="0" algn="l"/>
            <a:endParaRPr lang="en-US" sz="1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0" indent="0" algn="l"/>
            <a:endParaRPr lang="en-US" sz="1200" b="1" dirty="0">
              <a:solidFill>
                <a:srgbClr val="3A3A3A"/>
              </a:solidFill>
              <a:latin typeface="Roboto" panose="02000000000000000000" pitchFamily="2" charset="0"/>
            </a:endParaRPr>
          </a:p>
          <a:p>
            <a:pPr marL="0" indent="0" algn="l"/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9DCBD2-CB86-404F-8274-338B955F302D}"/>
              </a:ext>
            </a:extLst>
          </p:cNvPr>
          <p:cNvSpPr txBox="1"/>
          <p:nvPr/>
        </p:nvSpPr>
        <p:spPr>
          <a:xfrm>
            <a:off x="147917" y="4912668"/>
            <a:ext cx="30390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Unknown Author is licensed under CC 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31D9F6-4DF4-417E-B9A0-CEC6A8E50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function gives us a number of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matchers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that let us validate different things, such as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toBe()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4D78E-C468-4FE5-9E92-E2F1B8BA6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8565" y="2231000"/>
            <a:ext cx="2306170" cy="15179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0" cap="rnd">
            <a:solidFill>
              <a:srgbClr val="333333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4732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ctrTitle"/>
          </p:nvPr>
        </p:nvSpPr>
        <p:spPr>
          <a:xfrm>
            <a:off x="2986648" y="203635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SCREEN SHOTS OF PROJECT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0" name="Google Shape;700;p33"/>
          <p:cNvSpPr txBox="1"/>
          <p:nvPr/>
        </p:nvSpPr>
        <p:spPr>
          <a:xfrm>
            <a:off x="3072013" y="4245600"/>
            <a:ext cx="30000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Insert your multimedia content here</a:t>
            </a:r>
            <a:endParaRPr sz="1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985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532223" y="223078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Project Overview</a:t>
            </a:r>
            <a:endParaRPr sz="1600"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552029" y="314716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Project Objective &amp; Scope</a:t>
            </a:r>
            <a:endParaRPr sz="1600"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599192" y="44989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Software Requirements &amp; Specifications</a:t>
            </a:r>
            <a:endParaRPr sz="1600"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46379" y="219173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Feasibility Report</a:t>
            </a:r>
            <a:endParaRPr sz="1600"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502229" y="3208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Project Proposed Model</a:t>
            </a:r>
            <a:endParaRPr sz="1600"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468675" y="406502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Project Plan</a:t>
            </a:r>
            <a:endParaRPr sz="1600" dirty="0"/>
          </a:p>
        </p:txBody>
      </p:sp>
      <p:sp>
        <p:nvSpPr>
          <p:cNvPr id="233" name="Google Shape;233;p21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1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0" name="Google Shape;700;p33"/>
          <p:cNvSpPr txBox="1"/>
          <p:nvPr/>
        </p:nvSpPr>
        <p:spPr>
          <a:xfrm>
            <a:off x="3072013" y="4245600"/>
            <a:ext cx="30000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Insert your multimedia content here</a:t>
            </a:r>
            <a:endParaRPr sz="1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28731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0" name="Google Shape;700;p33"/>
          <p:cNvSpPr txBox="1"/>
          <p:nvPr/>
        </p:nvSpPr>
        <p:spPr>
          <a:xfrm>
            <a:off x="3072013" y="4245600"/>
            <a:ext cx="30000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Insert your multimedia content here</a:t>
            </a:r>
            <a:endParaRPr sz="1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69421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0" name="Google Shape;700;p33"/>
          <p:cNvSpPr txBox="1"/>
          <p:nvPr/>
        </p:nvSpPr>
        <p:spPr>
          <a:xfrm>
            <a:off x="3072013" y="4245600"/>
            <a:ext cx="30000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Insert your multimedia content here</a:t>
            </a:r>
            <a:endParaRPr sz="1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8237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1095004" y="50305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FFFFFF"/>
                </a:solidFill>
              </a:rPr>
              <a:t>Limitations &amp; </a:t>
            </a:r>
            <a:br>
              <a:rPr lang="es" sz="2800" dirty="0">
                <a:solidFill>
                  <a:srgbClr val="FFFFFF"/>
                </a:solidFill>
              </a:rPr>
            </a:br>
            <a:r>
              <a:rPr lang="es" sz="2800" dirty="0">
                <a:solidFill>
                  <a:srgbClr val="FFFFFF"/>
                </a:solidFill>
              </a:rPr>
              <a:t>Future Scope</a:t>
            </a:r>
            <a:endParaRPr sz="2800" dirty="0">
              <a:solidFill>
                <a:srgbClr val="FFFFFF"/>
              </a:solidFill>
            </a:endParaRPr>
          </a:p>
        </p:txBody>
      </p:sp>
      <p:cxnSp>
        <p:nvCxnSpPr>
          <p:cNvPr id="454" name="Google Shape;454;p27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7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1462799" y="1447747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33E449-3F49-4012-9B2D-11891CA4D412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6514975" y="1942703"/>
            <a:ext cx="2076000" cy="2272950"/>
          </a:xfrm>
        </p:spPr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1095004" y="50305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FFFFFF"/>
                </a:solidFill>
              </a:rPr>
              <a:t>Limitations &amp; </a:t>
            </a:r>
            <a:br>
              <a:rPr lang="es" sz="2800" dirty="0">
                <a:solidFill>
                  <a:srgbClr val="FFFFFF"/>
                </a:solidFill>
              </a:rPr>
            </a:br>
            <a:r>
              <a:rPr lang="es" sz="2800" dirty="0">
                <a:solidFill>
                  <a:srgbClr val="FFFFFF"/>
                </a:solidFill>
              </a:rPr>
              <a:t>Future Scope</a:t>
            </a:r>
            <a:endParaRPr sz="2800" dirty="0">
              <a:solidFill>
                <a:srgbClr val="FFFFFF"/>
              </a:solidFill>
            </a:endParaRPr>
          </a:p>
        </p:txBody>
      </p:sp>
      <p:cxnSp>
        <p:nvCxnSpPr>
          <p:cNvPr id="454" name="Google Shape;454;p27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2033E449-3F49-4012-9B2D-11891CA4D412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6514975" y="1942703"/>
            <a:ext cx="2076000" cy="2272950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102" name="Google Shape;415;p26">
            <a:extLst>
              <a:ext uri="{FF2B5EF4-FFF2-40B4-BE49-F238E27FC236}">
                <a16:creationId xmlns:a16="http://schemas.microsoft.com/office/drawing/2014/main" id="{DAF782A1-F108-43FC-885A-150A44E9A9CA}"/>
              </a:ext>
            </a:extLst>
          </p:cNvPr>
          <p:cNvSpPr/>
          <p:nvPr/>
        </p:nvSpPr>
        <p:spPr>
          <a:xfrm>
            <a:off x="240826" y="2237443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16;p26">
            <a:extLst>
              <a:ext uri="{FF2B5EF4-FFF2-40B4-BE49-F238E27FC236}">
                <a16:creationId xmlns:a16="http://schemas.microsoft.com/office/drawing/2014/main" id="{09A99B51-BEC2-4068-BF6A-FB107608E590}"/>
              </a:ext>
            </a:extLst>
          </p:cNvPr>
          <p:cNvSpPr/>
          <p:nvPr/>
        </p:nvSpPr>
        <p:spPr>
          <a:xfrm>
            <a:off x="369188" y="2369600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104" name="Google Shape;417;p26">
            <a:extLst>
              <a:ext uri="{FF2B5EF4-FFF2-40B4-BE49-F238E27FC236}">
                <a16:creationId xmlns:a16="http://schemas.microsoft.com/office/drawing/2014/main" id="{5C6794C3-38A8-4AD9-BA17-6404AB725050}"/>
              </a:ext>
            </a:extLst>
          </p:cNvPr>
          <p:cNvSpPr/>
          <p:nvPr/>
        </p:nvSpPr>
        <p:spPr>
          <a:xfrm>
            <a:off x="0" y="3964548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05" name="Google Shape;418;p26">
            <a:extLst>
              <a:ext uri="{FF2B5EF4-FFF2-40B4-BE49-F238E27FC236}">
                <a16:creationId xmlns:a16="http://schemas.microsoft.com/office/drawing/2014/main" id="{A9409B6E-EE50-4AD5-844C-1FF9CD6F991D}"/>
              </a:ext>
            </a:extLst>
          </p:cNvPr>
          <p:cNvSpPr/>
          <p:nvPr/>
        </p:nvSpPr>
        <p:spPr>
          <a:xfrm>
            <a:off x="369188" y="2369600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419;p26">
            <a:extLst>
              <a:ext uri="{FF2B5EF4-FFF2-40B4-BE49-F238E27FC236}">
                <a16:creationId xmlns:a16="http://schemas.microsoft.com/office/drawing/2014/main" id="{F32D96E5-EAD8-441C-A611-7BE6ACEED120}"/>
              </a:ext>
            </a:extLst>
          </p:cNvPr>
          <p:cNvSpPr/>
          <p:nvPr/>
        </p:nvSpPr>
        <p:spPr>
          <a:xfrm>
            <a:off x="507705" y="2570401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420;p26">
            <a:extLst>
              <a:ext uri="{FF2B5EF4-FFF2-40B4-BE49-F238E27FC236}">
                <a16:creationId xmlns:a16="http://schemas.microsoft.com/office/drawing/2014/main" id="{494CDC11-ED37-4976-88AF-1E26F7F66B5C}"/>
              </a:ext>
            </a:extLst>
          </p:cNvPr>
          <p:cNvSpPr/>
          <p:nvPr/>
        </p:nvSpPr>
        <p:spPr>
          <a:xfrm>
            <a:off x="585229" y="2661906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421;p26">
            <a:extLst>
              <a:ext uri="{FF2B5EF4-FFF2-40B4-BE49-F238E27FC236}">
                <a16:creationId xmlns:a16="http://schemas.microsoft.com/office/drawing/2014/main" id="{F5208738-7FE2-45AA-80BB-A364A3F15338}"/>
              </a:ext>
            </a:extLst>
          </p:cNvPr>
          <p:cNvSpPr/>
          <p:nvPr/>
        </p:nvSpPr>
        <p:spPr>
          <a:xfrm>
            <a:off x="864815" y="3363420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422;p26">
            <a:extLst>
              <a:ext uri="{FF2B5EF4-FFF2-40B4-BE49-F238E27FC236}">
                <a16:creationId xmlns:a16="http://schemas.microsoft.com/office/drawing/2014/main" id="{E9FD603F-A94F-4205-A91B-8FDCD61FBB7E}"/>
              </a:ext>
            </a:extLst>
          </p:cNvPr>
          <p:cNvSpPr/>
          <p:nvPr/>
        </p:nvSpPr>
        <p:spPr>
          <a:xfrm>
            <a:off x="924548" y="3438394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0" name="Google Shape;423;p26">
            <a:extLst>
              <a:ext uri="{FF2B5EF4-FFF2-40B4-BE49-F238E27FC236}">
                <a16:creationId xmlns:a16="http://schemas.microsoft.com/office/drawing/2014/main" id="{5A73A56C-3BE7-491D-A40C-DAD373074BB0}"/>
              </a:ext>
            </a:extLst>
          </p:cNvPr>
          <p:cNvSpPr/>
          <p:nvPr/>
        </p:nvSpPr>
        <p:spPr>
          <a:xfrm>
            <a:off x="924548" y="3538794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1" name="Google Shape;424;p26">
            <a:extLst>
              <a:ext uri="{FF2B5EF4-FFF2-40B4-BE49-F238E27FC236}">
                <a16:creationId xmlns:a16="http://schemas.microsoft.com/office/drawing/2014/main" id="{801499F8-0459-42E2-A1B2-80DF9FD51E3A}"/>
              </a:ext>
            </a:extLst>
          </p:cNvPr>
          <p:cNvSpPr/>
          <p:nvPr/>
        </p:nvSpPr>
        <p:spPr>
          <a:xfrm>
            <a:off x="544562" y="3363420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425;p26">
            <a:extLst>
              <a:ext uri="{FF2B5EF4-FFF2-40B4-BE49-F238E27FC236}">
                <a16:creationId xmlns:a16="http://schemas.microsoft.com/office/drawing/2014/main" id="{032CCC11-C7FC-4BD4-8AB7-A66DEEC94533}"/>
              </a:ext>
            </a:extLst>
          </p:cNvPr>
          <p:cNvSpPr/>
          <p:nvPr/>
        </p:nvSpPr>
        <p:spPr>
          <a:xfrm>
            <a:off x="606831" y="3472564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426;p26">
            <a:extLst>
              <a:ext uri="{FF2B5EF4-FFF2-40B4-BE49-F238E27FC236}">
                <a16:creationId xmlns:a16="http://schemas.microsoft.com/office/drawing/2014/main" id="{E2907E4B-4DF5-44E9-ABB3-FD71E76A224B}"/>
              </a:ext>
            </a:extLst>
          </p:cNvPr>
          <p:cNvSpPr/>
          <p:nvPr/>
        </p:nvSpPr>
        <p:spPr>
          <a:xfrm>
            <a:off x="1047825" y="3120692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427;p26">
            <a:extLst>
              <a:ext uri="{FF2B5EF4-FFF2-40B4-BE49-F238E27FC236}">
                <a16:creationId xmlns:a16="http://schemas.microsoft.com/office/drawing/2014/main" id="{CB971C93-CA3F-46EC-848E-1463234C4AF2}"/>
              </a:ext>
            </a:extLst>
          </p:cNvPr>
          <p:cNvSpPr/>
          <p:nvPr/>
        </p:nvSpPr>
        <p:spPr>
          <a:xfrm>
            <a:off x="1047825" y="2928786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428;p26">
            <a:extLst>
              <a:ext uri="{FF2B5EF4-FFF2-40B4-BE49-F238E27FC236}">
                <a16:creationId xmlns:a16="http://schemas.microsoft.com/office/drawing/2014/main" id="{0161B4D9-2D55-4FE0-9A94-8BE743B412C1}"/>
              </a:ext>
            </a:extLst>
          </p:cNvPr>
          <p:cNvSpPr/>
          <p:nvPr/>
        </p:nvSpPr>
        <p:spPr>
          <a:xfrm>
            <a:off x="1751888" y="2930061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29;p26">
            <a:extLst>
              <a:ext uri="{FF2B5EF4-FFF2-40B4-BE49-F238E27FC236}">
                <a16:creationId xmlns:a16="http://schemas.microsoft.com/office/drawing/2014/main" id="{5C360B62-0944-426C-87E7-A83B027B80AB}"/>
              </a:ext>
            </a:extLst>
          </p:cNvPr>
          <p:cNvSpPr/>
          <p:nvPr/>
        </p:nvSpPr>
        <p:spPr>
          <a:xfrm>
            <a:off x="1943779" y="3010120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430;p26">
            <a:extLst>
              <a:ext uri="{FF2B5EF4-FFF2-40B4-BE49-F238E27FC236}">
                <a16:creationId xmlns:a16="http://schemas.microsoft.com/office/drawing/2014/main" id="{FB5E39DF-5C56-4478-86D3-BCB1A0851135}"/>
              </a:ext>
            </a:extLst>
          </p:cNvPr>
          <p:cNvSpPr/>
          <p:nvPr/>
        </p:nvSpPr>
        <p:spPr>
          <a:xfrm>
            <a:off x="2032734" y="3043167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8" name="Google Shape;431;p26">
            <a:extLst>
              <a:ext uri="{FF2B5EF4-FFF2-40B4-BE49-F238E27FC236}">
                <a16:creationId xmlns:a16="http://schemas.microsoft.com/office/drawing/2014/main" id="{73E02E54-E395-4618-AF72-7B59B255B643}"/>
              </a:ext>
            </a:extLst>
          </p:cNvPr>
          <p:cNvSpPr/>
          <p:nvPr/>
        </p:nvSpPr>
        <p:spPr>
          <a:xfrm>
            <a:off x="2269117" y="3191855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9" name="Google Shape;432;p26">
            <a:extLst>
              <a:ext uri="{FF2B5EF4-FFF2-40B4-BE49-F238E27FC236}">
                <a16:creationId xmlns:a16="http://schemas.microsoft.com/office/drawing/2014/main" id="{B015091E-B2CE-4609-801D-764D713AF130}"/>
              </a:ext>
            </a:extLst>
          </p:cNvPr>
          <p:cNvSpPr/>
          <p:nvPr/>
        </p:nvSpPr>
        <p:spPr>
          <a:xfrm>
            <a:off x="2222104" y="1195336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433;p26">
            <a:extLst>
              <a:ext uri="{FF2B5EF4-FFF2-40B4-BE49-F238E27FC236}">
                <a16:creationId xmlns:a16="http://schemas.microsoft.com/office/drawing/2014/main" id="{82BFAED6-4EF3-43CD-A43F-139DFA8954BB}"/>
              </a:ext>
            </a:extLst>
          </p:cNvPr>
          <p:cNvSpPr/>
          <p:nvPr/>
        </p:nvSpPr>
        <p:spPr>
          <a:xfrm>
            <a:off x="2340296" y="1338939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434;p26">
            <a:extLst>
              <a:ext uri="{FF2B5EF4-FFF2-40B4-BE49-F238E27FC236}">
                <a16:creationId xmlns:a16="http://schemas.microsoft.com/office/drawing/2014/main" id="{0EE61DF8-5CD1-45F0-BA5C-F925AAD259A7}"/>
              </a:ext>
            </a:extLst>
          </p:cNvPr>
          <p:cNvSpPr/>
          <p:nvPr/>
        </p:nvSpPr>
        <p:spPr>
          <a:xfrm>
            <a:off x="2877865" y="2914805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35;p26">
            <a:extLst>
              <a:ext uri="{FF2B5EF4-FFF2-40B4-BE49-F238E27FC236}">
                <a16:creationId xmlns:a16="http://schemas.microsoft.com/office/drawing/2014/main" id="{112D5D04-F5CE-4AC5-A271-28DB5087BC17}"/>
              </a:ext>
            </a:extLst>
          </p:cNvPr>
          <p:cNvSpPr/>
          <p:nvPr/>
        </p:nvSpPr>
        <p:spPr>
          <a:xfrm>
            <a:off x="2941408" y="1558791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36;p26">
            <a:extLst>
              <a:ext uri="{FF2B5EF4-FFF2-40B4-BE49-F238E27FC236}">
                <a16:creationId xmlns:a16="http://schemas.microsoft.com/office/drawing/2014/main" id="{4DCBD4C3-BF71-49BA-80C7-9259CC30F7EA}"/>
              </a:ext>
            </a:extLst>
          </p:cNvPr>
          <p:cNvSpPr/>
          <p:nvPr/>
        </p:nvSpPr>
        <p:spPr>
          <a:xfrm>
            <a:off x="2471193" y="1660467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37;p26">
            <a:extLst>
              <a:ext uri="{FF2B5EF4-FFF2-40B4-BE49-F238E27FC236}">
                <a16:creationId xmlns:a16="http://schemas.microsoft.com/office/drawing/2014/main" id="{FCD779AE-43A4-4701-84A1-2189035225B9}"/>
              </a:ext>
            </a:extLst>
          </p:cNvPr>
          <p:cNvSpPr/>
          <p:nvPr/>
        </p:nvSpPr>
        <p:spPr>
          <a:xfrm>
            <a:off x="2589384" y="2068414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561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FFD5"/>
        </a:solidFill>
        <a:effectLst/>
      </p:bgPr>
    </p:bg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0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/>
              <a:t>Bibliography</a:t>
            </a:r>
            <a:endParaRPr sz="4800" dirty="0"/>
          </a:p>
        </p:txBody>
      </p:sp>
      <p:sp>
        <p:nvSpPr>
          <p:cNvPr id="1284" name="Google Shape;1284;p40"/>
          <p:cNvSpPr txBox="1">
            <a:spLocks noGrp="1"/>
          </p:cNvSpPr>
          <p:nvPr>
            <p:ph type="body" idx="1"/>
          </p:nvPr>
        </p:nvSpPr>
        <p:spPr>
          <a:xfrm>
            <a:off x="810000" y="1630550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300"/>
              </a:spcBef>
            </a:pPr>
            <a:r>
              <a:rPr lang="en-IN" sz="2400" dirty="0">
                <a:solidFill>
                  <a:srgbClr val="48FFD5"/>
                </a:solidFill>
                <a:hlinkClick r:id="rId3"/>
              </a:rPr>
              <a:t>https://reactjs.org/</a:t>
            </a:r>
            <a:endParaRPr lang="en-IN" sz="2400" dirty="0">
              <a:solidFill>
                <a:srgbClr val="48FFD5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300"/>
              </a:spcBef>
            </a:pPr>
            <a:r>
              <a:rPr lang="en-IN" sz="2400" dirty="0">
                <a:solidFill>
                  <a:srgbClr val="48FFD5"/>
                </a:solidFill>
                <a:hlinkClick r:id="rId4"/>
              </a:rPr>
              <a:t>https://jestjs.io/</a:t>
            </a:r>
            <a:endParaRPr lang="en-IN" sz="2400" dirty="0">
              <a:solidFill>
                <a:srgbClr val="48FFD5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300"/>
              </a:spcBef>
            </a:pPr>
            <a:r>
              <a:rPr lang="en-IN" sz="2400" dirty="0">
                <a:solidFill>
                  <a:srgbClr val="48FFD5"/>
                </a:solidFill>
                <a:hlinkClick r:id="rId5"/>
              </a:rPr>
              <a:t>https://webpack.js.org/</a:t>
            </a:r>
            <a:endParaRPr lang="en-IN" sz="2400" dirty="0">
              <a:solidFill>
                <a:srgbClr val="48FFD5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300"/>
              </a:spcBef>
            </a:pPr>
            <a:r>
              <a:rPr lang="en-IN" sz="2400" dirty="0">
                <a:solidFill>
                  <a:srgbClr val="48FFD5"/>
                </a:solidFill>
              </a:rPr>
              <a:t>https://babeljs.io/</a:t>
            </a:r>
          </a:p>
          <a:p>
            <a:pPr marL="171450" indent="-171450">
              <a:lnSpc>
                <a:spcPct val="100000"/>
              </a:lnSpc>
              <a:spcBef>
                <a:spcPts val="300"/>
              </a:spcBef>
            </a:pPr>
            <a:r>
              <a:rPr lang="en-US" sz="2400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endParaRPr lang="en-IN" sz="2400" dirty="0">
              <a:solidFill>
                <a:schemeClr val="accent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300"/>
              </a:spcBef>
            </a:pPr>
            <a:endParaRPr dirty="0"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</a:t>
            </a:r>
            <a:endParaRPr dirty="0"/>
          </a:p>
        </p:txBody>
      </p:sp>
      <p:sp>
        <p:nvSpPr>
          <p:cNvPr id="663" name="Google Shape;663;p32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2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2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2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32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68" name="Google Shape;668;p32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5" name="Google Shape;675;p32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2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2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8" name="Google Shape;678;p32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32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2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2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2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2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2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2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" name="Google Shape;686;p32"/>
          <p:cNvSpPr txBox="1">
            <a:spLocks noGrp="1"/>
          </p:cNvSpPr>
          <p:nvPr>
            <p:ph type="ctrTitle" idx="4294967295"/>
          </p:nvPr>
        </p:nvSpPr>
        <p:spPr>
          <a:xfrm>
            <a:off x="7512303" y="174337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HEADER</a:t>
            </a:r>
            <a:endParaRPr sz="1200"/>
          </a:p>
        </p:txBody>
      </p:sp>
      <p:sp>
        <p:nvSpPr>
          <p:cNvPr id="687" name="Google Shape;687;p32"/>
          <p:cNvSpPr txBox="1">
            <a:spLocks noGrp="1"/>
          </p:cNvSpPr>
          <p:nvPr>
            <p:ph type="ctrTitle" idx="4294967295"/>
          </p:nvPr>
        </p:nvSpPr>
        <p:spPr>
          <a:xfrm>
            <a:off x="643803" y="257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TEXT</a:t>
            </a:r>
            <a:endParaRPr sz="1200"/>
          </a:p>
        </p:txBody>
      </p:sp>
      <p:sp>
        <p:nvSpPr>
          <p:cNvPr id="688" name="Google Shape;688;p32"/>
          <p:cNvSpPr txBox="1">
            <a:spLocks noGrp="1"/>
          </p:cNvSpPr>
          <p:nvPr>
            <p:ph type="ctrTitle" idx="4294967295"/>
          </p:nvPr>
        </p:nvSpPr>
        <p:spPr>
          <a:xfrm>
            <a:off x="7512303" y="373492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SLIDER</a:t>
            </a:r>
            <a:endParaRPr sz="1200"/>
          </a:p>
        </p:txBody>
      </p:sp>
      <p:sp>
        <p:nvSpPr>
          <p:cNvPr id="689" name="Google Shape;689;p32"/>
          <p:cNvSpPr txBox="1">
            <a:spLocks noGrp="1"/>
          </p:cNvSpPr>
          <p:nvPr>
            <p:ph type="ctrTitle" idx="4294967295"/>
          </p:nvPr>
        </p:nvSpPr>
        <p:spPr>
          <a:xfrm>
            <a:off x="643803" y="39311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ICONS</a:t>
            </a:r>
            <a:endParaRPr sz="1200"/>
          </a:p>
        </p:txBody>
      </p:sp>
      <p:cxnSp>
        <p:nvCxnSpPr>
          <p:cNvPr id="690" name="Google Shape;690;p32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32"/>
          <p:cNvCxnSpPr>
            <a:endCxn id="670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32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32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TEAM</a:t>
            </a:r>
            <a:endParaRPr/>
          </a:p>
        </p:txBody>
      </p:sp>
      <p:pic>
        <p:nvPicPr>
          <p:cNvPr id="1105" name="Google Shape;1105;p37"/>
          <p:cNvPicPr preferRelativeResize="0"/>
          <p:nvPr/>
        </p:nvPicPr>
        <p:blipFill rotWithShape="1">
          <a:blip r:embed="rId3">
            <a:alphaModFix/>
          </a:blip>
          <a:srcRect l="14268" r="27494"/>
          <a:stretch/>
        </p:blipFill>
        <p:spPr>
          <a:xfrm>
            <a:off x="311712" y="1453300"/>
            <a:ext cx="1289125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37"/>
          <p:cNvPicPr preferRelativeResize="0"/>
          <p:nvPr/>
        </p:nvPicPr>
        <p:blipFill rotWithShape="1">
          <a:blip r:embed="rId4">
            <a:alphaModFix/>
          </a:blip>
          <a:srcRect l="49703" r="24287"/>
          <a:stretch/>
        </p:blipFill>
        <p:spPr>
          <a:xfrm>
            <a:off x="3107800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37"/>
          <p:cNvPicPr preferRelativeResize="0"/>
          <p:nvPr/>
        </p:nvPicPr>
        <p:blipFill rotWithShape="1">
          <a:blip r:embed="rId5">
            <a:alphaModFix/>
          </a:blip>
          <a:srcRect l="37643" r="36348"/>
          <a:stretch/>
        </p:blipFill>
        <p:spPr>
          <a:xfrm>
            <a:off x="1709739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8" name="Google Shape;1108;p37"/>
          <p:cNvCxnSpPr/>
          <p:nvPr/>
        </p:nvCxnSpPr>
        <p:spPr>
          <a:xfrm>
            <a:off x="4038600" y="1905000"/>
            <a:ext cx="1457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09" name="Google Shape;1109;p37"/>
          <p:cNvCxnSpPr/>
          <p:nvPr/>
        </p:nvCxnSpPr>
        <p:spPr>
          <a:xfrm>
            <a:off x="2714700" y="2971800"/>
            <a:ext cx="2781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0" name="Google Shape;1110;p37"/>
          <p:cNvCxnSpPr/>
          <p:nvPr/>
        </p:nvCxnSpPr>
        <p:spPr>
          <a:xfrm>
            <a:off x="1152600" y="4038600"/>
            <a:ext cx="4343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1" name="Google Shape;1111;p37"/>
          <p:cNvSpPr txBox="1">
            <a:spLocks noGrp="1"/>
          </p:cNvSpPr>
          <p:nvPr>
            <p:ph type="subTitle" idx="4294967295"/>
          </p:nvPr>
        </p:nvSpPr>
        <p:spPr>
          <a:xfrm>
            <a:off x="5745892" y="19050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You can replace the image on the screen with your own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112" name="Google Shape;1112;p37"/>
          <p:cNvSpPr txBox="1">
            <a:spLocks noGrp="1"/>
          </p:cNvSpPr>
          <p:nvPr>
            <p:ph type="subTitle" idx="4294967295"/>
          </p:nvPr>
        </p:nvSpPr>
        <p:spPr>
          <a:xfrm>
            <a:off x="5745892" y="29718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You can replace the image on the screen with your own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113" name="Google Shape;1113;p37"/>
          <p:cNvSpPr txBox="1">
            <a:spLocks noGrp="1"/>
          </p:cNvSpPr>
          <p:nvPr>
            <p:ph type="subTitle" idx="4294967295"/>
          </p:nvPr>
        </p:nvSpPr>
        <p:spPr>
          <a:xfrm>
            <a:off x="5745892" y="40386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You can replace the image on the screen with your own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114" name="Google Shape;1114;p37"/>
          <p:cNvSpPr txBox="1">
            <a:spLocks noGrp="1"/>
          </p:cNvSpPr>
          <p:nvPr>
            <p:ph type="ctrTitle" idx="4294967295"/>
          </p:nvPr>
        </p:nvSpPr>
        <p:spPr>
          <a:xfrm>
            <a:off x="5745906" y="1708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Srashti deshmukh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15" name="Google Shape;1115;p37"/>
          <p:cNvSpPr txBox="1">
            <a:spLocks noGrp="1"/>
          </p:cNvSpPr>
          <p:nvPr>
            <p:ph type="ctrTitle" idx="4294967295"/>
          </p:nvPr>
        </p:nvSpPr>
        <p:spPr>
          <a:xfrm>
            <a:off x="5745906" y="27755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Palak bisen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16" name="Google Shape;1116;p37"/>
          <p:cNvSpPr txBox="1">
            <a:spLocks noGrp="1"/>
          </p:cNvSpPr>
          <p:nvPr>
            <p:ph type="ctrTitle" idx="4294967295"/>
          </p:nvPr>
        </p:nvSpPr>
        <p:spPr>
          <a:xfrm>
            <a:off x="5745906" y="38423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JIMMY DOE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2675" y="958597"/>
            <a:ext cx="3578099" cy="3226306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38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66" name="Google Shape;1266;p3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38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69" name="Google Shape;1269;p3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38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OUR GOALS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9" name="Google Shape;619;p30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E2A47"/>
                </a:solidFill>
              </a:rPr>
              <a:t>Venus has a beautiful name and is the second planet from the Sun</a:t>
            </a:r>
            <a:endParaRPr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E2A47"/>
                </a:solidFill>
              </a:rPr>
              <a:t>Neptune is the fourth-largest planet in our Solar System</a:t>
            </a:r>
            <a:endParaRPr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22" name="Google Shape;622;p30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Despite being red, Mars is a cold place, not hot. It’s full of iron oxide dust</a:t>
            </a:r>
            <a:endParaRPr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3" name="Google Shape;623;p30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POSITIONING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EXPANSION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5" name="Google Shape;625;p30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USABILITY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0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0" name="Google Shape;630;p30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0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36" name="Google Shape;636;p30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0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0" name="Google Shape;640;p30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3" name="Google Shape;643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09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07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08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510076" y="22543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Project Estimation </a:t>
            </a:r>
            <a:br>
              <a:rPr lang="es" sz="1600" dirty="0"/>
            </a:br>
            <a:r>
              <a:rPr lang="es" sz="1600" dirty="0"/>
              <a:t>And Scheduling</a:t>
            </a:r>
            <a:endParaRPr sz="1600"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545495" y="309939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UML Diagrams </a:t>
            </a:r>
            <a:endParaRPr sz="1600"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5703" y="404945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Coding Of Main Module</a:t>
            </a:r>
            <a:endParaRPr sz="1600"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611712" y="321614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Screen Shots Of Project </a:t>
            </a:r>
            <a:endParaRPr sz="1600"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625158" y="411649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br>
              <a:rPr lang="en-IN" dirty="0"/>
            </a:br>
            <a:r>
              <a:rPr lang="en-IN" sz="1600" dirty="0"/>
              <a:t>Limitations &amp; Future Work</a:t>
            </a:r>
            <a:endParaRPr sz="1600" dirty="0"/>
          </a:p>
        </p:txBody>
      </p:sp>
      <p:sp>
        <p:nvSpPr>
          <p:cNvPr id="233" name="Google Shape;233;p21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4" name="Google Shape;244;p21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21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D9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895FEC3-E3B2-4E1E-B1C6-DF7FB7DD6EB6}"/>
              </a:ext>
            </a:extLst>
          </p:cNvPr>
          <p:cNvSpPr>
            <a:spLocks noGrp="1"/>
          </p:cNvSpPr>
          <p:nvPr>
            <p:ph type="ctrTitle" idx="19"/>
          </p:nvPr>
        </p:nvSpPr>
        <p:spPr>
          <a:xfrm>
            <a:off x="6557924" y="2131396"/>
            <a:ext cx="2076000" cy="196200"/>
          </a:xfrm>
        </p:spPr>
        <p:txBody>
          <a:bodyPr/>
          <a:lstStyle/>
          <a:p>
            <a:r>
              <a:rPr lang="en-US" sz="1600" dirty="0"/>
              <a:t>Testing Used</a:t>
            </a:r>
            <a:endParaRPr lang="en-IN" sz="1600" dirty="0"/>
          </a:p>
        </p:txBody>
      </p:sp>
      <p:grpSp>
        <p:nvGrpSpPr>
          <p:cNvPr id="42" name="Google Shape;244;p21">
            <a:extLst>
              <a:ext uri="{FF2B5EF4-FFF2-40B4-BE49-F238E27FC236}">
                <a16:creationId xmlns:a16="http://schemas.microsoft.com/office/drawing/2014/main" id="{BFE3832B-8274-4215-A43F-1255BE692FA4}"/>
              </a:ext>
            </a:extLst>
          </p:cNvPr>
          <p:cNvGrpSpPr/>
          <p:nvPr/>
        </p:nvGrpSpPr>
        <p:grpSpPr>
          <a:xfrm>
            <a:off x="3547066" y="4653344"/>
            <a:ext cx="374790" cy="370020"/>
            <a:chOff x="5812000" y="2553488"/>
            <a:chExt cx="769850" cy="767400"/>
          </a:xfrm>
        </p:grpSpPr>
        <p:sp>
          <p:nvSpPr>
            <p:cNvPr id="43" name="Google Shape;245;p21">
              <a:extLst>
                <a:ext uri="{FF2B5EF4-FFF2-40B4-BE49-F238E27FC236}">
                  <a16:creationId xmlns:a16="http://schemas.microsoft.com/office/drawing/2014/main" id="{B09D470A-23C5-4362-A5B1-22E5A10B8547}"/>
                </a:ext>
              </a:extLst>
            </p:cNvPr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46;p21">
              <a:extLst>
                <a:ext uri="{FF2B5EF4-FFF2-40B4-BE49-F238E27FC236}">
                  <a16:creationId xmlns:a16="http://schemas.microsoft.com/office/drawing/2014/main" id="{619FCF17-55F6-4656-9575-7DDF24CAF5E6}"/>
                </a:ext>
              </a:extLst>
            </p:cNvPr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47;p21">
              <a:extLst>
                <a:ext uri="{FF2B5EF4-FFF2-40B4-BE49-F238E27FC236}">
                  <a16:creationId xmlns:a16="http://schemas.microsoft.com/office/drawing/2014/main" id="{96B10D59-4D75-4105-9362-CC46820CED33}"/>
                </a:ext>
              </a:extLst>
            </p:cNvPr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48;p21">
              <a:extLst>
                <a:ext uri="{FF2B5EF4-FFF2-40B4-BE49-F238E27FC236}">
                  <a16:creationId xmlns:a16="http://schemas.microsoft.com/office/drawing/2014/main" id="{855561AD-C06E-4D60-99B0-43BF2AFBE5E1}"/>
                </a:ext>
              </a:extLst>
            </p:cNvPr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49;p21">
              <a:extLst>
                <a:ext uri="{FF2B5EF4-FFF2-40B4-BE49-F238E27FC236}">
                  <a16:creationId xmlns:a16="http://schemas.microsoft.com/office/drawing/2014/main" id="{A629B269-9408-406D-80FD-D83F8A5FFA3C}"/>
                </a:ext>
              </a:extLst>
            </p:cNvPr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50;p21">
              <a:extLst>
                <a:ext uri="{FF2B5EF4-FFF2-40B4-BE49-F238E27FC236}">
                  <a16:creationId xmlns:a16="http://schemas.microsoft.com/office/drawing/2014/main" id="{B4718563-9553-4DC6-B7B7-F244CE77A983}"/>
                </a:ext>
              </a:extLst>
            </p:cNvPr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E88E906-23D8-4BFD-AD17-0F481543B0A4}"/>
              </a:ext>
            </a:extLst>
          </p:cNvPr>
          <p:cNvSpPr txBox="1"/>
          <p:nvPr/>
        </p:nvSpPr>
        <p:spPr>
          <a:xfrm>
            <a:off x="4104468" y="4584912"/>
            <a:ext cx="608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accent1"/>
                </a:solidFill>
              </a:rPr>
              <a:t>12 </a:t>
            </a:r>
          </a:p>
        </p:txBody>
      </p:sp>
      <p:sp>
        <p:nvSpPr>
          <p:cNvPr id="52" name="Google Shape;228;p21">
            <a:extLst>
              <a:ext uri="{FF2B5EF4-FFF2-40B4-BE49-F238E27FC236}">
                <a16:creationId xmlns:a16="http://schemas.microsoft.com/office/drawing/2014/main" id="{D2AEE493-C4CE-4698-922F-5E438C766EB6}"/>
              </a:ext>
            </a:extLst>
          </p:cNvPr>
          <p:cNvSpPr txBox="1">
            <a:spLocks/>
          </p:cNvSpPr>
          <p:nvPr/>
        </p:nvSpPr>
        <p:spPr>
          <a:xfrm>
            <a:off x="4607353" y="4661050"/>
            <a:ext cx="1436758" cy="37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/>
              <a:t>Bibliography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074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748" name="Google Shape;748;p34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4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4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4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4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4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4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4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4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4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4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4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4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4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4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4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4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4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4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4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4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4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4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4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4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4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4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4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4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4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4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4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4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4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4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4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4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4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4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4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4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4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4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4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4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4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4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4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4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4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4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4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4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4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4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4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4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4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4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4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4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4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4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4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4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4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4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4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4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4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4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4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4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4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4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4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4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4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4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4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4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4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4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4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4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4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4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4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4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4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4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4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4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4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4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4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4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4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4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4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4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4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4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4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4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4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4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4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4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4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4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4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4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4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4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4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4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4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4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4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4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4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4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4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4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4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4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4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4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4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4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4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4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4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4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4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4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4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4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4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4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4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4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4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4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4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4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4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4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4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4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4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4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4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4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4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4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4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4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4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4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4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4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4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4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4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4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4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4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4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4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4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4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4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4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4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4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4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4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4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4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4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4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4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4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4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4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4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4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4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4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4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4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4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5" name="Google Shape;985;p34"/>
          <p:cNvSpPr txBox="1">
            <a:spLocks noGrp="1"/>
          </p:cNvSpPr>
          <p:nvPr>
            <p:ph type="subTitle" idx="4294967295"/>
          </p:nvPr>
        </p:nvSpPr>
        <p:spPr>
          <a:xfrm>
            <a:off x="6527425" y="1729400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Venus has a beautiful name and is the second planet from the Sun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86" name="Google Shape;986;p34"/>
          <p:cNvSpPr txBox="1">
            <a:spLocks noGrp="1"/>
          </p:cNvSpPr>
          <p:nvPr>
            <p:ph type="ctrTitle" idx="4294967295"/>
          </p:nvPr>
        </p:nvSpPr>
        <p:spPr>
          <a:xfrm>
            <a:off x="6527425" y="1508275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87" name="Google Shape;987;p34"/>
          <p:cNvSpPr txBox="1">
            <a:spLocks noGrp="1"/>
          </p:cNvSpPr>
          <p:nvPr>
            <p:ph type="subTitle" idx="4294967295"/>
          </p:nvPr>
        </p:nvSpPr>
        <p:spPr>
          <a:xfrm>
            <a:off x="947775" y="3362550"/>
            <a:ext cx="1454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Despite being red, Mars is a cold place, not hot. It’s full of iron oxide dust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88" name="Google Shape;988;p34"/>
          <p:cNvSpPr txBox="1">
            <a:spLocks noGrp="1"/>
          </p:cNvSpPr>
          <p:nvPr>
            <p:ph type="ctrTitle" idx="4294967295"/>
          </p:nvPr>
        </p:nvSpPr>
        <p:spPr>
          <a:xfrm>
            <a:off x="1228825" y="3131900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89" name="Google Shape;989;p34"/>
          <p:cNvSpPr txBox="1">
            <a:spLocks noGrp="1"/>
          </p:cNvSpPr>
          <p:nvPr>
            <p:ph type="subTitle" idx="4294967295"/>
          </p:nvPr>
        </p:nvSpPr>
        <p:spPr>
          <a:xfrm>
            <a:off x="6527425" y="3639172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Saturn is a gas giant, composed mostly of hydrogen and helium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0" name="Google Shape;990;p34"/>
          <p:cNvSpPr txBox="1">
            <a:spLocks noGrp="1"/>
          </p:cNvSpPr>
          <p:nvPr>
            <p:ph type="ctrTitle" idx="4294967295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3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991" name="Google Shape;991;p34"/>
          <p:cNvCxnSpPr>
            <a:endCxn id="987" idx="2"/>
          </p:cNvCxnSpPr>
          <p:nvPr/>
        </p:nvCxnSpPr>
        <p:spPr>
          <a:xfrm flipH="1">
            <a:off x="1675125" y="3830550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2" name="Google Shape;992;p34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3" name="Google Shape;993;p34"/>
          <p:cNvCxnSpPr>
            <a:endCxn id="989" idx="2"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4" name="Google Shape;994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OUR PARTNERS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3" name="Google Shape;1063;p36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6"/>
          <p:cNvSpPr/>
          <p:nvPr/>
        </p:nvSpPr>
        <p:spPr>
          <a:xfrm>
            <a:off x="3578213" y="2634450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6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6" name="Google Shape;1066;p36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7" name="Google Shape;1067;p36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Google Shape;1068;p36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36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0" name="Google Shape;1070;p36"/>
          <p:cNvGrpSpPr/>
          <p:nvPr/>
        </p:nvGrpSpPr>
        <p:grpSpPr>
          <a:xfrm>
            <a:off x="4138061" y="3086207"/>
            <a:ext cx="864787" cy="685156"/>
            <a:chOff x="2504975" y="1971250"/>
            <a:chExt cx="2053150" cy="1626675"/>
          </a:xfrm>
        </p:grpSpPr>
        <p:sp>
          <p:nvSpPr>
            <p:cNvPr id="1071" name="Google Shape;1071;p36"/>
            <p:cNvSpPr/>
            <p:nvPr/>
          </p:nvSpPr>
          <p:spPr>
            <a:xfrm>
              <a:off x="298045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3349775" y="1971250"/>
              <a:ext cx="298100" cy="254125"/>
            </a:xfrm>
            <a:custGeom>
              <a:avLst/>
              <a:gdLst/>
              <a:ahLst/>
              <a:cxnLst/>
              <a:rect l="l" t="t" r="r" b="b"/>
              <a:pathLst>
                <a:path w="11924" h="10165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4" y="9702"/>
                    <a:pt x="5567" y="10164"/>
                    <a:pt x="6816" y="10164"/>
                  </a:cubicBezTo>
                  <a:cubicBezTo>
                    <a:pt x="9424" y="10164"/>
                    <a:pt x="11924" y="8147"/>
                    <a:pt x="11924" y="5118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3349775" y="2548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3349775" y="3054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8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9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380780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3" y="10121"/>
                    <a:pt x="10121" y="7853"/>
                    <a:pt x="10121" y="5061"/>
                  </a:cubicBezTo>
                  <a:cubicBezTo>
                    <a:pt x="10121" y="2269"/>
                    <a:pt x="7853" y="1"/>
                    <a:pt x="50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93682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3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2504975" y="3342400"/>
              <a:ext cx="298100" cy="255525"/>
            </a:xfrm>
            <a:custGeom>
              <a:avLst/>
              <a:gdLst/>
              <a:ahLst/>
              <a:cxnLst/>
              <a:rect l="l" t="t" r="r" b="b"/>
              <a:pathLst>
                <a:path w="11924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52" y="9758"/>
                    <a:pt x="5535" y="10221"/>
                    <a:pt x="6790" y="10221"/>
                  </a:cubicBezTo>
                  <a:cubicBezTo>
                    <a:pt x="9419" y="10221"/>
                    <a:pt x="11924" y="8189"/>
                    <a:pt x="11924" y="5119"/>
                  </a:cubicBezTo>
                  <a:cubicBezTo>
                    <a:pt x="11924" y="2269"/>
                    <a:pt x="9655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376417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4217850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5" y="0"/>
                  </a:moveTo>
                  <a:cubicBezTo>
                    <a:pt x="2269" y="0"/>
                    <a:pt x="0" y="5468"/>
                    <a:pt x="3199" y="8725"/>
                  </a:cubicBezTo>
                  <a:cubicBezTo>
                    <a:pt x="4233" y="9758"/>
                    <a:pt x="5503" y="10221"/>
                    <a:pt x="6749" y="10221"/>
                  </a:cubicBezTo>
                  <a:cubicBezTo>
                    <a:pt x="9360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2539875" y="2824750"/>
              <a:ext cx="254475" cy="253025"/>
            </a:xfrm>
            <a:custGeom>
              <a:avLst/>
              <a:gdLst/>
              <a:ahLst/>
              <a:cxnLst/>
              <a:rect l="l" t="t" r="r" b="b"/>
              <a:pathLst>
                <a:path w="10179" h="10121" extrusionOk="0">
                  <a:moveTo>
                    <a:pt x="5119" y="1"/>
                  </a:moveTo>
                  <a:cubicBezTo>
                    <a:pt x="2327" y="1"/>
                    <a:pt x="0" y="2269"/>
                    <a:pt x="0" y="5061"/>
                  </a:cubicBezTo>
                  <a:cubicBezTo>
                    <a:pt x="0" y="7853"/>
                    <a:pt x="2327" y="10121"/>
                    <a:pt x="5119" y="10121"/>
                  </a:cubicBezTo>
                  <a:cubicBezTo>
                    <a:pt x="7911" y="10121"/>
                    <a:pt x="10179" y="7853"/>
                    <a:pt x="10179" y="5061"/>
                  </a:cubicBezTo>
                  <a:cubicBezTo>
                    <a:pt x="10179" y="2269"/>
                    <a:pt x="7911" y="1"/>
                    <a:pt x="5119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4261475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0" y="1"/>
                  </a:moveTo>
                  <a:cubicBezTo>
                    <a:pt x="2269" y="1"/>
                    <a:pt x="0" y="2269"/>
                    <a:pt x="0" y="5061"/>
                  </a:cubicBezTo>
                  <a:cubicBezTo>
                    <a:pt x="0" y="7853"/>
                    <a:pt x="2269" y="10121"/>
                    <a:pt x="5060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0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3351225" y="2548500"/>
              <a:ext cx="296650" cy="254075"/>
            </a:xfrm>
            <a:custGeom>
              <a:avLst/>
              <a:gdLst/>
              <a:ahLst/>
              <a:cxnLst/>
              <a:rect l="l" t="t" r="r" b="b"/>
              <a:pathLst>
                <a:path w="11866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00" y="8666"/>
                  </a:cubicBezTo>
                  <a:cubicBezTo>
                    <a:pt x="4233" y="9700"/>
                    <a:pt x="5504" y="10163"/>
                    <a:pt x="6750" y="10163"/>
                  </a:cubicBezTo>
                  <a:cubicBezTo>
                    <a:pt x="9361" y="10163"/>
                    <a:pt x="11866" y="8131"/>
                    <a:pt x="11866" y="5060"/>
                  </a:cubicBezTo>
                  <a:cubicBezTo>
                    <a:pt x="11866" y="2268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3351225" y="30545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2547150" y="2823300"/>
              <a:ext cx="2003350" cy="774600"/>
            </a:xfrm>
            <a:custGeom>
              <a:avLst/>
              <a:gdLst/>
              <a:ahLst/>
              <a:cxnLst/>
              <a:rect l="l" t="t" r="r" b="b"/>
              <a:pathLst>
                <a:path w="80134" h="30984" extrusionOk="0">
                  <a:moveTo>
                    <a:pt x="22393" y="1"/>
                  </a:moveTo>
                  <a:cubicBezTo>
                    <a:pt x="16867" y="1"/>
                    <a:pt x="15297" y="7562"/>
                    <a:pt x="20357" y="9772"/>
                  </a:cubicBezTo>
                  <a:lnTo>
                    <a:pt x="20357" y="21230"/>
                  </a:lnTo>
                  <a:cubicBezTo>
                    <a:pt x="19194" y="21753"/>
                    <a:pt x="18263" y="22684"/>
                    <a:pt x="17740" y="23847"/>
                  </a:cubicBezTo>
                  <a:lnTo>
                    <a:pt x="9772" y="23847"/>
                  </a:lnTo>
                  <a:cubicBezTo>
                    <a:pt x="8851" y="21739"/>
                    <a:pt x="7001" y="20782"/>
                    <a:pt x="5157" y="20782"/>
                  </a:cubicBezTo>
                  <a:cubicBezTo>
                    <a:pt x="2574" y="20782"/>
                    <a:pt x="0" y="22659"/>
                    <a:pt x="0" y="25883"/>
                  </a:cubicBezTo>
                  <a:cubicBezTo>
                    <a:pt x="0" y="29106"/>
                    <a:pt x="2574" y="30983"/>
                    <a:pt x="5157" y="30983"/>
                  </a:cubicBezTo>
                  <a:cubicBezTo>
                    <a:pt x="7001" y="30983"/>
                    <a:pt x="8851" y="30026"/>
                    <a:pt x="9772" y="27918"/>
                  </a:cubicBezTo>
                  <a:lnTo>
                    <a:pt x="17740" y="27918"/>
                  </a:lnTo>
                  <a:cubicBezTo>
                    <a:pt x="18641" y="29896"/>
                    <a:pt x="20517" y="30884"/>
                    <a:pt x="22393" y="30884"/>
                  </a:cubicBezTo>
                  <a:cubicBezTo>
                    <a:pt x="24268" y="30884"/>
                    <a:pt x="26144" y="29896"/>
                    <a:pt x="27046" y="27918"/>
                  </a:cubicBezTo>
                  <a:lnTo>
                    <a:pt x="50892" y="27918"/>
                  </a:lnTo>
                  <a:cubicBezTo>
                    <a:pt x="51764" y="29896"/>
                    <a:pt x="53626" y="30884"/>
                    <a:pt x="55494" y="30884"/>
                  </a:cubicBezTo>
                  <a:cubicBezTo>
                    <a:pt x="57363" y="30884"/>
                    <a:pt x="59238" y="29896"/>
                    <a:pt x="60140" y="27918"/>
                  </a:cubicBezTo>
                  <a:lnTo>
                    <a:pt x="68980" y="27918"/>
                  </a:lnTo>
                  <a:cubicBezTo>
                    <a:pt x="69861" y="29932"/>
                    <a:pt x="71763" y="30975"/>
                    <a:pt x="73673" y="30975"/>
                  </a:cubicBezTo>
                  <a:cubicBezTo>
                    <a:pt x="75295" y="30975"/>
                    <a:pt x="76923" y="30223"/>
                    <a:pt x="77937" y="28674"/>
                  </a:cubicBezTo>
                  <a:cubicBezTo>
                    <a:pt x="80134" y="25322"/>
                    <a:pt x="77736" y="20822"/>
                    <a:pt x="73711" y="20822"/>
                  </a:cubicBezTo>
                  <a:cubicBezTo>
                    <a:pt x="73685" y="20822"/>
                    <a:pt x="73659" y="20822"/>
                    <a:pt x="73633" y="20823"/>
                  </a:cubicBezTo>
                  <a:cubicBezTo>
                    <a:pt x="71598" y="20823"/>
                    <a:pt x="69795" y="21986"/>
                    <a:pt x="68980" y="23847"/>
                  </a:cubicBezTo>
                  <a:lnTo>
                    <a:pt x="60140" y="23847"/>
                  </a:lnTo>
                  <a:cubicBezTo>
                    <a:pt x="59616" y="22684"/>
                    <a:pt x="58686" y="21753"/>
                    <a:pt x="57523" y="21230"/>
                  </a:cubicBezTo>
                  <a:lnTo>
                    <a:pt x="57523" y="9772"/>
                  </a:lnTo>
                  <a:cubicBezTo>
                    <a:pt x="62583" y="7562"/>
                    <a:pt x="61012" y="1"/>
                    <a:pt x="55487" y="1"/>
                  </a:cubicBezTo>
                  <a:cubicBezTo>
                    <a:pt x="49961" y="1"/>
                    <a:pt x="48391" y="7562"/>
                    <a:pt x="53509" y="9772"/>
                  </a:cubicBezTo>
                  <a:lnTo>
                    <a:pt x="53509" y="21230"/>
                  </a:lnTo>
                  <a:cubicBezTo>
                    <a:pt x="52288" y="21753"/>
                    <a:pt x="51357" y="22684"/>
                    <a:pt x="50892" y="23847"/>
                  </a:cubicBezTo>
                  <a:lnTo>
                    <a:pt x="27046" y="23847"/>
                  </a:lnTo>
                  <a:cubicBezTo>
                    <a:pt x="26522" y="22684"/>
                    <a:pt x="25592" y="21753"/>
                    <a:pt x="24428" y="21230"/>
                  </a:cubicBezTo>
                  <a:lnTo>
                    <a:pt x="24428" y="9772"/>
                  </a:lnTo>
                  <a:cubicBezTo>
                    <a:pt x="29488" y="7562"/>
                    <a:pt x="27918" y="1"/>
                    <a:pt x="22393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2524025" y="1983600"/>
              <a:ext cx="2034100" cy="1095300"/>
            </a:xfrm>
            <a:custGeom>
              <a:avLst/>
              <a:gdLst/>
              <a:ahLst/>
              <a:cxnLst/>
              <a:rect l="l" t="t" r="r" b="b"/>
              <a:pathLst>
                <a:path w="81364" h="43812" extrusionOk="0">
                  <a:moveTo>
                    <a:pt x="39872" y="0"/>
                  </a:moveTo>
                  <a:cubicBezTo>
                    <a:pt x="37480" y="0"/>
                    <a:pt x="35095" y="1542"/>
                    <a:pt x="34834" y="4624"/>
                  </a:cubicBezTo>
                  <a:cubicBezTo>
                    <a:pt x="34834" y="5148"/>
                    <a:pt x="34892" y="5729"/>
                    <a:pt x="35066" y="6253"/>
                  </a:cubicBezTo>
                  <a:lnTo>
                    <a:pt x="7614" y="33996"/>
                  </a:lnTo>
                  <a:cubicBezTo>
                    <a:pt x="6959" y="33713"/>
                    <a:pt x="6281" y="33581"/>
                    <a:pt x="5616" y="33581"/>
                  </a:cubicBezTo>
                  <a:cubicBezTo>
                    <a:pt x="3271" y="33581"/>
                    <a:pt x="1088" y="35226"/>
                    <a:pt x="634" y="37718"/>
                  </a:cubicBezTo>
                  <a:cubicBezTo>
                    <a:pt x="1" y="40886"/>
                    <a:pt x="2447" y="43768"/>
                    <a:pt x="5657" y="43768"/>
                  </a:cubicBezTo>
                  <a:cubicBezTo>
                    <a:pt x="5689" y="43768"/>
                    <a:pt x="5721" y="43768"/>
                    <a:pt x="5753" y="43767"/>
                  </a:cubicBezTo>
                  <a:cubicBezTo>
                    <a:pt x="9242" y="43767"/>
                    <a:pt x="11685" y="40219"/>
                    <a:pt x="10464" y="36904"/>
                  </a:cubicBezTo>
                  <a:lnTo>
                    <a:pt x="37800" y="9219"/>
                  </a:lnTo>
                  <a:cubicBezTo>
                    <a:pt x="38469" y="9539"/>
                    <a:pt x="39181" y="9699"/>
                    <a:pt x="39894" y="9699"/>
                  </a:cubicBezTo>
                  <a:cubicBezTo>
                    <a:pt x="40606" y="9699"/>
                    <a:pt x="41319" y="9539"/>
                    <a:pt x="41988" y="9219"/>
                  </a:cubicBezTo>
                  <a:lnTo>
                    <a:pt x="69847" y="36904"/>
                  </a:lnTo>
                  <a:cubicBezTo>
                    <a:pt x="69615" y="37486"/>
                    <a:pt x="69498" y="38125"/>
                    <a:pt x="69498" y="38765"/>
                  </a:cubicBezTo>
                  <a:cubicBezTo>
                    <a:pt x="69498" y="41793"/>
                    <a:pt x="71998" y="43811"/>
                    <a:pt x="74606" y="43811"/>
                  </a:cubicBezTo>
                  <a:cubicBezTo>
                    <a:pt x="75855" y="43811"/>
                    <a:pt x="77129" y="43349"/>
                    <a:pt x="78164" y="42313"/>
                  </a:cubicBezTo>
                  <a:cubicBezTo>
                    <a:pt x="81363" y="39114"/>
                    <a:pt x="79095" y="33647"/>
                    <a:pt x="74558" y="33647"/>
                  </a:cubicBezTo>
                  <a:cubicBezTo>
                    <a:pt x="73919" y="33647"/>
                    <a:pt x="73279" y="33763"/>
                    <a:pt x="72697" y="33996"/>
                  </a:cubicBezTo>
                  <a:lnTo>
                    <a:pt x="44721" y="6195"/>
                  </a:lnTo>
                  <a:cubicBezTo>
                    <a:pt x="44838" y="5671"/>
                    <a:pt x="44954" y="5148"/>
                    <a:pt x="44954" y="4624"/>
                  </a:cubicBezTo>
                  <a:cubicBezTo>
                    <a:pt x="44663" y="1542"/>
                    <a:pt x="42264" y="0"/>
                    <a:pt x="3987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6" name="Google Shape;1086;p36"/>
          <p:cNvSpPr/>
          <p:nvPr/>
        </p:nvSpPr>
        <p:spPr>
          <a:xfrm>
            <a:off x="1785109" y="2423647"/>
            <a:ext cx="416092" cy="504966"/>
          </a:xfrm>
          <a:custGeom>
            <a:avLst/>
            <a:gdLst/>
            <a:ahLst/>
            <a:cxnLst/>
            <a:rect l="l" t="t" r="r" b="b"/>
            <a:pathLst>
              <a:path w="54731" h="66421" extrusionOk="0">
                <a:moveTo>
                  <a:pt x="0" y="1"/>
                </a:moveTo>
                <a:lnTo>
                  <a:pt x="0" y="24777"/>
                </a:lnTo>
                <a:lnTo>
                  <a:pt x="8608" y="35770"/>
                </a:lnTo>
                <a:lnTo>
                  <a:pt x="0" y="35770"/>
                </a:lnTo>
                <a:lnTo>
                  <a:pt x="0" y="52986"/>
                </a:lnTo>
                <a:lnTo>
                  <a:pt x="0" y="66421"/>
                </a:lnTo>
                <a:lnTo>
                  <a:pt x="12970" y="52986"/>
                </a:lnTo>
                <a:lnTo>
                  <a:pt x="22102" y="52986"/>
                </a:lnTo>
                <a:lnTo>
                  <a:pt x="29837" y="35770"/>
                </a:lnTo>
                <a:lnTo>
                  <a:pt x="20648" y="24777"/>
                </a:lnTo>
                <a:lnTo>
                  <a:pt x="40364" y="24777"/>
                </a:lnTo>
                <a:lnTo>
                  <a:pt x="40364" y="39899"/>
                </a:lnTo>
                <a:lnTo>
                  <a:pt x="54730" y="24777"/>
                </a:lnTo>
                <a:lnTo>
                  <a:pt x="4152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7" name="Google Shape;1087;p36"/>
          <p:cNvGrpSpPr/>
          <p:nvPr/>
        </p:nvGrpSpPr>
        <p:grpSpPr>
          <a:xfrm>
            <a:off x="6985490" y="2462014"/>
            <a:ext cx="592809" cy="405106"/>
            <a:chOff x="4987050" y="1862200"/>
            <a:chExt cx="2378850" cy="1625625"/>
          </a:xfrm>
        </p:grpSpPr>
        <p:sp>
          <p:nvSpPr>
            <p:cNvPr id="1088" name="Google Shape;1088;p36"/>
            <p:cNvSpPr/>
            <p:nvPr/>
          </p:nvSpPr>
          <p:spPr>
            <a:xfrm>
              <a:off x="4987050" y="3255150"/>
              <a:ext cx="338800" cy="232675"/>
            </a:xfrm>
            <a:custGeom>
              <a:avLst/>
              <a:gdLst/>
              <a:ahLst/>
              <a:cxnLst/>
              <a:rect l="l" t="t" r="r" b="b"/>
              <a:pathLst>
                <a:path w="13552" h="9307" extrusionOk="0">
                  <a:moveTo>
                    <a:pt x="6805" y="1"/>
                  </a:moveTo>
                  <a:lnTo>
                    <a:pt x="0" y="9306"/>
                  </a:lnTo>
                  <a:lnTo>
                    <a:pt x="13552" y="9306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4987050" y="3255150"/>
              <a:ext cx="338800" cy="232675"/>
            </a:xfrm>
            <a:custGeom>
              <a:avLst/>
              <a:gdLst/>
              <a:ahLst/>
              <a:cxnLst/>
              <a:rect l="l" t="t" r="r" b="b"/>
              <a:pathLst>
                <a:path w="13552" h="9307" extrusionOk="0">
                  <a:moveTo>
                    <a:pt x="6805" y="1"/>
                  </a:moveTo>
                  <a:lnTo>
                    <a:pt x="0" y="9306"/>
                  </a:lnTo>
                  <a:lnTo>
                    <a:pt x="13552" y="9306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6768250" y="2394375"/>
              <a:ext cx="287925" cy="276275"/>
            </a:xfrm>
            <a:custGeom>
              <a:avLst/>
              <a:gdLst/>
              <a:ahLst/>
              <a:cxnLst/>
              <a:rect l="l" t="t" r="r" b="b"/>
              <a:pathLst>
                <a:path w="11517" h="11051" extrusionOk="0">
                  <a:moveTo>
                    <a:pt x="1" y="0"/>
                  </a:moveTo>
                  <a:lnTo>
                    <a:pt x="8027" y="11051"/>
                  </a:lnTo>
                  <a:lnTo>
                    <a:pt x="11517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6768250" y="2394375"/>
              <a:ext cx="287925" cy="276275"/>
            </a:xfrm>
            <a:custGeom>
              <a:avLst/>
              <a:gdLst/>
              <a:ahLst/>
              <a:cxnLst/>
              <a:rect l="l" t="t" r="r" b="b"/>
              <a:pathLst>
                <a:path w="11517" h="11051" extrusionOk="0">
                  <a:moveTo>
                    <a:pt x="1" y="0"/>
                  </a:moveTo>
                  <a:lnTo>
                    <a:pt x="8027" y="11051"/>
                  </a:lnTo>
                  <a:lnTo>
                    <a:pt x="11517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5337475" y="1862200"/>
              <a:ext cx="2028425" cy="1625625"/>
            </a:xfrm>
            <a:custGeom>
              <a:avLst/>
              <a:gdLst/>
              <a:ahLst/>
              <a:cxnLst/>
              <a:rect l="l" t="t" r="r" b="b"/>
              <a:pathLst>
                <a:path w="81137" h="65025" extrusionOk="0">
                  <a:moveTo>
                    <a:pt x="33560" y="0"/>
                  </a:moveTo>
                  <a:lnTo>
                    <a:pt x="21578" y="16343"/>
                  </a:lnTo>
                  <a:lnTo>
                    <a:pt x="43971" y="46936"/>
                  </a:lnTo>
                  <a:lnTo>
                    <a:pt x="10993" y="30826"/>
                  </a:lnTo>
                  <a:lnTo>
                    <a:pt x="0" y="45831"/>
                  </a:lnTo>
                  <a:lnTo>
                    <a:pt x="14075" y="65024"/>
                  </a:lnTo>
                  <a:lnTo>
                    <a:pt x="36002" y="65024"/>
                  </a:lnTo>
                  <a:lnTo>
                    <a:pt x="29081" y="55602"/>
                  </a:lnTo>
                  <a:lnTo>
                    <a:pt x="57173" y="65024"/>
                  </a:lnTo>
                  <a:lnTo>
                    <a:pt x="81136" y="65024"/>
                  </a:lnTo>
                  <a:lnTo>
                    <a:pt x="3356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36"/>
          <p:cNvSpPr txBox="1">
            <a:spLocks noGrp="1"/>
          </p:cNvSpPr>
          <p:nvPr>
            <p:ph type="ctrTitle" idx="4294967295"/>
          </p:nvPr>
        </p:nvSpPr>
        <p:spPr>
          <a:xfrm rot="-5400000">
            <a:off x="459344" y="2559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MARS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1094" name="Google Shape;1094;p36"/>
          <p:cNvSpPr txBox="1">
            <a:spLocks noGrp="1"/>
          </p:cNvSpPr>
          <p:nvPr>
            <p:ph type="ctrTitle" idx="4294967295"/>
          </p:nvPr>
        </p:nvSpPr>
        <p:spPr>
          <a:xfrm>
            <a:off x="3545069" y="37976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MERCURY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1095" name="Google Shape;1095;p36"/>
          <p:cNvSpPr txBox="1">
            <a:spLocks noGrp="1"/>
          </p:cNvSpPr>
          <p:nvPr>
            <p:ph type="ctrTitle" idx="4294967295"/>
          </p:nvPr>
        </p:nvSpPr>
        <p:spPr>
          <a:xfrm>
            <a:off x="6243906" y="28227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VENUS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1096" name="Google Shape;1096;p36"/>
          <p:cNvSpPr txBox="1">
            <a:spLocks noGrp="1"/>
          </p:cNvSpPr>
          <p:nvPr>
            <p:ph type="subTitle" idx="4294967295"/>
          </p:nvPr>
        </p:nvSpPr>
        <p:spPr>
          <a:xfrm>
            <a:off x="1103187" y="35625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Despite being red, Mars is a cold place, not hot. It’s full of iron oxide dust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097" name="Google Shape;1097;p36"/>
          <p:cNvSpPr txBox="1">
            <a:spLocks noGrp="1"/>
          </p:cNvSpPr>
          <p:nvPr>
            <p:ph type="subTitle" idx="4294967295"/>
          </p:nvPr>
        </p:nvSpPr>
        <p:spPr>
          <a:xfrm>
            <a:off x="3857487" y="1641463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Mercury is the closest planet to the Sun and the smallest one in our Solar System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098" name="Google Shape;1098;p36"/>
          <p:cNvSpPr txBox="1">
            <a:spLocks noGrp="1"/>
          </p:cNvSpPr>
          <p:nvPr>
            <p:ph type="subTitle" idx="4294967295"/>
          </p:nvPr>
        </p:nvSpPr>
        <p:spPr>
          <a:xfrm>
            <a:off x="6584862" y="35625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Venus has a beautiful name and is the second planet from the Sun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1099" name="Google Shape;1099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5692624" y="316382"/>
            <a:ext cx="3530400" cy="6695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Overview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424082" y="1754039"/>
            <a:ext cx="4663297" cy="3254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/>
            <a:r>
              <a:rPr lang="en-US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"The key is in not spending time, but in investing it.“</a:t>
            </a:r>
          </a:p>
          <a:p>
            <a:pPr marL="114300" indent="0" algn="l"/>
            <a:r>
              <a:rPr lang="en-US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Stephen R. Covey</a:t>
            </a:r>
          </a:p>
          <a:p>
            <a:pPr marL="114300" indent="0"/>
            <a:r>
              <a:rPr lang="en-US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use of speech to text services is growing, Users rely on speech to text services for many different reasons.</a:t>
            </a:r>
          </a:p>
          <a:p>
            <a:pPr marL="114300" indent="0"/>
            <a:r>
              <a:rPr lang="en-US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main benefits users are experiencing are time &amp; cost savings.</a:t>
            </a:r>
          </a:p>
          <a:p>
            <a:pPr marL="114300" indent="0"/>
            <a:endParaRPr lang="en-US" sz="12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other hand ,</a:t>
            </a:r>
            <a:r>
              <a:rPr lang="en-US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speech-to-text conversion , aims at providing benefits for the,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suffer from low vision, sight and visual impairment ,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that they can also interact with the computer and utilize the facilities of the computer.</a:t>
            </a:r>
          </a:p>
          <a:p>
            <a:pPr marL="114300" indent="0"/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/>
            <a:r>
              <a:rPr lang="en-US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Keeping these things  in mind we made a web app  “VOIZEE “which provides both the facilities. “VOIZEE” is a voice controlled notes app which also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 feature of text to speech converter in it.</a:t>
            </a:r>
          </a:p>
          <a:p>
            <a:pPr marL="114300" indent="0"/>
            <a:endParaRPr 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Rubik"/>
            </a:endParaRPr>
          </a:p>
          <a:p>
            <a:pPr marL="114300" indent="0"/>
            <a:endParaRPr lang="en-US" b="0" i="0" dirty="0">
              <a:solidFill>
                <a:srgbClr val="4A4A4A"/>
              </a:solidFill>
              <a:effectLst/>
              <a:latin typeface="Rubik"/>
            </a:endParaRPr>
          </a:p>
          <a:p>
            <a:pPr marL="114300" indent="0" algn="l"/>
            <a:endParaRPr 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le-monde-livre-std"/>
            </a:endParaRPr>
          </a:p>
          <a:p>
            <a:br>
              <a:rPr lang="en-US" dirty="0"/>
            </a:b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695600" y="1295492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1" name="Google Shape;261;p22"/>
          <p:cNvGrpSpPr/>
          <p:nvPr/>
        </p:nvGrpSpPr>
        <p:grpSpPr>
          <a:xfrm>
            <a:off x="363939" y="1451586"/>
            <a:ext cx="2342144" cy="1664528"/>
            <a:chOff x="160325" y="221250"/>
            <a:chExt cx="7199950" cy="5116900"/>
          </a:xfrm>
        </p:grpSpPr>
        <p:sp>
          <p:nvSpPr>
            <p:cNvPr id="262" name="Google Shape;262;p22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301261" y="3474739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VOIZEE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Objective</a:t>
            </a:r>
            <a:endParaRPr dirty="0"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Mercury is the closest planet to the Sun</a:t>
            </a:r>
            <a:endParaRPr dirty="0"/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Neptune is the farthest planet from the Sun</a:t>
            </a:r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Despite being red, Mars is a cold place, not hot</a:t>
            </a:r>
            <a:endParaRPr/>
          </a:p>
        </p:txBody>
      </p:sp>
      <p:sp>
        <p:nvSpPr>
          <p:cNvPr id="275" name="Google Shape;275;p23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SECURE</a:t>
            </a:r>
            <a:endParaRPr/>
          </a:p>
        </p:txBody>
      </p:sp>
      <p:sp>
        <p:nvSpPr>
          <p:cNvPr id="276" name="Google Shape;276;p23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FAST AND RELIABLE</a:t>
            </a:r>
            <a:endParaRPr/>
          </a:p>
        </p:txBody>
      </p:sp>
      <p:sp>
        <p:nvSpPr>
          <p:cNvPr id="277" name="Google Shape;277;p23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ACCESSIBLE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0" name="Google Shape;280;p23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3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4" name="Google Shape;284;p23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23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560" name="Google Shape;560;p28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Venus has a beautiful name and is the second planet from the Sun</a:t>
            </a:r>
            <a:endParaRPr sz="900"/>
          </a:p>
        </p:txBody>
      </p:sp>
      <p:sp>
        <p:nvSpPr>
          <p:cNvPr id="561" name="Google Shape;561;p28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Mercury is the closest planet to the Sun and the smallest in our Solar System</a:t>
            </a:r>
            <a:endParaRPr sz="900"/>
          </a:p>
        </p:txBody>
      </p:sp>
      <p:sp>
        <p:nvSpPr>
          <p:cNvPr id="562" name="Google Shape;562;p28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Despite being red, Mars is a cold place, not hot. It’s full of iron oxide dust</a:t>
            </a:r>
            <a:endParaRPr/>
          </a:p>
        </p:txBody>
      </p:sp>
      <p:sp>
        <p:nvSpPr>
          <p:cNvPr id="563" name="Google Shape;563;p28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USER EXPERIENCE</a:t>
            </a:r>
            <a:endParaRPr sz="900"/>
          </a:p>
        </p:txBody>
      </p:sp>
      <p:sp>
        <p:nvSpPr>
          <p:cNvPr id="564" name="Google Shape;564;p28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INFORMATION</a:t>
            </a:r>
            <a:endParaRPr sz="900"/>
          </a:p>
        </p:txBody>
      </p:sp>
      <p:sp>
        <p:nvSpPr>
          <p:cNvPr id="565" name="Google Shape;565;p28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IMAGES</a:t>
            </a:r>
            <a:endParaRPr sz="900"/>
          </a:p>
        </p:txBody>
      </p:sp>
      <p:sp>
        <p:nvSpPr>
          <p:cNvPr id="566" name="Google Shape;566;p28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8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28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2" name="Google Shape;582;p28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28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89" name="Google Shape;589;p28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28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48765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Feasibility Report</a:t>
            </a:r>
            <a:endParaRPr dirty="0"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311700" y="2057400"/>
            <a:ext cx="3527435" cy="2991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Ease of communication – No more illegible handwriting &amp; </a:t>
            </a:r>
            <a:r>
              <a:rPr lang="en-IN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Quick document turnaround.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 saved with increased efficiency </a:t>
            </a:r>
          </a:p>
          <a:p>
            <a:pPr marL="0" indent="0" algn="l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It facilitates education  as it enables user to make their own notes and download them.</a:t>
            </a:r>
          </a:p>
          <a:p>
            <a:pPr marL="914400" lvl="2" indent="0" algn="l"/>
            <a:endParaRPr lang="en-IN" sz="14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Helpful for people with learning or reading disorder.</a:t>
            </a:r>
          </a:p>
          <a:p>
            <a:pPr marL="914400" lvl="2" indent="0" algn="l"/>
            <a:endParaRPr lang="en-IN" sz="14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OpenSansLigh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OpenSansLight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2"/>
          </p:nvPr>
        </p:nvSpPr>
        <p:spPr>
          <a:xfrm>
            <a:off x="5009029" y="2057400"/>
            <a:ext cx="3650877" cy="2918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Speed and Ease of Use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risk of losing of data during fetching process is minimal, hence data inconsistency is not possible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Speech-text and text-speech both in one frame.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redundancy is not possible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76" name="Google Shape;276;p23"/>
          <p:cNvSpPr txBox="1">
            <a:spLocks noGrp="1"/>
          </p:cNvSpPr>
          <p:nvPr>
            <p:ph type="ctrTitle" idx="4"/>
          </p:nvPr>
        </p:nvSpPr>
        <p:spPr>
          <a:xfrm>
            <a:off x="6058968" y="1382852"/>
            <a:ext cx="2265088" cy="5887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Competitive Advantages</a:t>
            </a:r>
            <a:br>
              <a:rPr lang="en-IN" u="sng" dirty="0"/>
            </a:b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ubtitle 4">
            <a:extLst>
              <a:ext uri="{FF2B5EF4-FFF2-40B4-BE49-F238E27FC236}">
                <a16:creationId xmlns:a16="http://schemas.microsoft.com/office/drawing/2014/main" id="{786FF0B1-0617-44D3-BAD7-A34E2D34A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515" y="1382852"/>
            <a:ext cx="2584231" cy="588707"/>
          </a:xfrm>
        </p:spPr>
        <p:txBody>
          <a:bodyPr/>
          <a:lstStyle/>
          <a:p>
            <a:r>
              <a:rPr lang="en-US" u="sng" dirty="0"/>
              <a:t>Innovativeness &amp; Usefulness</a:t>
            </a:r>
            <a:br>
              <a:rPr lang="en-IN" u="sng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90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48765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Proposed Model</a:t>
            </a:r>
            <a:endParaRPr dirty="0"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3133165" y="1704212"/>
            <a:ext cx="5634317" cy="2991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meaning of Agile is swift or versatile. "</a:t>
            </a: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process model</a:t>
            </a: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is based on iterative development.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methods break tasks into smaller iterations, or parts do not directly involve long term planning.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iteration is considered as a short time "frame" in the Agile process model, which typically lasts from one to four weeks.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division of the entire project into smaller parts helps to minimize the project risk and to reduce the overall project delivery time requirements.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9DCBD2-CB86-404F-8274-338B955F302D}"/>
              </a:ext>
            </a:extLst>
          </p:cNvPr>
          <p:cNvSpPr txBox="1"/>
          <p:nvPr/>
        </p:nvSpPr>
        <p:spPr>
          <a:xfrm>
            <a:off x="147917" y="4912668"/>
            <a:ext cx="30390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Unknown Author is licensed under CC 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D2620B-6897-4A0B-9B2F-FABA794D5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49" y="2029858"/>
            <a:ext cx="2341392" cy="22395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18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48765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Plan</a:t>
            </a:r>
            <a:endParaRPr dirty="0"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311700" y="2057400"/>
            <a:ext cx="3527435" cy="2991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2" indent="0" algn="l"/>
            <a:endParaRPr lang="en-IN" sz="14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OpenSansLigh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OpenSansLight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2"/>
          </p:nvPr>
        </p:nvSpPr>
        <p:spPr>
          <a:xfrm>
            <a:off x="4733365" y="1382852"/>
            <a:ext cx="3926541" cy="3585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is mainly created with React 16.6.3, html,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and JS.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uses </a:t>
            </a:r>
            <a:r>
              <a:rPr 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Webpack 4.3.0  </a:t>
            </a:r>
            <a:r>
              <a:rPr lang="en-IN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  a module bundler.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also used session storage a</a:t>
            </a:r>
            <a:r>
              <a:rPr lang="en-US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llow</a:t>
            </a:r>
            <a:r>
              <a:rPr 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 to save key/value pairs in a web browser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used The speech recognition API here.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compiling we have used Babel 7 and for testing purpose Jest is used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76" name="Google Shape;276;p23"/>
          <p:cNvSpPr txBox="1">
            <a:spLocks noGrp="1"/>
          </p:cNvSpPr>
          <p:nvPr>
            <p:ph type="ctrTitle" idx="4"/>
          </p:nvPr>
        </p:nvSpPr>
        <p:spPr>
          <a:xfrm>
            <a:off x="1379391" y="2248551"/>
            <a:ext cx="2265088" cy="5887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u="sng" dirty="0"/>
              <a:t> </a:t>
            </a:r>
            <a:br>
              <a:rPr lang="en-IN" u="sng" dirty="0"/>
            </a:b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ubtitle 4">
            <a:extLst>
              <a:ext uri="{FF2B5EF4-FFF2-40B4-BE49-F238E27FC236}">
                <a16:creationId xmlns:a16="http://schemas.microsoft.com/office/drawing/2014/main" id="{786FF0B1-0617-44D3-BAD7-A34E2D34A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515" y="1382852"/>
            <a:ext cx="2584231" cy="588707"/>
          </a:xfrm>
        </p:spPr>
        <p:txBody>
          <a:bodyPr/>
          <a:lstStyle/>
          <a:p>
            <a:br>
              <a:rPr lang="en-IN" u="sng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756B6C-998F-4323-94EC-2D653BF18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30180" y="1540679"/>
            <a:ext cx="2265088" cy="182108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54F552-41A1-40D4-A72F-3CE349EEC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82" y="3710742"/>
            <a:ext cx="2992297" cy="102728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41917405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1237</Words>
  <Application>Microsoft Office PowerPoint</Application>
  <PresentationFormat>On-screen Show (16:9)</PresentationFormat>
  <Paragraphs>229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50" baseType="lpstr">
      <vt:lpstr>Roboto Light</vt:lpstr>
      <vt:lpstr>Didact Gothic</vt:lpstr>
      <vt:lpstr>Arial</vt:lpstr>
      <vt:lpstr>Impact</vt:lpstr>
      <vt:lpstr>Roboto Black</vt:lpstr>
      <vt:lpstr>Georgia</vt:lpstr>
      <vt:lpstr>Bree Serif</vt:lpstr>
      <vt:lpstr>Rubik</vt:lpstr>
      <vt:lpstr>sohne</vt:lpstr>
      <vt:lpstr>Georgia</vt:lpstr>
      <vt:lpstr>Roboto Mono Regular</vt:lpstr>
      <vt:lpstr>Roboto Thin</vt:lpstr>
      <vt:lpstr>le-monde-livre-std</vt:lpstr>
      <vt:lpstr>Roboto</vt:lpstr>
      <vt:lpstr>OpenSansLight</vt:lpstr>
      <vt:lpstr>Elena</vt:lpstr>
      <vt:lpstr>Consolas</vt:lpstr>
      <vt:lpstr>charter</vt:lpstr>
      <vt:lpstr>WEB PROPOSAL</vt:lpstr>
      <vt:lpstr>VOIZEE</vt:lpstr>
      <vt:lpstr>TABLE OF CONTENTS</vt:lpstr>
      <vt:lpstr>TABLE OF CONTENTS</vt:lpstr>
      <vt:lpstr>Overview</vt:lpstr>
      <vt:lpstr>Project Objective</vt:lpstr>
      <vt:lpstr>MAJOR REQUIREMENTS</vt:lpstr>
      <vt:lpstr>Feasibility Report</vt:lpstr>
      <vt:lpstr>Project Proposed Model</vt:lpstr>
      <vt:lpstr>Project Plan</vt:lpstr>
      <vt:lpstr>Project Estimation &amp; Scheduling</vt:lpstr>
      <vt:lpstr>Use Case Diagram</vt:lpstr>
      <vt:lpstr>Activity Diagram</vt:lpstr>
      <vt:lpstr>Data Flow Diagram</vt:lpstr>
      <vt:lpstr>Coding Of Main Module</vt:lpstr>
      <vt:lpstr>Web Speech Recognition API</vt:lpstr>
      <vt:lpstr>React + webpack4+ babel  </vt:lpstr>
      <vt:lpstr>Testing Used </vt:lpstr>
      <vt:lpstr>SCREEN SHOTS OF PROJECT      </vt:lpstr>
      <vt:lpstr>PowerPoint Presentation</vt:lpstr>
      <vt:lpstr>PowerPoint Presentation</vt:lpstr>
      <vt:lpstr>PowerPoint Presentation</vt:lpstr>
      <vt:lpstr>PowerPoint Presentation</vt:lpstr>
      <vt:lpstr>Limitations &amp;  Future Scope</vt:lpstr>
      <vt:lpstr>Limitations &amp;  Future Scope</vt:lpstr>
      <vt:lpstr>Bibliography</vt:lpstr>
      <vt:lpstr>Demonstration</vt:lpstr>
      <vt:lpstr>THE TEAM</vt:lpstr>
      <vt:lpstr>THANKS!</vt:lpstr>
      <vt:lpstr>OUR GOALS</vt:lpstr>
      <vt:lpstr>PROJECT STAGES</vt:lpstr>
      <vt:lpstr>OUR PARTNERS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VOIZEE</dc:title>
  <dc:creator>Dell</dc:creator>
  <cp:lastModifiedBy>Palak Bisen</cp:lastModifiedBy>
  <cp:revision>44</cp:revision>
  <dcterms:modified xsi:type="dcterms:W3CDTF">2021-06-02T07:41:52Z</dcterms:modified>
</cp:coreProperties>
</file>