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69"/>
    <a:srgbClr val="4554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4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43E0-4B30-9BD2-BE2A1DE0792A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43E0-4B30-9BD2-BE2A1DE0792A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43E0-4B30-9BD2-BE2A1DE0792A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43E0-4B30-9BD2-BE2A1DE0792A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19-460A-9562-832A964F140A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1.5</c:v>
                </c:pt>
                <c:pt idx="1">
                  <c:v>2.5</c:v>
                </c:pt>
                <c:pt idx="2">
                  <c:v>3.5</c:v>
                </c:pt>
                <c:pt idx="3">
                  <c:v>6.7</c:v>
                </c:pt>
                <c:pt idx="4">
                  <c:v>4.3</c:v>
                </c:pt>
                <c:pt idx="5">
                  <c:v>3.4</c:v>
                </c:pt>
                <c:pt idx="6">
                  <c:v>2.2999999999999998</c:v>
                </c:pt>
                <c:pt idx="7">
                  <c:v>4.5999999999999996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5F-4D34-98A4-875A3A059F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19"/>
        <c:axId val="322401320"/>
        <c:axId val="322399680"/>
      </c:barChart>
      <c:catAx>
        <c:axId val="322401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399680"/>
        <c:crosses val="autoZero"/>
        <c:auto val="1"/>
        <c:lblAlgn val="ctr"/>
        <c:lblOffset val="100"/>
        <c:noMultiLvlLbl val="0"/>
      </c:catAx>
      <c:valAx>
        <c:axId val="322399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5E7594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401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8679-5095-4615-8821-E246BCDD81F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04E3-565F-4EC7-B7B2-ED3378246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1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8679-5095-4615-8821-E246BCDD81F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04E3-565F-4EC7-B7B2-ED3378246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8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8679-5095-4615-8821-E246BCDD81F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04E3-565F-4EC7-B7B2-ED3378246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3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8679-5095-4615-8821-E246BCDD81F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04E3-565F-4EC7-B7B2-ED3378246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4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8679-5095-4615-8821-E246BCDD81F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04E3-565F-4EC7-B7B2-ED3378246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1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8679-5095-4615-8821-E246BCDD81F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04E3-565F-4EC7-B7B2-ED3378246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8679-5095-4615-8821-E246BCDD81F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04E3-565F-4EC7-B7B2-ED3378246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0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8679-5095-4615-8821-E246BCDD81F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04E3-565F-4EC7-B7B2-ED3378246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7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8679-5095-4615-8821-E246BCDD81F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04E3-565F-4EC7-B7B2-ED3378246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7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8679-5095-4615-8821-E246BCDD81F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04E3-565F-4EC7-B7B2-ED3378246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3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8679-5095-4615-8821-E246BCDD81F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04E3-565F-4EC7-B7B2-ED3378246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3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D8679-5095-4615-8821-E246BCDD81F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804E3-565F-4EC7-B7B2-ED3378246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4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109" y="221673"/>
            <a:ext cx="8594923" cy="2978727"/>
          </a:xfrm>
          <a:prstGeom prst="rect">
            <a:avLst/>
          </a:prstGeom>
          <a:solidFill>
            <a:srgbClr val="455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40154" y="221673"/>
            <a:ext cx="3044028" cy="2978727"/>
          </a:xfrm>
          <a:prstGeom prst="rect">
            <a:avLst/>
          </a:prstGeom>
          <a:solidFill>
            <a:srgbClr val="455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0109" y="3322783"/>
            <a:ext cx="2209800" cy="1536700"/>
          </a:xfrm>
          <a:prstGeom prst="rect">
            <a:avLst/>
          </a:prstGeom>
          <a:gradFill flip="none" rotWithShape="1">
            <a:gsLst>
              <a:gs pos="100000">
                <a:srgbClr val="404F64"/>
              </a:gs>
              <a:gs pos="0">
                <a:srgbClr val="3F5169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21527" y="3322783"/>
            <a:ext cx="2209800" cy="1536700"/>
          </a:xfrm>
          <a:prstGeom prst="rect">
            <a:avLst/>
          </a:prstGeom>
          <a:gradFill flip="none" rotWithShape="1">
            <a:gsLst>
              <a:gs pos="100000">
                <a:srgbClr val="404F64"/>
              </a:gs>
              <a:gs pos="0">
                <a:srgbClr val="3F5169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62945" y="3322783"/>
            <a:ext cx="2209800" cy="1536700"/>
          </a:xfrm>
          <a:prstGeom prst="rect">
            <a:avLst/>
          </a:prstGeom>
          <a:gradFill flip="none" rotWithShape="1">
            <a:gsLst>
              <a:gs pos="100000">
                <a:srgbClr val="404F64"/>
              </a:gs>
              <a:gs pos="0">
                <a:srgbClr val="3F5169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04363" y="3336060"/>
            <a:ext cx="2209800" cy="1536700"/>
          </a:xfrm>
          <a:prstGeom prst="rect">
            <a:avLst/>
          </a:prstGeom>
          <a:gradFill flip="none" rotWithShape="1">
            <a:gsLst>
              <a:gs pos="100000">
                <a:srgbClr val="404F64"/>
              </a:gs>
              <a:gs pos="0">
                <a:srgbClr val="3F5169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545780" y="3336060"/>
            <a:ext cx="2438401" cy="1536700"/>
          </a:xfrm>
          <a:prstGeom prst="rect">
            <a:avLst/>
          </a:prstGeom>
          <a:gradFill flip="none" rotWithShape="1">
            <a:gsLst>
              <a:gs pos="100000">
                <a:srgbClr val="404F64"/>
              </a:gs>
              <a:gs pos="0">
                <a:srgbClr val="3F5169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0109" y="5008420"/>
            <a:ext cx="5818909" cy="1637721"/>
          </a:xfrm>
          <a:prstGeom prst="rect">
            <a:avLst/>
          </a:prstGeom>
          <a:solidFill>
            <a:srgbClr val="455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92982" y="5008420"/>
            <a:ext cx="5791199" cy="1637721"/>
          </a:xfrm>
          <a:prstGeom prst="rect">
            <a:avLst/>
          </a:prstGeom>
          <a:solidFill>
            <a:srgbClr val="455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071136"/>
              </p:ext>
            </p:extLst>
          </p:nvPr>
        </p:nvGraphicFramePr>
        <p:xfrm>
          <a:off x="437566" y="706526"/>
          <a:ext cx="5613406" cy="21614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155">
                  <a:extLst>
                    <a:ext uri="{9D8B030D-6E8A-4147-A177-3AD203B41FA5}">
                      <a16:colId xmlns:a16="http://schemas.microsoft.com/office/drawing/2014/main" val="170909664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598191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3005902058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93304261"/>
                    </a:ext>
                  </a:extLst>
                </a:gridCol>
                <a:gridCol w="398781">
                  <a:extLst>
                    <a:ext uri="{9D8B030D-6E8A-4147-A177-3AD203B41FA5}">
                      <a16:colId xmlns:a16="http://schemas.microsoft.com/office/drawing/2014/main" val="1739517997"/>
                    </a:ext>
                  </a:extLst>
                </a:gridCol>
                <a:gridCol w="509286">
                  <a:extLst>
                    <a:ext uri="{9D8B030D-6E8A-4147-A177-3AD203B41FA5}">
                      <a16:colId xmlns:a16="http://schemas.microsoft.com/office/drawing/2014/main" val="824597074"/>
                    </a:ext>
                  </a:extLst>
                </a:gridCol>
                <a:gridCol w="403512">
                  <a:extLst>
                    <a:ext uri="{9D8B030D-6E8A-4147-A177-3AD203B41FA5}">
                      <a16:colId xmlns:a16="http://schemas.microsoft.com/office/drawing/2014/main" val="165964353"/>
                    </a:ext>
                  </a:extLst>
                </a:gridCol>
                <a:gridCol w="403512">
                  <a:extLst>
                    <a:ext uri="{9D8B030D-6E8A-4147-A177-3AD203B41FA5}">
                      <a16:colId xmlns:a16="http://schemas.microsoft.com/office/drawing/2014/main" val="2787314046"/>
                    </a:ext>
                  </a:extLst>
                </a:gridCol>
                <a:gridCol w="403512">
                  <a:extLst>
                    <a:ext uri="{9D8B030D-6E8A-4147-A177-3AD203B41FA5}">
                      <a16:colId xmlns:a16="http://schemas.microsoft.com/office/drawing/2014/main" val="2474800541"/>
                    </a:ext>
                  </a:extLst>
                </a:gridCol>
                <a:gridCol w="403512">
                  <a:extLst>
                    <a:ext uri="{9D8B030D-6E8A-4147-A177-3AD203B41FA5}">
                      <a16:colId xmlns:a16="http://schemas.microsoft.com/office/drawing/2014/main" val="2382383475"/>
                    </a:ext>
                  </a:extLst>
                </a:gridCol>
                <a:gridCol w="403512">
                  <a:extLst>
                    <a:ext uri="{9D8B030D-6E8A-4147-A177-3AD203B41FA5}">
                      <a16:colId xmlns:a16="http://schemas.microsoft.com/office/drawing/2014/main" val="2994172606"/>
                    </a:ext>
                  </a:extLst>
                </a:gridCol>
                <a:gridCol w="403512">
                  <a:extLst>
                    <a:ext uri="{9D8B030D-6E8A-4147-A177-3AD203B41FA5}">
                      <a16:colId xmlns:a16="http://schemas.microsoft.com/office/drawing/2014/main" val="1697685056"/>
                    </a:ext>
                  </a:extLst>
                </a:gridCol>
                <a:gridCol w="403512">
                  <a:extLst>
                    <a:ext uri="{9D8B030D-6E8A-4147-A177-3AD203B41FA5}">
                      <a16:colId xmlns:a16="http://schemas.microsoft.com/office/drawing/2014/main" val="3253579828"/>
                    </a:ext>
                  </a:extLst>
                </a:gridCol>
              </a:tblGrid>
              <a:tr h="332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668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668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4500501"/>
                  </a:ext>
                </a:extLst>
              </a:tr>
              <a:tr h="332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668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668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8673981"/>
                  </a:ext>
                </a:extLst>
              </a:tr>
              <a:tr h="332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668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668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6437087"/>
                  </a:ext>
                </a:extLst>
              </a:tr>
              <a:tr h="332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668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668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3447180"/>
                  </a:ext>
                </a:extLst>
              </a:tr>
              <a:tr h="33261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668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668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1804754"/>
                  </a:ext>
                </a:extLst>
              </a:tr>
              <a:tr h="33261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11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6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384430"/>
                  </a:ext>
                </a:extLst>
              </a:tr>
            </a:tbl>
          </a:graphicData>
        </a:graphic>
      </p:graphicFrame>
      <p:sp>
        <p:nvSpPr>
          <p:cNvPr id="16" name="Donut 15"/>
          <p:cNvSpPr/>
          <p:nvPr/>
        </p:nvSpPr>
        <p:spPr>
          <a:xfrm>
            <a:off x="6466609" y="1025291"/>
            <a:ext cx="1842654" cy="1842654"/>
          </a:xfrm>
          <a:prstGeom prst="donut">
            <a:avLst>
              <a:gd name="adj" fmla="val 77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lock Arc 16"/>
          <p:cNvSpPr/>
          <p:nvPr/>
        </p:nvSpPr>
        <p:spPr>
          <a:xfrm rot="5400000">
            <a:off x="6466608" y="1025291"/>
            <a:ext cx="1842654" cy="1842654"/>
          </a:xfrm>
          <a:prstGeom prst="blockArc">
            <a:avLst>
              <a:gd name="adj1" fmla="val 10800000"/>
              <a:gd name="adj2" fmla="val 2678412"/>
              <a:gd name="adj3" fmla="val 9338"/>
            </a:avLst>
          </a:prstGeom>
          <a:ln w="57150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83016" y="137173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67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20726" y="2039635"/>
            <a:ext cx="1149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Percentage AVG.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258791" y="429157"/>
            <a:ext cx="787736" cy="347777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DETAILS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7101695" y="435796"/>
            <a:ext cx="787736" cy="347777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MONTHLY</a:t>
            </a:r>
            <a:endParaRPr lang="en-US" sz="900" dirty="0"/>
          </a:p>
        </p:txBody>
      </p:sp>
      <p:sp>
        <p:nvSpPr>
          <p:cNvPr id="22" name="Rounded Rectangle 21"/>
          <p:cNvSpPr/>
          <p:nvPr/>
        </p:nvSpPr>
        <p:spPr>
          <a:xfrm>
            <a:off x="7938363" y="429156"/>
            <a:ext cx="787736" cy="347777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YEARLY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85928" y="163981"/>
            <a:ext cx="311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SALES DASHBOARD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1054100" y="718456"/>
            <a:ext cx="5130800" cy="1739900"/>
          </a:xfrm>
          <a:custGeom>
            <a:avLst/>
            <a:gdLst>
              <a:gd name="connsiteX0" fmla="*/ 0 w 6667500"/>
              <a:gd name="connsiteY0" fmla="*/ 1739900 h 1739900"/>
              <a:gd name="connsiteX1" fmla="*/ 1016000 w 6667500"/>
              <a:gd name="connsiteY1" fmla="*/ 609600 h 1739900"/>
              <a:gd name="connsiteX2" fmla="*/ 1993900 w 6667500"/>
              <a:gd name="connsiteY2" fmla="*/ 1244600 h 1739900"/>
              <a:gd name="connsiteX3" fmla="*/ 2870200 w 6667500"/>
              <a:gd name="connsiteY3" fmla="*/ 101600 h 1739900"/>
              <a:gd name="connsiteX4" fmla="*/ 3162300 w 6667500"/>
              <a:gd name="connsiteY4" fmla="*/ 927100 h 1739900"/>
              <a:gd name="connsiteX5" fmla="*/ 3937000 w 6667500"/>
              <a:gd name="connsiteY5" fmla="*/ 660400 h 1739900"/>
              <a:gd name="connsiteX6" fmla="*/ 4495800 w 6667500"/>
              <a:gd name="connsiteY6" fmla="*/ 1041400 h 1739900"/>
              <a:gd name="connsiteX7" fmla="*/ 5105400 w 6667500"/>
              <a:gd name="connsiteY7" fmla="*/ 1028700 h 1739900"/>
              <a:gd name="connsiteX8" fmla="*/ 5676900 w 6667500"/>
              <a:gd name="connsiteY8" fmla="*/ 317500 h 1739900"/>
              <a:gd name="connsiteX9" fmla="*/ 6667500 w 6667500"/>
              <a:gd name="connsiteY9" fmla="*/ 0 h 1739900"/>
              <a:gd name="connsiteX10" fmla="*/ 6667500 w 6667500"/>
              <a:gd name="connsiteY10" fmla="*/ 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667500" h="1739900">
                <a:moveTo>
                  <a:pt x="0" y="1739900"/>
                </a:moveTo>
                <a:cubicBezTo>
                  <a:pt x="341841" y="1216025"/>
                  <a:pt x="683683" y="692150"/>
                  <a:pt x="1016000" y="609600"/>
                </a:cubicBezTo>
                <a:cubicBezTo>
                  <a:pt x="1348317" y="527050"/>
                  <a:pt x="1684867" y="1329267"/>
                  <a:pt x="1993900" y="1244600"/>
                </a:cubicBezTo>
                <a:cubicBezTo>
                  <a:pt x="2302933" y="1159933"/>
                  <a:pt x="2675467" y="154517"/>
                  <a:pt x="2870200" y="101600"/>
                </a:cubicBezTo>
                <a:cubicBezTo>
                  <a:pt x="3064933" y="48683"/>
                  <a:pt x="2984500" y="833967"/>
                  <a:pt x="3162300" y="927100"/>
                </a:cubicBezTo>
                <a:cubicBezTo>
                  <a:pt x="3340100" y="1020233"/>
                  <a:pt x="3714750" y="641350"/>
                  <a:pt x="3937000" y="660400"/>
                </a:cubicBezTo>
                <a:cubicBezTo>
                  <a:pt x="4159250" y="679450"/>
                  <a:pt x="4301067" y="980017"/>
                  <a:pt x="4495800" y="1041400"/>
                </a:cubicBezTo>
                <a:cubicBezTo>
                  <a:pt x="4690533" y="1102783"/>
                  <a:pt x="4908550" y="1149350"/>
                  <a:pt x="5105400" y="1028700"/>
                </a:cubicBezTo>
                <a:cubicBezTo>
                  <a:pt x="5302250" y="908050"/>
                  <a:pt x="5416550" y="488950"/>
                  <a:pt x="5676900" y="317500"/>
                </a:cubicBezTo>
                <a:cubicBezTo>
                  <a:pt x="5937250" y="146050"/>
                  <a:pt x="6667500" y="0"/>
                  <a:pt x="6667500" y="0"/>
                </a:cubicBezTo>
                <a:lnTo>
                  <a:pt x="6667500" y="0"/>
                </a:lnTo>
              </a:path>
            </a:pathLst>
          </a:custGeom>
          <a:noFill/>
          <a:ln w="34925">
            <a:gradFill flip="none" rotWithShape="1">
              <a:gsLst>
                <a:gs pos="0">
                  <a:srgbClr val="92D050"/>
                </a:gs>
                <a:gs pos="100000">
                  <a:srgbClr val="E329BB"/>
                </a:gs>
                <a:gs pos="73000">
                  <a:srgbClr val="7030A0"/>
                </a:gs>
                <a:gs pos="36000">
                  <a:srgbClr val="00B0F0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121999" y="321908"/>
            <a:ext cx="1562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UPCOMMING EVENTS</a:t>
            </a:r>
          </a:p>
          <a:p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MAY 3, 2020</a:t>
            </a:r>
            <a:endParaRPr lang="en-US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79171" y="734567"/>
            <a:ext cx="188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ONLINE TRAINING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0964624" y="306490"/>
            <a:ext cx="812130" cy="470443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0961253" y="309868"/>
            <a:ext cx="440099" cy="440099"/>
            <a:chOff x="-2368102" y="1570810"/>
            <a:chExt cx="609423" cy="60942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Oval 30"/>
            <p:cNvSpPr/>
            <p:nvPr/>
          </p:nvSpPr>
          <p:spPr>
            <a:xfrm>
              <a:off x="-2368102" y="1570810"/>
              <a:ext cx="609423" cy="60942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-2240061" y="1653437"/>
              <a:ext cx="363134" cy="418985"/>
              <a:chOff x="-2240061" y="1653437"/>
              <a:chExt cx="363134" cy="418985"/>
            </a:xfrm>
          </p:grpSpPr>
          <p:sp>
            <p:nvSpPr>
              <p:cNvPr id="33" name="Shape 5138"/>
              <p:cNvSpPr/>
              <p:nvPr/>
            </p:nvSpPr>
            <p:spPr>
              <a:xfrm>
                <a:off x="-2240061" y="1705686"/>
                <a:ext cx="363134" cy="366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8225"/>
                    </a:moveTo>
                    <a:cubicBezTo>
                      <a:pt x="14657" y="18225"/>
                      <a:pt x="14657" y="18225"/>
                      <a:pt x="14657" y="18225"/>
                    </a:cubicBezTo>
                    <a:cubicBezTo>
                      <a:pt x="14657" y="20081"/>
                      <a:pt x="12921" y="21600"/>
                      <a:pt x="10800" y="21600"/>
                    </a:cubicBezTo>
                    <a:cubicBezTo>
                      <a:pt x="8679" y="21600"/>
                      <a:pt x="6943" y="20081"/>
                      <a:pt x="6943" y="18225"/>
                    </a:cubicBezTo>
                    <a:cubicBezTo>
                      <a:pt x="3086" y="18225"/>
                      <a:pt x="3086" y="18225"/>
                      <a:pt x="3086" y="18225"/>
                    </a:cubicBezTo>
                    <a:cubicBezTo>
                      <a:pt x="1350" y="18225"/>
                      <a:pt x="0" y="17044"/>
                      <a:pt x="0" y="15525"/>
                    </a:cubicBezTo>
                    <a:cubicBezTo>
                      <a:pt x="0" y="14006"/>
                      <a:pt x="1350" y="12825"/>
                      <a:pt x="3086" y="12825"/>
                    </a:cubicBezTo>
                    <a:cubicBezTo>
                      <a:pt x="4629" y="12825"/>
                      <a:pt x="4629" y="12825"/>
                      <a:pt x="4629" y="12825"/>
                    </a:cubicBezTo>
                    <a:cubicBezTo>
                      <a:pt x="4629" y="14175"/>
                      <a:pt x="4629" y="14175"/>
                      <a:pt x="4629" y="14175"/>
                    </a:cubicBezTo>
                    <a:cubicBezTo>
                      <a:pt x="3086" y="14175"/>
                      <a:pt x="3086" y="14175"/>
                      <a:pt x="3086" y="14175"/>
                    </a:cubicBezTo>
                    <a:cubicBezTo>
                      <a:pt x="2314" y="14175"/>
                      <a:pt x="1543" y="14850"/>
                      <a:pt x="1543" y="15525"/>
                    </a:cubicBezTo>
                    <a:cubicBezTo>
                      <a:pt x="1543" y="16369"/>
                      <a:pt x="2314" y="16875"/>
                      <a:pt x="3086" y="16875"/>
                    </a:cubicBezTo>
                    <a:cubicBezTo>
                      <a:pt x="4629" y="16875"/>
                      <a:pt x="4629" y="16875"/>
                      <a:pt x="4629" y="16875"/>
                    </a:cubicBezTo>
                    <a:cubicBezTo>
                      <a:pt x="16971" y="16875"/>
                      <a:pt x="16971" y="16875"/>
                      <a:pt x="16971" y="16875"/>
                    </a:cubicBezTo>
                    <a:cubicBezTo>
                      <a:pt x="18514" y="16875"/>
                      <a:pt x="18514" y="16875"/>
                      <a:pt x="18514" y="16875"/>
                    </a:cubicBezTo>
                    <a:cubicBezTo>
                      <a:pt x="19286" y="16875"/>
                      <a:pt x="20057" y="16369"/>
                      <a:pt x="20057" y="15525"/>
                    </a:cubicBezTo>
                    <a:cubicBezTo>
                      <a:pt x="20057" y="14850"/>
                      <a:pt x="19286" y="14175"/>
                      <a:pt x="18514" y="14175"/>
                    </a:cubicBezTo>
                    <a:cubicBezTo>
                      <a:pt x="16971" y="14175"/>
                      <a:pt x="16971" y="14175"/>
                      <a:pt x="16971" y="14175"/>
                    </a:cubicBezTo>
                    <a:cubicBezTo>
                      <a:pt x="16971" y="12825"/>
                      <a:pt x="16971" y="12825"/>
                      <a:pt x="16971" y="12825"/>
                    </a:cubicBezTo>
                    <a:cubicBezTo>
                      <a:pt x="18514" y="12825"/>
                      <a:pt x="18514" y="12825"/>
                      <a:pt x="18514" y="12825"/>
                    </a:cubicBezTo>
                    <a:cubicBezTo>
                      <a:pt x="20250" y="12825"/>
                      <a:pt x="21600" y="14006"/>
                      <a:pt x="21600" y="15525"/>
                    </a:cubicBezTo>
                    <a:cubicBezTo>
                      <a:pt x="21600" y="17044"/>
                      <a:pt x="20250" y="18225"/>
                      <a:pt x="18514" y="18225"/>
                    </a:cubicBezTo>
                    <a:close/>
                    <a:moveTo>
                      <a:pt x="8486" y="18225"/>
                    </a:moveTo>
                    <a:cubicBezTo>
                      <a:pt x="8486" y="19406"/>
                      <a:pt x="9450" y="20250"/>
                      <a:pt x="10800" y="20250"/>
                    </a:cubicBezTo>
                    <a:cubicBezTo>
                      <a:pt x="12150" y="20250"/>
                      <a:pt x="13114" y="19406"/>
                      <a:pt x="13114" y="18225"/>
                    </a:cubicBezTo>
                    <a:cubicBezTo>
                      <a:pt x="8486" y="18225"/>
                      <a:pt x="8486" y="18225"/>
                      <a:pt x="8486" y="18225"/>
                    </a:cubicBezTo>
                    <a:close/>
                    <a:moveTo>
                      <a:pt x="16971" y="6750"/>
                    </a:moveTo>
                    <a:cubicBezTo>
                      <a:pt x="16971" y="3712"/>
                      <a:pt x="14271" y="1350"/>
                      <a:pt x="10800" y="1350"/>
                    </a:cubicBezTo>
                    <a:cubicBezTo>
                      <a:pt x="7329" y="1350"/>
                      <a:pt x="4629" y="3712"/>
                      <a:pt x="4629" y="6750"/>
                    </a:cubicBezTo>
                    <a:cubicBezTo>
                      <a:pt x="4629" y="12825"/>
                      <a:pt x="4629" y="12825"/>
                      <a:pt x="4629" y="12825"/>
                    </a:cubicBezTo>
                    <a:cubicBezTo>
                      <a:pt x="3086" y="12825"/>
                      <a:pt x="3086" y="12825"/>
                      <a:pt x="3086" y="12825"/>
                    </a:cubicBezTo>
                    <a:cubicBezTo>
                      <a:pt x="3086" y="6750"/>
                      <a:pt x="3086" y="6750"/>
                      <a:pt x="3086" y="6750"/>
                    </a:cubicBezTo>
                    <a:cubicBezTo>
                      <a:pt x="3086" y="3037"/>
                      <a:pt x="6364" y="0"/>
                      <a:pt x="10800" y="0"/>
                    </a:cubicBezTo>
                    <a:cubicBezTo>
                      <a:pt x="15236" y="0"/>
                      <a:pt x="18514" y="3037"/>
                      <a:pt x="18514" y="6750"/>
                    </a:cubicBezTo>
                    <a:cubicBezTo>
                      <a:pt x="18514" y="12825"/>
                      <a:pt x="18514" y="12825"/>
                      <a:pt x="18514" y="12825"/>
                    </a:cubicBezTo>
                    <a:cubicBezTo>
                      <a:pt x="16971" y="12825"/>
                      <a:pt x="16971" y="12825"/>
                      <a:pt x="16971" y="12825"/>
                    </a:cubicBezTo>
                    <a:cubicBezTo>
                      <a:pt x="16971" y="6750"/>
                      <a:pt x="16971" y="6750"/>
                      <a:pt x="16971" y="67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45719" rIns="45719"/>
              <a:lstStyle/>
              <a:p>
                <a:pPr algn="l" defTabSz="2438338">
                  <a:lnSpc>
                    <a:spcPct val="100000"/>
                  </a:lnSpc>
                  <a:defRPr sz="4800" spc="0">
                    <a:solidFill>
                      <a:srgbClr val="27282D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-2082986" y="1653437"/>
                <a:ext cx="45719" cy="5442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TextBox 34"/>
          <p:cNvSpPr txBox="1"/>
          <p:nvPr/>
        </p:nvSpPr>
        <p:spPr>
          <a:xfrm>
            <a:off x="377388" y="3388372"/>
            <a:ext cx="9076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BOOKING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Overtime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9872" y="3842800"/>
            <a:ext cx="1470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1,900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.00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6635" y="4429485"/>
            <a:ext cx="1135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Booked to date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30319" y="3338324"/>
            <a:ext cx="18749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MAX additional stuff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To close this month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97750" y="3734907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89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88159" y="3712837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USD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73824" y="3752943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USD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84799" y="4234928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340K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74149" y="4527361"/>
            <a:ext cx="1823175" cy="275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Insert further details here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Freeform 43"/>
          <p:cNvSpPr/>
          <p:nvPr/>
        </p:nvSpPr>
        <p:spPr>
          <a:xfrm rot="5400000">
            <a:off x="2802754" y="4016782"/>
            <a:ext cx="203730" cy="164854"/>
          </a:xfrm>
          <a:custGeom>
            <a:avLst/>
            <a:gdLst>
              <a:gd name="connsiteX0" fmla="*/ 0 w 1581394"/>
              <a:gd name="connsiteY0" fmla="*/ 628950 h 1279630"/>
              <a:gd name="connsiteX1" fmla="*/ 12928 w 1581394"/>
              <a:gd name="connsiteY1" fmla="*/ 564916 h 1279630"/>
              <a:gd name="connsiteX2" fmla="*/ 17614 w 1581394"/>
              <a:gd name="connsiteY2" fmla="*/ 557966 h 1279630"/>
              <a:gd name="connsiteX3" fmla="*/ 18302 w 1581394"/>
              <a:gd name="connsiteY3" fmla="*/ 530791 h 1279630"/>
              <a:gd name="connsiteX4" fmla="*/ 90451 w 1581394"/>
              <a:gd name="connsiteY4" fmla="*/ 427604 h 1279630"/>
              <a:gd name="connsiteX5" fmla="*/ 720159 w 1581394"/>
              <a:gd name="connsiteY5" fmla="*/ 25843 h 1279630"/>
              <a:gd name="connsiteX6" fmla="*/ 947327 w 1581394"/>
              <a:gd name="connsiteY6" fmla="*/ 76046 h 1279630"/>
              <a:gd name="connsiteX7" fmla="*/ 897125 w 1581394"/>
              <a:gd name="connsiteY7" fmla="*/ 303214 h 1279630"/>
              <a:gd name="connsiteX8" fmla="*/ 644421 w 1581394"/>
              <a:gd name="connsiteY8" fmla="*/ 464442 h 1279630"/>
              <a:gd name="connsiteX9" fmla="*/ 1416886 w 1581394"/>
              <a:gd name="connsiteY9" fmla="*/ 464442 h 1279630"/>
              <a:gd name="connsiteX10" fmla="*/ 1581394 w 1581394"/>
              <a:gd name="connsiteY10" fmla="*/ 628950 h 1279630"/>
              <a:gd name="connsiteX11" fmla="*/ 1416886 w 1581394"/>
              <a:gd name="connsiteY11" fmla="*/ 793458 h 1279630"/>
              <a:gd name="connsiteX12" fmla="*/ 642891 w 1581394"/>
              <a:gd name="connsiteY12" fmla="*/ 793458 h 1279630"/>
              <a:gd name="connsiteX13" fmla="*/ 883320 w 1581394"/>
              <a:gd name="connsiteY13" fmla="*/ 986959 h 1279630"/>
              <a:gd name="connsiteX14" fmla="*/ 908334 w 1581394"/>
              <a:gd name="connsiteY14" fmla="*/ 1218260 h 1279630"/>
              <a:gd name="connsiteX15" fmla="*/ 677033 w 1581394"/>
              <a:gd name="connsiteY15" fmla="*/ 1243274 h 1279630"/>
              <a:gd name="connsiteX16" fmla="*/ 102598 w 1581394"/>
              <a:gd name="connsiteY16" fmla="*/ 780959 h 1279630"/>
              <a:gd name="connsiteX17" fmla="*/ 100474 w 1581394"/>
              <a:gd name="connsiteY17" fmla="*/ 780530 h 1279630"/>
              <a:gd name="connsiteX18" fmla="*/ 0 w 1581394"/>
              <a:gd name="connsiteY18" fmla="*/ 628950 h 12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81394" h="1279630">
                <a:moveTo>
                  <a:pt x="0" y="628950"/>
                </a:moveTo>
                <a:cubicBezTo>
                  <a:pt x="0" y="606236"/>
                  <a:pt x="4603" y="584598"/>
                  <a:pt x="12928" y="564916"/>
                </a:cubicBezTo>
                <a:lnTo>
                  <a:pt x="17614" y="557966"/>
                </a:lnTo>
                <a:lnTo>
                  <a:pt x="18302" y="530791"/>
                </a:lnTo>
                <a:cubicBezTo>
                  <a:pt x="27387" y="489682"/>
                  <a:pt x="52155" y="452038"/>
                  <a:pt x="90451" y="427604"/>
                </a:cubicBezTo>
                <a:lnTo>
                  <a:pt x="720159" y="25843"/>
                </a:lnTo>
                <a:cubicBezTo>
                  <a:pt x="796752" y="-23025"/>
                  <a:pt x="898460" y="-548"/>
                  <a:pt x="947327" y="76046"/>
                </a:cubicBezTo>
                <a:cubicBezTo>
                  <a:pt x="996195" y="152639"/>
                  <a:pt x="973718" y="254346"/>
                  <a:pt x="897125" y="303214"/>
                </a:cubicBezTo>
                <a:lnTo>
                  <a:pt x="644421" y="464442"/>
                </a:lnTo>
                <a:lnTo>
                  <a:pt x="1416886" y="464442"/>
                </a:lnTo>
                <a:cubicBezTo>
                  <a:pt x="1507741" y="464442"/>
                  <a:pt x="1581394" y="538095"/>
                  <a:pt x="1581394" y="628950"/>
                </a:cubicBezTo>
                <a:cubicBezTo>
                  <a:pt x="1581394" y="719805"/>
                  <a:pt x="1507741" y="793458"/>
                  <a:pt x="1416886" y="793458"/>
                </a:cubicBezTo>
                <a:lnTo>
                  <a:pt x="642891" y="793458"/>
                </a:lnTo>
                <a:lnTo>
                  <a:pt x="883320" y="986959"/>
                </a:lnTo>
                <a:cubicBezTo>
                  <a:pt x="954099" y="1043924"/>
                  <a:pt x="965298" y="1147481"/>
                  <a:pt x="908334" y="1218260"/>
                </a:cubicBezTo>
                <a:cubicBezTo>
                  <a:pt x="851369" y="1289039"/>
                  <a:pt x="747812" y="1300239"/>
                  <a:pt x="677033" y="1243274"/>
                </a:cubicBezTo>
                <a:lnTo>
                  <a:pt x="102598" y="780959"/>
                </a:lnTo>
                <a:lnTo>
                  <a:pt x="100474" y="780530"/>
                </a:lnTo>
                <a:cubicBezTo>
                  <a:pt x="41430" y="755556"/>
                  <a:pt x="0" y="697091"/>
                  <a:pt x="0" y="62895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993224" y="3394353"/>
            <a:ext cx="222675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SALE FUNNEL 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► By Value</a:t>
            </a:r>
            <a:endParaRPr lang="en-US" sz="1200" b="1" dirty="0" smtClean="0">
              <a:solidFill>
                <a:schemeClr val="bg1"/>
              </a:solidFill>
            </a:endParaRPr>
          </a:p>
          <a:p>
            <a:r>
              <a:rPr lang="en-US" sz="1050" dirty="0" smtClean="0">
                <a:solidFill>
                  <a:schemeClr val="bg1"/>
                </a:solidFill>
              </a:rPr>
              <a:t>Sub title here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60730" y="3698937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8.3 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Freeform 46"/>
          <p:cNvSpPr/>
          <p:nvPr/>
        </p:nvSpPr>
        <p:spPr>
          <a:xfrm rot="5400000">
            <a:off x="5324483" y="4045673"/>
            <a:ext cx="203730" cy="164854"/>
          </a:xfrm>
          <a:custGeom>
            <a:avLst/>
            <a:gdLst>
              <a:gd name="connsiteX0" fmla="*/ 0 w 1581394"/>
              <a:gd name="connsiteY0" fmla="*/ 628950 h 1279630"/>
              <a:gd name="connsiteX1" fmla="*/ 12928 w 1581394"/>
              <a:gd name="connsiteY1" fmla="*/ 564916 h 1279630"/>
              <a:gd name="connsiteX2" fmla="*/ 17614 w 1581394"/>
              <a:gd name="connsiteY2" fmla="*/ 557966 h 1279630"/>
              <a:gd name="connsiteX3" fmla="*/ 18302 w 1581394"/>
              <a:gd name="connsiteY3" fmla="*/ 530791 h 1279630"/>
              <a:gd name="connsiteX4" fmla="*/ 90451 w 1581394"/>
              <a:gd name="connsiteY4" fmla="*/ 427604 h 1279630"/>
              <a:gd name="connsiteX5" fmla="*/ 720159 w 1581394"/>
              <a:gd name="connsiteY5" fmla="*/ 25843 h 1279630"/>
              <a:gd name="connsiteX6" fmla="*/ 947327 w 1581394"/>
              <a:gd name="connsiteY6" fmla="*/ 76046 h 1279630"/>
              <a:gd name="connsiteX7" fmla="*/ 897125 w 1581394"/>
              <a:gd name="connsiteY7" fmla="*/ 303214 h 1279630"/>
              <a:gd name="connsiteX8" fmla="*/ 644421 w 1581394"/>
              <a:gd name="connsiteY8" fmla="*/ 464442 h 1279630"/>
              <a:gd name="connsiteX9" fmla="*/ 1416886 w 1581394"/>
              <a:gd name="connsiteY9" fmla="*/ 464442 h 1279630"/>
              <a:gd name="connsiteX10" fmla="*/ 1581394 w 1581394"/>
              <a:gd name="connsiteY10" fmla="*/ 628950 h 1279630"/>
              <a:gd name="connsiteX11" fmla="*/ 1416886 w 1581394"/>
              <a:gd name="connsiteY11" fmla="*/ 793458 h 1279630"/>
              <a:gd name="connsiteX12" fmla="*/ 642891 w 1581394"/>
              <a:gd name="connsiteY12" fmla="*/ 793458 h 1279630"/>
              <a:gd name="connsiteX13" fmla="*/ 883320 w 1581394"/>
              <a:gd name="connsiteY13" fmla="*/ 986959 h 1279630"/>
              <a:gd name="connsiteX14" fmla="*/ 908334 w 1581394"/>
              <a:gd name="connsiteY14" fmla="*/ 1218260 h 1279630"/>
              <a:gd name="connsiteX15" fmla="*/ 677033 w 1581394"/>
              <a:gd name="connsiteY15" fmla="*/ 1243274 h 1279630"/>
              <a:gd name="connsiteX16" fmla="*/ 102598 w 1581394"/>
              <a:gd name="connsiteY16" fmla="*/ 780959 h 1279630"/>
              <a:gd name="connsiteX17" fmla="*/ 100474 w 1581394"/>
              <a:gd name="connsiteY17" fmla="*/ 780530 h 1279630"/>
              <a:gd name="connsiteX18" fmla="*/ 0 w 1581394"/>
              <a:gd name="connsiteY18" fmla="*/ 628950 h 12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81394" h="1279630">
                <a:moveTo>
                  <a:pt x="0" y="628950"/>
                </a:moveTo>
                <a:cubicBezTo>
                  <a:pt x="0" y="606236"/>
                  <a:pt x="4603" y="584598"/>
                  <a:pt x="12928" y="564916"/>
                </a:cubicBezTo>
                <a:lnTo>
                  <a:pt x="17614" y="557966"/>
                </a:lnTo>
                <a:lnTo>
                  <a:pt x="18302" y="530791"/>
                </a:lnTo>
                <a:cubicBezTo>
                  <a:pt x="27387" y="489682"/>
                  <a:pt x="52155" y="452038"/>
                  <a:pt x="90451" y="427604"/>
                </a:cubicBezTo>
                <a:lnTo>
                  <a:pt x="720159" y="25843"/>
                </a:lnTo>
                <a:cubicBezTo>
                  <a:pt x="796752" y="-23025"/>
                  <a:pt x="898460" y="-548"/>
                  <a:pt x="947327" y="76046"/>
                </a:cubicBezTo>
                <a:cubicBezTo>
                  <a:pt x="996195" y="152639"/>
                  <a:pt x="973718" y="254346"/>
                  <a:pt x="897125" y="303214"/>
                </a:cubicBezTo>
                <a:lnTo>
                  <a:pt x="644421" y="464442"/>
                </a:lnTo>
                <a:lnTo>
                  <a:pt x="1416886" y="464442"/>
                </a:lnTo>
                <a:cubicBezTo>
                  <a:pt x="1507741" y="464442"/>
                  <a:pt x="1581394" y="538095"/>
                  <a:pt x="1581394" y="628950"/>
                </a:cubicBezTo>
                <a:cubicBezTo>
                  <a:pt x="1581394" y="719805"/>
                  <a:pt x="1507741" y="793458"/>
                  <a:pt x="1416886" y="793458"/>
                </a:cubicBezTo>
                <a:lnTo>
                  <a:pt x="642891" y="793458"/>
                </a:lnTo>
                <a:lnTo>
                  <a:pt x="883320" y="986959"/>
                </a:lnTo>
                <a:cubicBezTo>
                  <a:pt x="954099" y="1043924"/>
                  <a:pt x="965298" y="1147481"/>
                  <a:pt x="908334" y="1218260"/>
                </a:cubicBezTo>
                <a:cubicBezTo>
                  <a:pt x="851369" y="1289039"/>
                  <a:pt x="747812" y="1300239"/>
                  <a:pt x="677033" y="1243274"/>
                </a:cubicBezTo>
                <a:lnTo>
                  <a:pt x="102598" y="780959"/>
                </a:lnTo>
                <a:lnTo>
                  <a:pt x="100474" y="780530"/>
                </a:lnTo>
                <a:cubicBezTo>
                  <a:pt x="41430" y="755556"/>
                  <a:pt x="0" y="697091"/>
                  <a:pt x="0" y="62895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648671" y="4186845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3.4%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41615" y="4500611"/>
            <a:ext cx="178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Insert further details here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384563" y="3353060"/>
            <a:ext cx="222675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FORECAST 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► By period</a:t>
            </a:r>
            <a:endParaRPr lang="en-US" sz="1200" b="1" dirty="0" smtClean="0">
              <a:solidFill>
                <a:schemeClr val="bg1"/>
              </a:solidFill>
            </a:endParaRPr>
          </a:p>
          <a:p>
            <a:r>
              <a:rPr lang="en-US" sz="1050" dirty="0" smtClean="0">
                <a:solidFill>
                  <a:schemeClr val="bg1"/>
                </a:solidFill>
              </a:rPr>
              <a:t>Sub title here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975953" y="3858193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0.3 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Freeform 51"/>
          <p:cNvSpPr/>
          <p:nvPr/>
        </p:nvSpPr>
        <p:spPr>
          <a:xfrm rot="16200000" flipV="1">
            <a:off x="7755095" y="4114323"/>
            <a:ext cx="203730" cy="164854"/>
          </a:xfrm>
          <a:custGeom>
            <a:avLst/>
            <a:gdLst>
              <a:gd name="connsiteX0" fmla="*/ 0 w 1581394"/>
              <a:gd name="connsiteY0" fmla="*/ 628950 h 1279630"/>
              <a:gd name="connsiteX1" fmla="*/ 12928 w 1581394"/>
              <a:gd name="connsiteY1" fmla="*/ 564916 h 1279630"/>
              <a:gd name="connsiteX2" fmla="*/ 17614 w 1581394"/>
              <a:gd name="connsiteY2" fmla="*/ 557966 h 1279630"/>
              <a:gd name="connsiteX3" fmla="*/ 18302 w 1581394"/>
              <a:gd name="connsiteY3" fmla="*/ 530791 h 1279630"/>
              <a:gd name="connsiteX4" fmla="*/ 90451 w 1581394"/>
              <a:gd name="connsiteY4" fmla="*/ 427604 h 1279630"/>
              <a:gd name="connsiteX5" fmla="*/ 720159 w 1581394"/>
              <a:gd name="connsiteY5" fmla="*/ 25843 h 1279630"/>
              <a:gd name="connsiteX6" fmla="*/ 947327 w 1581394"/>
              <a:gd name="connsiteY6" fmla="*/ 76046 h 1279630"/>
              <a:gd name="connsiteX7" fmla="*/ 897125 w 1581394"/>
              <a:gd name="connsiteY7" fmla="*/ 303214 h 1279630"/>
              <a:gd name="connsiteX8" fmla="*/ 644421 w 1581394"/>
              <a:gd name="connsiteY8" fmla="*/ 464442 h 1279630"/>
              <a:gd name="connsiteX9" fmla="*/ 1416886 w 1581394"/>
              <a:gd name="connsiteY9" fmla="*/ 464442 h 1279630"/>
              <a:gd name="connsiteX10" fmla="*/ 1581394 w 1581394"/>
              <a:gd name="connsiteY10" fmla="*/ 628950 h 1279630"/>
              <a:gd name="connsiteX11" fmla="*/ 1416886 w 1581394"/>
              <a:gd name="connsiteY11" fmla="*/ 793458 h 1279630"/>
              <a:gd name="connsiteX12" fmla="*/ 642891 w 1581394"/>
              <a:gd name="connsiteY12" fmla="*/ 793458 h 1279630"/>
              <a:gd name="connsiteX13" fmla="*/ 883320 w 1581394"/>
              <a:gd name="connsiteY13" fmla="*/ 986959 h 1279630"/>
              <a:gd name="connsiteX14" fmla="*/ 908334 w 1581394"/>
              <a:gd name="connsiteY14" fmla="*/ 1218260 h 1279630"/>
              <a:gd name="connsiteX15" fmla="*/ 677033 w 1581394"/>
              <a:gd name="connsiteY15" fmla="*/ 1243274 h 1279630"/>
              <a:gd name="connsiteX16" fmla="*/ 102598 w 1581394"/>
              <a:gd name="connsiteY16" fmla="*/ 780959 h 1279630"/>
              <a:gd name="connsiteX17" fmla="*/ 100474 w 1581394"/>
              <a:gd name="connsiteY17" fmla="*/ 780530 h 1279630"/>
              <a:gd name="connsiteX18" fmla="*/ 0 w 1581394"/>
              <a:gd name="connsiteY18" fmla="*/ 628950 h 12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81394" h="1279630">
                <a:moveTo>
                  <a:pt x="0" y="628950"/>
                </a:moveTo>
                <a:cubicBezTo>
                  <a:pt x="0" y="606236"/>
                  <a:pt x="4603" y="584598"/>
                  <a:pt x="12928" y="564916"/>
                </a:cubicBezTo>
                <a:lnTo>
                  <a:pt x="17614" y="557966"/>
                </a:lnTo>
                <a:lnTo>
                  <a:pt x="18302" y="530791"/>
                </a:lnTo>
                <a:cubicBezTo>
                  <a:pt x="27387" y="489682"/>
                  <a:pt x="52155" y="452038"/>
                  <a:pt x="90451" y="427604"/>
                </a:cubicBezTo>
                <a:lnTo>
                  <a:pt x="720159" y="25843"/>
                </a:lnTo>
                <a:cubicBezTo>
                  <a:pt x="796752" y="-23025"/>
                  <a:pt x="898460" y="-548"/>
                  <a:pt x="947327" y="76046"/>
                </a:cubicBezTo>
                <a:cubicBezTo>
                  <a:pt x="996195" y="152639"/>
                  <a:pt x="973718" y="254346"/>
                  <a:pt x="897125" y="303214"/>
                </a:cubicBezTo>
                <a:lnTo>
                  <a:pt x="644421" y="464442"/>
                </a:lnTo>
                <a:lnTo>
                  <a:pt x="1416886" y="464442"/>
                </a:lnTo>
                <a:cubicBezTo>
                  <a:pt x="1507741" y="464442"/>
                  <a:pt x="1581394" y="538095"/>
                  <a:pt x="1581394" y="628950"/>
                </a:cubicBezTo>
                <a:cubicBezTo>
                  <a:pt x="1581394" y="719805"/>
                  <a:pt x="1507741" y="793458"/>
                  <a:pt x="1416886" y="793458"/>
                </a:cubicBezTo>
                <a:lnTo>
                  <a:pt x="642891" y="793458"/>
                </a:lnTo>
                <a:lnTo>
                  <a:pt x="883320" y="986959"/>
                </a:lnTo>
                <a:cubicBezTo>
                  <a:pt x="954099" y="1043924"/>
                  <a:pt x="965298" y="1147481"/>
                  <a:pt x="908334" y="1218260"/>
                </a:cubicBezTo>
                <a:cubicBezTo>
                  <a:pt x="851369" y="1289039"/>
                  <a:pt x="747812" y="1300239"/>
                  <a:pt x="677033" y="1243274"/>
                </a:cubicBezTo>
                <a:lnTo>
                  <a:pt x="102598" y="780959"/>
                </a:lnTo>
                <a:lnTo>
                  <a:pt x="100474" y="780530"/>
                </a:lnTo>
                <a:cubicBezTo>
                  <a:pt x="41430" y="755556"/>
                  <a:pt x="0" y="697091"/>
                  <a:pt x="0" y="62895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9881827" y="3471330"/>
            <a:ext cx="1822938" cy="244251"/>
            <a:chOff x="6338109" y="339090"/>
            <a:chExt cx="2466774" cy="33051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Rounded Rectangle 53"/>
            <p:cNvSpPr/>
            <p:nvPr/>
          </p:nvSpPr>
          <p:spPr>
            <a:xfrm>
              <a:off x="6338109" y="339090"/>
              <a:ext cx="734932" cy="321310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 smtClean="0"/>
                <a:t>DETAILS</a:t>
              </a:r>
              <a:endParaRPr lang="en-US" sz="600" b="1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204030" y="339090"/>
              <a:ext cx="734932" cy="321310"/>
            </a:xfrm>
            <a:prstGeom prst="roundRect">
              <a:avLst>
                <a:gd name="adj" fmla="val 50000"/>
              </a:avLst>
            </a:prstGeom>
            <a:solidFill>
              <a:srgbClr val="55688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b="1" dirty="0" smtClean="0"/>
                <a:t>MONTHLY</a:t>
              </a:r>
              <a:endParaRPr lang="en-US" sz="400" b="1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069951" y="348297"/>
              <a:ext cx="734932" cy="321310"/>
            </a:xfrm>
            <a:prstGeom prst="roundRect">
              <a:avLst>
                <a:gd name="adj" fmla="val 50000"/>
              </a:avLst>
            </a:prstGeom>
            <a:solidFill>
              <a:srgbClr val="55688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b="1" dirty="0"/>
                <a:t>YEARY</a:t>
              </a:r>
            </a:p>
          </p:txBody>
        </p:sp>
      </p:grpSp>
      <p:graphicFrame>
        <p:nvGraphicFramePr>
          <p:cNvPr id="59" name="Chart 58"/>
          <p:cNvGraphicFramePr/>
          <p:nvPr>
            <p:extLst>
              <p:ext uri="{D42A27DB-BD31-4B8C-83A1-F6EECF244321}">
                <p14:modId xmlns:p14="http://schemas.microsoft.com/office/powerpoint/2010/main" val="3616396173"/>
              </p:ext>
            </p:extLst>
          </p:nvPr>
        </p:nvGraphicFramePr>
        <p:xfrm>
          <a:off x="9881827" y="3754870"/>
          <a:ext cx="1519525" cy="1117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6216532" y="5048256"/>
            <a:ext cx="9076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BOOKING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Overtime</a:t>
            </a:r>
            <a:endParaRPr 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64" name="Chart 63"/>
          <p:cNvGraphicFramePr/>
          <p:nvPr>
            <p:extLst>
              <p:ext uri="{D42A27DB-BD31-4B8C-83A1-F6EECF244321}">
                <p14:modId xmlns:p14="http://schemas.microsoft.com/office/powerpoint/2010/main" val="2965617510"/>
              </p:ext>
            </p:extLst>
          </p:nvPr>
        </p:nvGraphicFramePr>
        <p:xfrm>
          <a:off x="7186071" y="5187184"/>
          <a:ext cx="4013763" cy="1458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5" name="Rounded Rectangle 64"/>
          <p:cNvSpPr/>
          <p:nvPr/>
        </p:nvSpPr>
        <p:spPr>
          <a:xfrm>
            <a:off x="11130370" y="5048256"/>
            <a:ext cx="734932" cy="321310"/>
          </a:xfrm>
          <a:prstGeom prst="roundRect">
            <a:avLst>
              <a:gd name="adj" fmla="val 50000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YEARY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78980" y="5053356"/>
            <a:ext cx="2226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SALE FUNNEL</a:t>
            </a:r>
            <a:endParaRPr lang="en-US" sz="1050" dirty="0">
              <a:solidFill>
                <a:schemeClr val="bg1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2039850" y="5148806"/>
            <a:ext cx="3536922" cy="1438941"/>
            <a:chOff x="1091066" y="5019664"/>
            <a:chExt cx="4491639" cy="1827353"/>
          </a:xfrm>
        </p:grpSpPr>
        <p:sp>
          <p:nvSpPr>
            <p:cNvPr id="72" name="Rounded Rectangle 71"/>
            <p:cNvSpPr/>
            <p:nvPr/>
          </p:nvSpPr>
          <p:spPr>
            <a:xfrm>
              <a:off x="1097866" y="5143401"/>
              <a:ext cx="3657601" cy="1345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1097866" y="5514590"/>
              <a:ext cx="3657601" cy="1345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1097865" y="5891586"/>
              <a:ext cx="3657601" cy="1345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097864" y="6258237"/>
              <a:ext cx="3657601" cy="1345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1097864" y="6592661"/>
              <a:ext cx="3657600" cy="1345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1097863" y="5141893"/>
              <a:ext cx="2743200" cy="136065"/>
            </a:xfrm>
            <a:prstGeom prst="roundRect">
              <a:avLst/>
            </a:prstGeom>
            <a:solidFill>
              <a:srgbClr val="00B0F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1097863" y="5512215"/>
              <a:ext cx="1828800" cy="134558"/>
            </a:xfrm>
            <a:prstGeom prst="roundRect">
              <a:avLst/>
            </a:prstGeom>
            <a:solidFill>
              <a:srgbClr val="0070C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1097863" y="5891503"/>
              <a:ext cx="2743200" cy="134558"/>
            </a:xfrm>
            <a:prstGeom prst="roundRect">
              <a:avLst/>
            </a:prstGeom>
            <a:solidFill>
              <a:srgbClr val="3CB8BE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1097863" y="6256669"/>
              <a:ext cx="2926080" cy="134558"/>
            </a:xfrm>
            <a:prstGeom prst="roundRect">
              <a:avLst/>
            </a:prstGeom>
            <a:solidFill>
              <a:srgbClr val="2CD49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1091066" y="6592563"/>
              <a:ext cx="3200400" cy="134558"/>
            </a:xfrm>
            <a:prstGeom prst="roundRect">
              <a:avLst/>
            </a:prstGeom>
            <a:solidFill>
              <a:srgbClr val="8339C1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41658" y="5019664"/>
              <a:ext cx="729492" cy="371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Lato Black" panose="020F0A02020204030203" pitchFamily="34" charset="0"/>
                </a:rPr>
                <a:t>75%</a:t>
              </a:r>
              <a:endParaRPr lang="en-US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53213" y="5395122"/>
              <a:ext cx="729492" cy="371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Lato Black" panose="020F0A02020204030203" pitchFamily="34" charset="0"/>
                </a:rPr>
                <a:t>50%</a:t>
              </a:r>
              <a:endParaRPr lang="en-US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53213" y="5792624"/>
              <a:ext cx="729492" cy="371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Lato Black" panose="020F0A02020204030203" pitchFamily="34" charset="0"/>
                </a:rPr>
                <a:t>75%</a:t>
              </a:r>
              <a:endParaRPr lang="en-US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841658" y="6164613"/>
              <a:ext cx="729492" cy="371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Lato Black" panose="020F0A02020204030203" pitchFamily="34" charset="0"/>
                </a:rPr>
                <a:t>80%</a:t>
              </a:r>
              <a:endParaRPr lang="en-US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53212" y="6475705"/>
              <a:ext cx="729492" cy="371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Lato Black" panose="020F0A02020204030203" pitchFamily="34" charset="0"/>
                </a:rPr>
                <a:t>85%</a:t>
              </a:r>
              <a:endParaRPr lang="en-US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185528" y="5192043"/>
            <a:ext cx="850865" cy="1345917"/>
            <a:chOff x="497877" y="5241830"/>
            <a:chExt cx="850865" cy="1345917"/>
          </a:xfrm>
        </p:grpSpPr>
        <p:sp>
          <p:nvSpPr>
            <p:cNvPr id="88" name="TextBox 87"/>
            <p:cNvSpPr txBox="1"/>
            <p:nvPr/>
          </p:nvSpPr>
          <p:spPr>
            <a:xfrm>
              <a:off x="497877" y="5241830"/>
              <a:ext cx="84189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LOREN IPSUM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06845" y="5534712"/>
              <a:ext cx="84189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LOREN IPSUM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06845" y="5822114"/>
              <a:ext cx="84189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LOREN IPSUM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06845" y="6094837"/>
              <a:ext cx="84189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LOREN IPSUM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01591" y="6356915"/>
              <a:ext cx="84189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LOREN IPSUM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" t="5525" r="20705" b="13629"/>
          <a:stretch/>
        </p:blipFill>
        <p:spPr>
          <a:xfrm>
            <a:off x="9139869" y="1270035"/>
            <a:ext cx="2636885" cy="16129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087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109</Words>
  <Application>Microsoft Office PowerPoint</Application>
  <PresentationFormat>Widescreen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Amanullah Elham</dc:creator>
  <cp:lastModifiedBy>Amanullah Elham</cp:lastModifiedBy>
  <cp:revision>5</cp:revision>
  <dcterms:created xsi:type="dcterms:W3CDTF">2021-03-04T06:45:29Z</dcterms:created>
  <dcterms:modified xsi:type="dcterms:W3CDTF">2021-05-12T14:32:26Z</dcterms:modified>
</cp:coreProperties>
</file>