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3" roundtripDataSignature="AMtx7mhj52isIv14nTjBNRqsVmnNayhJ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9B2250-F3E4-44C3-969C-317A3A7F6465}">
  <a:tblStyle styleId="{AA9B2250-F3E4-44C3-969C-317A3A7F64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25c5d1c5c_1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25c5d1c5c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425c5d1c5c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25c5d1c5c_1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25c5d1c5c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425c5d1c5c_1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25c5d1c5c_1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25c5d1c5c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425c5d1c5c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dc5add1b0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dc5add1b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4dc5add1b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dc5add1b0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dc5add1b0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4dc5add1b0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dc5add1b0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dc5add1b0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4dc5add1b0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25c5d1c5c_1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25c5d1c5c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425c5d1c5c_1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25c5d1c5c_1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25c5d1c5c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25c5d1c5c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dc5add1b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dc5add1b0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4dc5add1b0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dc5add1b0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dc5add1b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4dc5add1b0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dc5add1b0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dc5add1b0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4dc5add1b0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c0bd38199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c0bd38199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8c0bd38199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dc5add1b0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dc5add1b0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4dc5add1b0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dc5add1b0_0_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dc5add1b0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4dc5add1b0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dc5add1b0_0_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dc5add1b0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4dc5add1b0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dc5add1b0_0_1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dc5add1b0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4dc5add1b0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25c5d1c5c_1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25c5d1c5c_1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425c5d1c5c_1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25c5d1c5c_1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25c5d1c5c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425c5d1c5c_1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dc5add1b0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dc5add1b0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4dc5add1b0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25c5d1c5c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25c5d1c5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425c5d1c5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dc5add1b0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4dc5add1b0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4dc5add1b0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25c5d1c5c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25c5d1c5c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425c5d1c5c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dba436c15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dba436c15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4dba436c15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dba436c15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dba436c15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4dba436c15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25c5d1c5c_1_1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25c5d1c5c_1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425c5d1c5c_1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dc5add1b0_0_1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dc5add1b0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4dc5add1b0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ieeexplore.ieee.org/document/10061025" TargetMode="External"/><Relationship Id="rId4" Type="http://schemas.openxmlformats.org/officeDocument/2006/relationships/hyperlink" Target="https://ieeexplore.ieee.org/document/10170671" TargetMode="External"/><Relationship Id="rId5"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91500" y="2275825"/>
            <a:ext cx="65880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Chronic Kidney Disease Prediction</a:t>
            </a:r>
            <a:endParaRPr b="1">
              <a:latin typeface="Times New Roman"/>
              <a:ea typeface="Times New Roman"/>
              <a:cs typeface="Times New Roman"/>
              <a:sym typeface="Times New Roman"/>
            </a:endParaRPr>
          </a:p>
        </p:txBody>
      </p:sp>
      <p:sp>
        <p:nvSpPr>
          <p:cNvPr id="89" name="Google Shape;89;p1"/>
          <p:cNvSpPr txBox="1"/>
          <p:nvPr>
            <p:ph idx="1" type="subTitle"/>
          </p:nvPr>
        </p:nvSpPr>
        <p:spPr>
          <a:xfrm>
            <a:off x="4793200" y="4696900"/>
            <a:ext cx="42108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latin typeface="Times New Roman"/>
                <a:ea typeface="Times New Roman"/>
                <a:cs typeface="Times New Roman"/>
                <a:sym typeface="Times New Roman"/>
              </a:rPr>
              <a:t>Batch ID: B140</a:t>
            </a:r>
            <a:endParaRPr/>
          </a:p>
          <a:p>
            <a:pPr indent="0" lvl="0" marL="0" rtl="0" algn="ctr">
              <a:lnSpc>
                <a:spcPct val="100000"/>
              </a:lnSpc>
              <a:spcBef>
                <a:spcPts val="0"/>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888888"/>
              </a:buClr>
              <a:buSzPct val="100000"/>
              <a:buNone/>
            </a:pPr>
            <a:r>
              <a:rPr lang="en-US">
                <a:latin typeface="Times New Roman"/>
                <a:ea typeface="Times New Roman"/>
                <a:cs typeface="Times New Roman"/>
                <a:sym typeface="Times New Roman"/>
              </a:rPr>
              <a:t>Student 1 Reg. No:RA2011003010661</a:t>
            </a:r>
            <a:endParaRPr>
              <a:latin typeface="Times New Roman"/>
              <a:ea typeface="Times New Roman"/>
              <a:cs typeface="Times New Roman"/>
              <a:sym typeface="Times New Roman"/>
            </a:endParaRPr>
          </a:p>
          <a:p>
            <a:pPr indent="0" lvl="0" marL="0" rtl="0" algn="ctr">
              <a:lnSpc>
                <a:spcPct val="100000"/>
              </a:lnSpc>
              <a:spcBef>
                <a:spcPts val="592"/>
              </a:spcBef>
              <a:spcAft>
                <a:spcPts val="0"/>
              </a:spcAft>
              <a:buSzPct val="100000"/>
              <a:buNone/>
            </a:pPr>
            <a:r>
              <a:rPr lang="en-US">
                <a:latin typeface="Times New Roman"/>
                <a:ea typeface="Times New Roman"/>
                <a:cs typeface="Times New Roman"/>
                <a:sym typeface="Times New Roman"/>
              </a:rPr>
              <a:t>Student 1 Name:Palak Rani</a:t>
            </a:r>
            <a:endParaRPr/>
          </a:p>
          <a:p>
            <a:pPr indent="0" lvl="0" marL="0" rtl="0" algn="ctr">
              <a:lnSpc>
                <a:spcPct val="100000"/>
              </a:lnSpc>
              <a:spcBef>
                <a:spcPts val="592"/>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ctr">
              <a:lnSpc>
                <a:spcPct val="100000"/>
              </a:lnSpc>
              <a:spcBef>
                <a:spcPts val="592"/>
              </a:spcBef>
              <a:spcAft>
                <a:spcPts val="0"/>
              </a:spcAft>
              <a:buClr>
                <a:srgbClr val="888888"/>
              </a:buClr>
              <a:buSzPct val="100000"/>
              <a:buNone/>
            </a:pPr>
            <a:r>
              <a:rPr lang="en-US">
                <a:latin typeface="Times New Roman"/>
                <a:ea typeface="Times New Roman"/>
                <a:cs typeface="Times New Roman"/>
                <a:sym typeface="Times New Roman"/>
              </a:rPr>
              <a:t>Student 2 Reg. No:RA2011003010666</a:t>
            </a:r>
            <a:endParaRPr/>
          </a:p>
          <a:p>
            <a:pPr indent="0" lvl="0" marL="0" rtl="0" algn="ctr">
              <a:lnSpc>
                <a:spcPct val="100000"/>
              </a:lnSpc>
              <a:spcBef>
                <a:spcPts val="592"/>
              </a:spcBef>
              <a:spcAft>
                <a:spcPts val="0"/>
              </a:spcAft>
              <a:buSzPct val="100000"/>
              <a:buNone/>
            </a:pPr>
            <a:r>
              <a:rPr lang="en-US">
                <a:latin typeface="Times New Roman"/>
                <a:ea typeface="Times New Roman"/>
                <a:cs typeface="Times New Roman"/>
                <a:sym typeface="Times New Roman"/>
              </a:rPr>
              <a:t>Student 2 Name:Palak Patel</a:t>
            </a:r>
            <a:endParaRPr>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363775" y="569728"/>
            <a:ext cx="1735931" cy="755015"/>
          </a:xfrm>
          <a:prstGeom prst="rect">
            <a:avLst/>
          </a:prstGeom>
          <a:noFill/>
          <a:ln>
            <a:noFill/>
          </a:ln>
        </p:spPr>
      </p:pic>
      <p:sp>
        <p:nvSpPr>
          <p:cNvPr id="91" name="Google Shape;91;p1"/>
          <p:cNvSpPr/>
          <p:nvPr/>
        </p:nvSpPr>
        <p:spPr>
          <a:xfrm>
            <a:off x="1964524" y="422225"/>
            <a:ext cx="6884400" cy="14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28600" y="4903850"/>
            <a:ext cx="4269600" cy="1530300"/>
          </a:xfrm>
          <a:prstGeom prst="rect">
            <a:avLst/>
          </a:prstGeom>
          <a:noFill/>
          <a:ln cap="flat" cmpd="sng" w="9525">
            <a:solidFill>
              <a:srgbClr val="2A2A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1280"/>
              <a:buFont typeface="Arial"/>
              <a:buNone/>
            </a:pPr>
            <a:r>
              <a:rPr b="0" i="0" lang="en-US" sz="1380" u="none" cap="none" strike="noStrike">
                <a:solidFill>
                  <a:srgbClr val="888888"/>
                </a:solidFill>
                <a:latin typeface="Times New Roman"/>
                <a:ea typeface="Times New Roman"/>
                <a:cs typeface="Times New Roman"/>
                <a:sym typeface="Times New Roman"/>
              </a:rPr>
              <a:t>Guide name: Dr. S </a:t>
            </a:r>
            <a:r>
              <a:rPr lang="en-US" sz="1380">
                <a:solidFill>
                  <a:srgbClr val="888888"/>
                </a:solidFill>
                <a:latin typeface="Times New Roman"/>
                <a:ea typeface="Times New Roman"/>
                <a:cs typeface="Times New Roman"/>
                <a:sym typeface="Times New Roman"/>
              </a:rPr>
              <a:t>Babu</a:t>
            </a:r>
            <a:endParaRPr sz="660"/>
          </a:p>
          <a:p>
            <a:pPr indent="0" lvl="0" marL="0" marR="0" rtl="0" algn="ctr">
              <a:lnSpc>
                <a:spcPct val="170000"/>
              </a:lnSpc>
              <a:spcBef>
                <a:spcPts val="592"/>
              </a:spcBef>
              <a:spcAft>
                <a:spcPts val="0"/>
              </a:spcAft>
              <a:buClr>
                <a:srgbClr val="888888"/>
              </a:buClr>
              <a:buSzPts val="1280"/>
              <a:buFont typeface="Arial"/>
              <a:buNone/>
            </a:pPr>
            <a:r>
              <a:rPr b="0" i="0" lang="en-US" sz="1380" u="none" cap="none" strike="noStrike">
                <a:solidFill>
                  <a:srgbClr val="888888"/>
                </a:solidFill>
                <a:latin typeface="Times New Roman"/>
                <a:ea typeface="Times New Roman"/>
                <a:cs typeface="Times New Roman"/>
                <a:sym typeface="Times New Roman"/>
              </a:rPr>
              <a:t>Designation: Associate Professor</a:t>
            </a:r>
            <a:br>
              <a:rPr b="0" i="0" lang="en-US" sz="1380" u="none" cap="none" strike="noStrike">
                <a:solidFill>
                  <a:srgbClr val="888888"/>
                </a:solidFill>
                <a:latin typeface="Times New Roman"/>
                <a:ea typeface="Times New Roman"/>
                <a:cs typeface="Times New Roman"/>
                <a:sym typeface="Times New Roman"/>
              </a:rPr>
            </a:br>
            <a:r>
              <a:rPr b="0" i="0" lang="en-US" sz="1380" u="none" cap="none" strike="noStrike">
                <a:solidFill>
                  <a:srgbClr val="888888"/>
                </a:solidFill>
                <a:latin typeface="Times New Roman"/>
                <a:ea typeface="Times New Roman"/>
                <a:cs typeface="Times New Roman"/>
                <a:sym typeface="Times New Roman"/>
              </a:rPr>
              <a:t>Department: Depart</a:t>
            </a:r>
            <a:r>
              <a:rPr lang="en-US" sz="1380">
                <a:solidFill>
                  <a:srgbClr val="888888"/>
                </a:solidFill>
                <a:latin typeface="Times New Roman"/>
                <a:ea typeface="Times New Roman"/>
                <a:cs typeface="Times New Roman"/>
                <a:sym typeface="Times New Roman"/>
              </a:rPr>
              <a:t>ment of Computing Technologies</a:t>
            </a:r>
            <a:endParaRPr sz="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425c5d1c5c_1_26"/>
          <p:cNvSpPr txBox="1"/>
          <p:nvPr>
            <p:ph type="title"/>
          </p:nvPr>
        </p:nvSpPr>
        <p:spPr>
          <a:xfrm>
            <a:off x="2866300" y="510350"/>
            <a:ext cx="5991600" cy="859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23943"/>
              <a:buFont typeface="Calibri"/>
              <a:buNone/>
            </a:pPr>
            <a:r>
              <a:rPr b="1" lang="en-US" sz="3550">
                <a:latin typeface="Times New Roman"/>
                <a:ea typeface="Times New Roman"/>
                <a:cs typeface="Times New Roman"/>
                <a:sym typeface="Times New Roman"/>
              </a:rPr>
              <a:t>Challenges of</a:t>
            </a:r>
            <a:r>
              <a:rPr lang="en-US" sz="3550">
                <a:latin typeface="Times New Roman"/>
                <a:ea typeface="Times New Roman"/>
                <a:cs typeface="Times New Roman"/>
                <a:sym typeface="Times New Roman"/>
              </a:rPr>
              <a:t> </a:t>
            </a:r>
            <a:r>
              <a:rPr b="1" lang="en-US" sz="3550">
                <a:latin typeface="Times New Roman"/>
                <a:ea typeface="Times New Roman"/>
                <a:cs typeface="Times New Roman"/>
                <a:sym typeface="Times New Roman"/>
              </a:rPr>
              <a:t>Existing System</a:t>
            </a:r>
            <a:endParaRPr b="1" sz="355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3200">
              <a:latin typeface="Times New Roman"/>
              <a:ea typeface="Times New Roman"/>
              <a:cs typeface="Times New Roman"/>
              <a:sym typeface="Times New Roman"/>
            </a:endParaRPr>
          </a:p>
        </p:txBody>
      </p:sp>
      <p:sp>
        <p:nvSpPr>
          <p:cNvPr id="174" name="Google Shape;174;g2425c5d1c5c_1_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9250" lvl="0" marL="457200" rtl="0" algn="just">
              <a:lnSpc>
                <a:spcPct val="115000"/>
              </a:lnSpc>
              <a:spcBef>
                <a:spcPts val="150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Risk Factors: </a:t>
            </a:r>
            <a:r>
              <a:rPr lang="en-US" sz="1900">
                <a:highlight>
                  <a:schemeClr val="lt1"/>
                </a:highlight>
                <a:latin typeface="Times New Roman"/>
                <a:ea typeface="Times New Roman"/>
                <a:cs typeface="Times New Roman"/>
                <a:sym typeface="Times New Roman"/>
              </a:rPr>
              <a:t>Identifying and incorporating all relevant risk factors into predictive models can be complex, as new risk factors are continually being discovered.</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Risk Factors:</a:t>
            </a:r>
            <a:r>
              <a:rPr lang="en-US" sz="1900">
                <a:highlight>
                  <a:schemeClr val="lt1"/>
                </a:highlight>
                <a:latin typeface="Times New Roman"/>
                <a:ea typeface="Times New Roman"/>
                <a:cs typeface="Times New Roman"/>
                <a:sym typeface="Times New Roman"/>
              </a:rPr>
              <a:t> Identifying and incorporating all relevant risk factors into predictive models can be complex, as new risk factors are continually being discovered.</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False Positives and Negatives:</a:t>
            </a:r>
            <a:r>
              <a:rPr lang="en-US" sz="1900">
                <a:highlight>
                  <a:schemeClr val="lt1"/>
                </a:highlight>
                <a:latin typeface="Times New Roman"/>
                <a:ea typeface="Times New Roman"/>
                <a:cs typeface="Times New Roman"/>
                <a:sym typeface="Times New Roman"/>
              </a:rPr>
              <a:t> Models may produce false positives or negatives, leading to unnecessary interventions or missed diagnoses.</a:t>
            </a:r>
            <a:endParaRPr sz="1900">
              <a:highlight>
                <a:schemeClr val="lt1"/>
              </a:highlight>
              <a:latin typeface="Times New Roman"/>
              <a:ea typeface="Times New Roman"/>
              <a:cs typeface="Times New Roman"/>
              <a:sym typeface="Times New Roman"/>
            </a:endParaRPr>
          </a:p>
        </p:txBody>
      </p:sp>
      <p:sp>
        <p:nvSpPr>
          <p:cNvPr id="175" name="Google Shape;175;g2425c5d1c5c_1_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6" name="Google Shape;176;g2425c5d1c5c_1_26"/>
          <p:cNvPicPr preferRelativeResize="0"/>
          <p:nvPr/>
        </p:nvPicPr>
        <p:blipFill rotWithShape="1">
          <a:blip r:embed="rId3">
            <a:alphaModFix/>
          </a:blip>
          <a:srcRect b="0" l="0" r="0" t="0"/>
          <a:stretch/>
        </p:blipFill>
        <p:spPr>
          <a:xfrm>
            <a:off x="341650" y="327278"/>
            <a:ext cx="2237740" cy="755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SzPts val="1100"/>
              <a:buNone/>
            </a:pPr>
            <a:r>
              <a:rPr b="1" lang="en-US" sz="2500">
                <a:latin typeface="Times New Roman"/>
                <a:ea typeface="Times New Roman"/>
                <a:cs typeface="Times New Roman"/>
                <a:sym typeface="Times New Roman"/>
              </a:rPr>
              <a:t>Problem statement</a:t>
            </a:r>
            <a:endParaRPr b="1" sz="2500">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b="1" sz="2500">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Kidney diseases are major causes of global morbidity and mortality.</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These diseases impose a significant burden on healthcare systems and patients.</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Early detection and prediction are essential for improved patient outcomes.</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Traditional diagnostic methods have limitations.</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Accurate data-driven predictive models are needed.</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These models can assist healthcare professionals in identifying high-risk individuals.</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The challenge is to develop reliable and interpretable predictive models.</a:t>
            </a:r>
            <a:endParaRPr sz="19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ts val="1900"/>
              <a:buFont typeface="Times New Roman"/>
              <a:buChar char="●"/>
            </a:pPr>
            <a:r>
              <a:rPr lang="en-US" sz="1900">
                <a:solidFill>
                  <a:srgbClr val="1B212C"/>
                </a:solidFill>
                <a:highlight>
                  <a:schemeClr val="lt1"/>
                </a:highlight>
                <a:latin typeface="Times New Roman"/>
                <a:ea typeface="Times New Roman"/>
                <a:cs typeface="Times New Roman"/>
                <a:sym typeface="Times New Roman"/>
              </a:rPr>
              <a:t>The models should seamlessly integrate into clinical practice.</a:t>
            </a:r>
            <a:endParaRPr sz="1900">
              <a:solidFill>
                <a:srgbClr val="1B212C"/>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b="1" sz="23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82" name="Google Shape;182;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83" name="Google Shape;18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84" name="Google Shape;18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85" name="Google Shape;18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6" name="Google Shape;186;p5"/>
          <p:cNvSpPr txBox="1"/>
          <p:nvPr>
            <p:ph type="title"/>
          </p:nvPr>
        </p:nvSpPr>
        <p:spPr>
          <a:xfrm>
            <a:off x="2903975" y="381825"/>
            <a:ext cx="5355900" cy="1161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Times New Roman"/>
                <a:ea typeface="Times New Roman"/>
                <a:cs typeface="Times New Roman"/>
                <a:sym typeface="Times New Roman"/>
              </a:rPr>
              <a:t>Problem statement and Objectives</a:t>
            </a:r>
            <a:r>
              <a:rPr lang="en-U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425c5d1c5c_1_44"/>
          <p:cNvSpPr txBox="1"/>
          <p:nvPr>
            <p:ph type="title"/>
          </p:nvPr>
        </p:nvSpPr>
        <p:spPr>
          <a:xfrm>
            <a:off x="2891425" y="274650"/>
            <a:ext cx="57954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Problem statement and Objectives</a:t>
            </a:r>
            <a:endParaRPr/>
          </a:p>
        </p:txBody>
      </p:sp>
      <p:sp>
        <p:nvSpPr>
          <p:cNvPr id="193" name="Google Shape;193;g2425c5d1c5c_1_4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0" lvl="0" marL="0" rtl="0" algn="just">
              <a:spcBef>
                <a:spcPts val="0"/>
              </a:spcBef>
              <a:spcAft>
                <a:spcPts val="0"/>
              </a:spcAft>
              <a:buNone/>
            </a:pPr>
            <a:r>
              <a:rPr b="1" lang="en-US" sz="10100">
                <a:latin typeface="Times New Roman"/>
                <a:ea typeface="Times New Roman"/>
                <a:cs typeface="Times New Roman"/>
                <a:sym typeface="Times New Roman"/>
              </a:rPr>
              <a:t>Objectives</a:t>
            </a:r>
            <a:endParaRPr b="1" sz="10100">
              <a:latin typeface="Times New Roman"/>
              <a:ea typeface="Times New Roman"/>
              <a:cs typeface="Times New Roman"/>
              <a:sym typeface="Times New Roman"/>
            </a:endParaRPr>
          </a:p>
          <a:p>
            <a:pPr indent="0" lvl="0" marL="0" rtl="0" algn="just">
              <a:spcBef>
                <a:spcPts val="0"/>
              </a:spcBef>
              <a:spcAft>
                <a:spcPts val="0"/>
              </a:spcAft>
              <a:buNone/>
            </a:pPr>
            <a:r>
              <a:t/>
            </a:r>
            <a:endParaRPr b="1" sz="2500">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Early Detection:</a:t>
            </a:r>
            <a:r>
              <a:rPr lang="en-US" sz="7600">
                <a:highlight>
                  <a:schemeClr val="lt1"/>
                </a:highlight>
                <a:latin typeface="Times New Roman"/>
                <a:ea typeface="Times New Roman"/>
                <a:cs typeface="Times New Roman"/>
                <a:sym typeface="Times New Roman"/>
              </a:rPr>
              <a:t> The primary objective is to develop a predictive model that can accurately and efficiently identify individuals at risk of developing kidney disease, allowing for early intervention and treatment.</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Accuracy:</a:t>
            </a:r>
            <a:r>
              <a:rPr lang="en-US" sz="7600">
                <a:highlight>
                  <a:schemeClr val="lt1"/>
                </a:highlight>
                <a:latin typeface="Times New Roman"/>
                <a:ea typeface="Times New Roman"/>
                <a:cs typeface="Times New Roman"/>
                <a:sym typeface="Times New Roman"/>
              </a:rPr>
              <a:t> Achieve a high level of accuracy in predicting kidney disease, ensuring that the model minimizes false positives and false negatives to avoid unnecessary anxiety or missed diagnoses.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Interpretability:</a:t>
            </a:r>
            <a:r>
              <a:rPr lang="en-US" sz="7600">
                <a:highlight>
                  <a:schemeClr val="lt1"/>
                </a:highlight>
                <a:latin typeface="Times New Roman"/>
                <a:ea typeface="Times New Roman"/>
                <a:cs typeface="Times New Roman"/>
                <a:sym typeface="Times New Roman"/>
              </a:rPr>
              <a:t> Design the model to be interpretable, enabling healthcare professionals to understand the factors contributing to the prediction and make informed decisions regarding patient care.</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Generalizability:</a:t>
            </a:r>
            <a:r>
              <a:rPr lang="en-US" sz="7600">
                <a:highlight>
                  <a:schemeClr val="lt1"/>
                </a:highlight>
                <a:latin typeface="Times New Roman"/>
                <a:ea typeface="Times New Roman"/>
                <a:cs typeface="Times New Roman"/>
                <a:sym typeface="Times New Roman"/>
              </a:rPr>
              <a:t> Ensure that the predictive model is applicable across diverse patient populations and healthcare settings, making it valuable for a wide range of clinical scenarios.</a:t>
            </a:r>
            <a:endParaRPr sz="7600">
              <a:highlight>
                <a:schemeClr val="lt1"/>
              </a:highlight>
              <a:latin typeface="Times New Roman"/>
              <a:ea typeface="Times New Roman"/>
              <a:cs typeface="Times New Roman"/>
              <a:sym typeface="Times New Roman"/>
            </a:endParaRPr>
          </a:p>
          <a:p>
            <a:pPr indent="0" lvl="0" marL="0" rtl="0" algn="l">
              <a:spcBef>
                <a:spcPts val="1500"/>
              </a:spcBef>
              <a:spcAft>
                <a:spcPts val="0"/>
              </a:spcAft>
              <a:buClr>
                <a:schemeClr val="dk1"/>
              </a:buClr>
              <a:buSzPct val="44000"/>
              <a:buFont typeface="Arial"/>
              <a:buNone/>
            </a:pPr>
            <a:r>
              <a:t/>
            </a:r>
            <a:endParaRPr b="1" sz="2500">
              <a:latin typeface="Times New Roman"/>
              <a:ea typeface="Times New Roman"/>
              <a:cs typeface="Times New Roman"/>
              <a:sym typeface="Times New Roman"/>
            </a:endParaRPr>
          </a:p>
        </p:txBody>
      </p:sp>
      <p:sp>
        <p:nvSpPr>
          <p:cNvPr id="194" name="Google Shape;194;g2425c5d1c5c_1_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5" name="Google Shape;195;g2425c5d1c5c_1_44"/>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25c5d1c5c_1_53"/>
          <p:cNvSpPr txBox="1"/>
          <p:nvPr>
            <p:ph type="title"/>
          </p:nvPr>
        </p:nvSpPr>
        <p:spPr>
          <a:xfrm>
            <a:off x="3155200" y="274650"/>
            <a:ext cx="52053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Problem statement and Objectives</a:t>
            </a:r>
            <a:endParaRPr/>
          </a:p>
        </p:txBody>
      </p:sp>
      <p:sp>
        <p:nvSpPr>
          <p:cNvPr id="202" name="Google Shape;202;g2425c5d1c5c_1_53"/>
          <p:cNvSpPr txBox="1"/>
          <p:nvPr>
            <p:ph idx="1" type="body"/>
          </p:nvPr>
        </p:nvSpPr>
        <p:spPr>
          <a:xfrm>
            <a:off x="457200" y="1417650"/>
            <a:ext cx="8229600" cy="4938600"/>
          </a:xfrm>
          <a:prstGeom prst="rect">
            <a:avLst/>
          </a:prstGeom>
        </p:spPr>
        <p:txBody>
          <a:bodyPr anchorCtr="0" anchor="t" bIns="45700" lIns="91425" spcFirstLastPara="1" rIns="91425" wrap="square" tIns="45700">
            <a:normAutofit fontScale="25000" lnSpcReduction="20000"/>
          </a:bodyPr>
          <a:lstStyle/>
          <a:p>
            <a:pPr indent="0" lvl="0" marL="457200" rtl="0" algn="just">
              <a:lnSpc>
                <a:spcPct val="115000"/>
              </a:lnSpc>
              <a:spcBef>
                <a:spcPts val="1500"/>
              </a:spcBef>
              <a:spcAft>
                <a:spcPts val="0"/>
              </a:spcAft>
              <a:buNone/>
            </a:pPr>
            <a:r>
              <a:rPr b="1" lang="en-US" sz="10000">
                <a:highlight>
                  <a:schemeClr val="lt1"/>
                </a:highlight>
                <a:latin typeface="Times New Roman"/>
                <a:ea typeface="Times New Roman"/>
                <a:cs typeface="Times New Roman"/>
                <a:sym typeface="Times New Roman"/>
              </a:rPr>
              <a:t>Objectives</a:t>
            </a:r>
            <a:endParaRPr b="1" sz="10000">
              <a:highlight>
                <a:schemeClr val="lt1"/>
              </a:highlight>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Data Privacy:</a:t>
            </a:r>
            <a:r>
              <a:rPr lang="en-US" sz="7600">
                <a:highlight>
                  <a:schemeClr val="lt1"/>
                </a:highlight>
                <a:latin typeface="Times New Roman"/>
                <a:ea typeface="Times New Roman"/>
                <a:cs typeface="Times New Roman"/>
                <a:sym typeface="Times New Roman"/>
              </a:rPr>
              <a:t> Implement data privacy and security measures to protect sensitive patient information and adhere to ethical standards and regulations, such as HIPAA compliance.</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User-Friendly Interface:</a:t>
            </a:r>
            <a:r>
              <a:rPr lang="en-US" sz="7600">
                <a:highlight>
                  <a:schemeClr val="lt1"/>
                </a:highlight>
                <a:latin typeface="Times New Roman"/>
                <a:ea typeface="Times New Roman"/>
                <a:cs typeface="Times New Roman"/>
                <a:sym typeface="Times New Roman"/>
              </a:rPr>
              <a:t> Develop a user-friendly interface or application that healthcare providers can easily use to input patient data and access predictions, promoting the seamless integration of the model into clinical workflows.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Clinical Adoption:</a:t>
            </a:r>
            <a:r>
              <a:rPr lang="en-US" sz="7600">
                <a:highlight>
                  <a:schemeClr val="lt1"/>
                </a:highlight>
                <a:latin typeface="Times New Roman"/>
                <a:ea typeface="Times New Roman"/>
                <a:cs typeface="Times New Roman"/>
                <a:sym typeface="Times New Roman"/>
              </a:rPr>
              <a:t> Promote the adoption of the model within healthcare systems and encourage healthcare providers to utilize it for risk assessment and patient management.</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Cost-Effectiveness:</a:t>
            </a:r>
            <a:r>
              <a:rPr lang="en-US" sz="7600">
                <a:highlight>
                  <a:schemeClr val="lt1"/>
                </a:highlight>
                <a:latin typeface="Times New Roman"/>
                <a:ea typeface="Times New Roman"/>
                <a:cs typeface="Times New Roman"/>
                <a:sym typeface="Times New Roman"/>
              </a:rPr>
              <a:t> Assess the cost-effectiveness of the predictive model in terms of early disease detection, reduced healthcare expenses, and improved patient outcomes.</a:t>
            </a:r>
            <a:endParaRPr sz="7600">
              <a:highlight>
                <a:schemeClr val="lt1"/>
              </a:highlight>
              <a:latin typeface="Times New Roman"/>
              <a:ea typeface="Times New Roman"/>
              <a:cs typeface="Times New Roman"/>
              <a:sym typeface="Times New Roman"/>
            </a:endParaRPr>
          </a:p>
          <a:p>
            <a:pPr indent="0" lvl="0" marL="0" rtl="0" algn="l">
              <a:spcBef>
                <a:spcPts val="1500"/>
              </a:spcBef>
              <a:spcAft>
                <a:spcPts val="0"/>
              </a:spcAft>
              <a:buClr>
                <a:schemeClr val="dk1"/>
              </a:buClr>
              <a:buSzPct val="44000"/>
              <a:buFont typeface="Arial"/>
              <a:buNone/>
            </a:pPr>
            <a:r>
              <a:t/>
            </a:r>
            <a:endParaRPr b="1" sz="2500">
              <a:latin typeface="Times New Roman"/>
              <a:ea typeface="Times New Roman"/>
              <a:cs typeface="Times New Roman"/>
              <a:sym typeface="Times New Roman"/>
            </a:endParaRPr>
          </a:p>
          <a:p>
            <a:pPr indent="0" lvl="0" marL="0" rtl="0" algn="l">
              <a:spcBef>
                <a:spcPts val="360"/>
              </a:spcBef>
              <a:spcAft>
                <a:spcPts val="0"/>
              </a:spcAft>
              <a:buNone/>
            </a:pPr>
            <a:r>
              <a:t/>
            </a:r>
            <a:endParaRPr b="1" sz="7600">
              <a:highlight>
                <a:schemeClr val="lt1"/>
              </a:highlight>
              <a:latin typeface="Times New Roman"/>
              <a:ea typeface="Times New Roman"/>
              <a:cs typeface="Times New Roman"/>
              <a:sym typeface="Times New Roman"/>
            </a:endParaRPr>
          </a:p>
        </p:txBody>
      </p:sp>
      <p:sp>
        <p:nvSpPr>
          <p:cNvPr id="203" name="Google Shape;203;g2425c5d1c5c_1_5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4" name="Google Shape;204;g2425c5d1c5c_1_53"/>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4dc5add1b0_0_7"/>
          <p:cNvSpPr txBox="1"/>
          <p:nvPr>
            <p:ph type="title"/>
          </p:nvPr>
        </p:nvSpPr>
        <p:spPr>
          <a:xfrm>
            <a:off x="2941800" y="457200"/>
            <a:ext cx="57450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Problem statement and Objectives</a:t>
            </a:r>
            <a:endParaRPr/>
          </a:p>
        </p:txBody>
      </p:sp>
      <p:sp>
        <p:nvSpPr>
          <p:cNvPr id="211" name="Google Shape;211;g24dc5add1b0_0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457200" rtl="0" algn="just">
              <a:lnSpc>
                <a:spcPct val="115000"/>
              </a:lnSpc>
              <a:spcBef>
                <a:spcPts val="1500"/>
              </a:spcBef>
              <a:spcAft>
                <a:spcPts val="0"/>
              </a:spcAft>
              <a:buNone/>
            </a:pPr>
            <a:r>
              <a:rPr b="1" lang="en-US" sz="2500">
                <a:highlight>
                  <a:schemeClr val="lt1"/>
                </a:highlight>
                <a:latin typeface="Times New Roman"/>
                <a:ea typeface="Times New Roman"/>
                <a:cs typeface="Times New Roman"/>
                <a:sym typeface="Times New Roman"/>
              </a:rPr>
              <a:t>Objectives</a:t>
            </a:r>
            <a:endParaRPr b="1" sz="2500">
              <a:highlight>
                <a:schemeClr val="lt1"/>
              </a:highlight>
              <a:latin typeface="Times New Roman"/>
              <a:ea typeface="Times New Roman"/>
              <a:cs typeface="Times New Roman"/>
              <a:sym typeface="Times New Roman"/>
            </a:endParaRPr>
          </a:p>
          <a:p>
            <a:pPr indent="-349885" lvl="0" marL="457200" rtl="0" algn="just">
              <a:lnSpc>
                <a:spcPct val="95000"/>
              </a:lnSpc>
              <a:spcBef>
                <a:spcPts val="1500"/>
              </a:spcBef>
              <a:spcAft>
                <a:spcPts val="0"/>
              </a:spcAft>
              <a:buSzPts val="1910"/>
              <a:buFont typeface="Times New Roman"/>
              <a:buChar char="•"/>
            </a:pPr>
            <a:r>
              <a:rPr b="1" lang="en-US" sz="1910">
                <a:highlight>
                  <a:schemeClr val="lt1"/>
                </a:highlight>
                <a:latin typeface="Times New Roman"/>
                <a:ea typeface="Times New Roman"/>
                <a:cs typeface="Times New Roman"/>
                <a:sym typeface="Times New Roman"/>
              </a:rPr>
              <a:t>Public Health Impact:</a:t>
            </a:r>
            <a:r>
              <a:rPr lang="en-US" sz="1910">
                <a:highlight>
                  <a:schemeClr val="lt1"/>
                </a:highlight>
                <a:latin typeface="Times New Roman"/>
                <a:ea typeface="Times New Roman"/>
                <a:cs typeface="Times New Roman"/>
                <a:sym typeface="Times New Roman"/>
              </a:rPr>
              <a:t> Aim to reduce the overall burden of kidney disease by enabling proactive healthcare interventions and preventing disease progression.</a:t>
            </a:r>
            <a:endParaRPr sz="1910">
              <a:highlight>
                <a:schemeClr val="lt1"/>
              </a:highlight>
              <a:latin typeface="Times New Roman"/>
              <a:ea typeface="Times New Roman"/>
              <a:cs typeface="Times New Roman"/>
              <a:sym typeface="Times New Roman"/>
            </a:endParaRPr>
          </a:p>
          <a:p>
            <a:pPr indent="-349885" lvl="0" marL="457200" rtl="0" algn="just">
              <a:lnSpc>
                <a:spcPct val="95000"/>
              </a:lnSpc>
              <a:spcBef>
                <a:spcPts val="0"/>
              </a:spcBef>
              <a:spcAft>
                <a:spcPts val="0"/>
              </a:spcAft>
              <a:buSzPts val="1910"/>
              <a:buFont typeface="Times New Roman"/>
              <a:buChar char="•"/>
            </a:pPr>
            <a:r>
              <a:rPr b="1" lang="en-US" sz="1910">
                <a:highlight>
                  <a:schemeClr val="lt1"/>
                </a:highlight>
                <a:latin typeface="Times New Roman"/>
                <a:ea typeface="Times New Roman"/>
                <a:cs typeface="Times New Roman"/>
                <a:sym typeface="Times New Roman"/>
              </a:rPr>
              <a:t>Validation:</a:t>
            </a:r>
            <a:r>
              <a:rPr lang="en-US" sz="1910">
                <a:highlight>
                  <a:schemeClr val="lt1"/>
                </a:highlight>
                <a:latin typeface="Times New Roman"/>
                <a:ea typeface="Times New Roman"/>
                <a:cs typeface="Times New Roman"/>
                <a:sym typeface="Times New Roman"/>
              </a:rPr>
              <a:t> Independently validate the model's performance on new datasets to ensure its reliability and generalizability.</a:t>
            </a:r>
            <a:endParaRPr sz="100"/>
          </a:p>
        </p:txBody>
      </p:sp>
      <p:sp>
        <p:nvSpPr>
          <p:cNvPr id="212" name="Google Shape;212;g24dc5add1b0_0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3" name="Google Shape;213;g24dc5add1b0_0_7"/>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4dc5add1b0_0_15"/>
          <p:cNvSpPr txBox="1"/>
          <p:nvPr>
            <p:ph type="title"/>
          </p:nvPr>
        </p:nvSpPr>
        <p:spPr>
          <a:xfrm>
            <a:off x="3332250" y="168325"/>
            <a:ext cx="2479500" cy="1236900"/>
          </a:xfrm>
          <a:prstGeom prst="rect">
            <a:avLst/>
          </a:prstGeom>
        </p:spPr>
        <p:txBody>
          <a:bodyPr anchorCtr="0" anchor="ctr" bIns="45700" lIns="91425" spcFirstLastPara="1" rIns="91425" wrap="square" tIns="45700">
            <a:normAutofit/>
          </a:bodyPr>
          <a:lstStyle/>
          <a:p>
            <a:pPr indent="0" lvl="0" marL="0" rtl="0" algn="just">
              <a:lnSpc>
                <a:spcPct val="150000"/>
              </a:lnSpc>
              <a:spcBef>
                <a:spcPts val="0"/>
              </a:spcBef>
              <a:spcAft>
                <a:spcPts val="0"/>
              </a:spcAft>
              <a:buNone/>
            </a:pPr>
            <a:r>
              <a:rPr lang="en-US" sz="700">
                <a:highlight>
                  <a:srgbClr val="FFFFFF"/>
                </a:highlight>
                <a:latin typeface="Times New Roman"/>
                <a:ea typeface="Times New Roman"/>
                <a:cs typeface="Times New Roman"/>
                <a:sym typeface="Times New Roman"/>
              </a:rPr>
              <a:t>        </a:t>
            </a:r>
            <a:r>
              <a:rPr b="1" lang="en-US" sz="3200">
                <a:highlight>
                  <a:srgbClr val="FFFFFF"/>
                </a:highlight>
                <a:latin typeface="Times New Roman"/>
                <a:ea typeface="Times New Roman"/>
                <a:cs typeface="Times New Roman"/>
                <a:sym typeface="Times New Roman"/>
              </a:rPr>
              <a:t>Innovation </a:t>
            </a:r>
            <a:endParaRPr/>
          </a:p>
        </p:txBody>
      </p:sp>
      <p:sp>
        <p:nvSpPr>
          <p:cNvPr id="220" name="Google Shape;220;g24dc5add1b0_0_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Early Intervention:</a:t>
            </a:r>
            <a:r>
              <a:rPr lang="en-US" sz="7600">
                <a:highlight>
                  <a:schemeClr val="lt1"/>
                </a:highlight>
                <a:latin typeface="Times New Roman"/>
                <a:ea typeface="Times New Roman"/>
                <a:cs typeface="Times New Roman"/>
                <a:sym typeface="Times New Roman"/>
              </a:rPr>
              <a:t> The real-time monitoring of patient data allows for early intervention in case of critical changes, ensuring that healthcare providers can act promptly to prevent disease complications.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Improved Patient Engagement:</a:t>
            </a:r>
            <a:r>
              <a:rPr lang="en-US" sz="7600">
                <a:highlight>
                  <a:schemeClr val="lt1"/>
                </a:highlight>
                <a:latin typeface="Times New Roman"/>
                <a:ea typeface="Times New Roman"/>
                <a:cs typeface="Times New Roman"/>
                <a:sym typeface="Times New Roman"/>
              </a:rPr>
              <a:t> Patients are more engaged in their care, as they have access to real-time data and can easily communicate with their healthcare providers through telehealth services.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Reduced Healthcare Costs:</a:t>
            </a:r>
            <a:r>
              <a:rPr lang="en-US" sz="7600">
                <a:highlight>
                  <a:schemeClr val="lt1"/>
                </a:highlight>
                <a:latin typeface="Times New Roman"/>
                <a:ea typeface="Times New Roman"/>
                <a:cs typeface="Times New Roman"/>
                <a:sym typeface="Times New Roman"/>
              </a:rPr>
              <a:t> By preventing disease progression and complications, this approach can potentially reduce the overall cost of healthcare associated with kidney disease management.</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Data-Driven Personalized Care:</a:t>
            </a:r>
            <a:r>
              <a:rPr lang="en-US" sz="7600">
                <a:highlight>
                  <a:schemeClr val="lt1"/>
                </a:highlight>
                <a:latin typeface="Times New Roman"/>
                <a:ea typeface="Times New Roman"/>
                <a:cs typeface="Times New Roman"/>
                <a:sym typeface="Times New Roman"/>
              </a:rPr>
              <a:t> The integration of the predictive model ensures that care is highly personalized, taking into account the patient's unique risk factors and disease status.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Scalability and Accessibility:</a:t>
            </a:r>
            <a:r>
              <a:rPr lang="en-US" sz="7600">
                <a:highlight>
                  <a:schemeClr val="lt1"/>
                </a:highlight>
                <a:latin typeface="Times New Roman"/>
                <a:ea typeface="Times New Roman"/>
                <a:cs typeface="Times New Roman"/>
                <a:sym typeface="Times New Roman"/>
              </a:rPr>
              <a:t> This approach can be scaled to serve a larger population and is accessible to patients regardless of their geographic location, improving healthcare equity.</a:t>
            </a:r>
            <a:endParaRPr sz="7600">
              <a:highlight>
                <a:schemeClr val="lt1"/>
              </a:highlight>
              <a:latin typeface="Times New Roman"/>
              <a:ea typeface="Times New Roman"/>
              <a:cs typeface="Times New Roman"/>
              <a:sym typeface="Times New Roman"/>
            </a:endParaRPr>
          </a:p>
          <a:p>
            <a:pPr indent="0" lvl="0" marL="0" rtl="0" algn="l">
              <a:spcBef>
                <a:spcPts val="1500"/>
              </a:spcBef>
              <a:spcAft>
                <a:spcPts val="0"/>
              </a:spcAft>
              <a:buNone/>
            </a:pPr>
            <a:r>
              <a:t/>
            </a:r>
            <a:endParaRPr sz="1900">
              <a:latin typeface="Times New Roman"/>
              <a:ea typeface="Times New Roman"/>
              <a:cs typeface="Times New Roman"/>
              <a:sym typeface="Times New Roman"/>
            </a:endParaRPr>
          </a:p>
        </p:txBody>
      </p:sp>
      <p:sp>
        <p:nvSpPr>
          <p:cNvPr id="221" name="Google Shape;221;g24dc5add1b0_0_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2" name="Google Shape;222;g24dc5add1b0_0_15"/>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4dc5add1b0_0_32"/>
          <p:cNvSpPr txBox="1"/>
          <p:nvPr>
            <p:ph type="title"/>
          </p:nvPr>
        </p:nvSpPr>
        <p:spPr>
          <a:xfrm>
            <a:off x="3205425" y="274650"/>
            <a:ext cx="5481600" cy="114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sz="3200">
                <a:latin typeface="Times New Roman"/>
                <a:ea typeface="Times New Roman"/>
                <a:cs typeface="Times New Roman"/>
                <a:sym typeface="Times New Roman"/>
              </a:rPr>
              <a:t>Scope and Application</a:t>
            </a:r>
            <a:endParaRPr sz="5100"/>
          </a:p>
        </p:txBody>
      </p:sp>
      <p:sp>
        <p:nvSpPr>
          <p:cNvPr id="229" name="Google Shape;229;g24dc5add1b0_0_3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Early Detection and Diagnosis:</a:t>
            </a:r>
            <a:r>
              <a:rPr lang="en-US" sz="7600">
                <a:highlight>
                  <a:schemeClr val="lt1"/>
                </a:highlight>
                <a:latin typeface="Times New Roman"/>
                <a:ea typeface="Times New Roman"/>
                <a:cs typeface="Times New Roman"/>
                <a:sym typeface="Times New Roman"/>
              </a:rPr>
              <a:t> Identifying individuals at risk of kidney disease before symptoms manifest allows for early diagnosis and intervention, potentially slowing down disease progression.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Risk Assessment: </a:t>
            </a:r>
            <a:r>
              <a:rPr lang="en-US" sz="7600">
                <a:highlight>
                  <a:schemeClr val="lt1"/>
                </a:highlight>
                <a:latin typeface="Times New Roman"/>
                <a:ea typeface="Times New Roman"/>
                <a:cs typeface="Times New Roman"/>
                <a:sym typeface="Times New Roman"/>
              </a:rPr>
              <a:t>Predictive models can stratify individuals based on their risk of developing kidney disease, helping healthcare providers prioritize high-risk patients for more frequent monitoring and intervention.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Chronic Kidney Disease (CKD) Management: </a:t>
            </a:r>
            <a:r>
              <a:rPr lang="en-US" sz="7600">
                <a:highlight>
                  <a:schemeClr val="lt1"/>
                </a:highlight>
                <a:latin typeface="Times New Roman"/>
                <a:ea typeface="Times New Roman"/>
                <a:cs typeface="Times New Roman"/>
                <a:sym typeface="Times New Roman"/>
              </a:rPr>
              <a:t>Predictive models can be used to monitor the progression of CKD and assess the risk of complications, guiding treatment decisions and lifestyle modifications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Public Health and Epidemiology:</a:t>
            </a:r>
            <a:r>
              <a:rPr lang="en-US" sz="7600">
                <a:highlight>
                  <a:schemeClr val="lt1"/>
                </a:highlight>
                <a:latin typeface="Times New Roman"/>
                <a:ea typeface="Times New Roman"/>
                <a:cs typeface="Times New Roman"/>
                <a:sym typeface="Times New Roman"/>
              </a:rPr>
              <a:t> Predictive models can provide insights into the prevalence and distribution of kidney disease in specific populations, helping public health agencies allocate resources and plan interventions.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Clinical Decision Support:</a:t>
            </a:r>
            <a:r>
              <a:rPr lang="en-US" sz="7600">
                <a:highlight>
                  <a:schemeClr val="lt1"/>
                </a:highlight>
                <a:latin typeface="Times New Roman"/>
                <a:ea typeface="Times New Roman"/>
                <a:cs typeface="Times New Roman"/>
                <a:sym typeface="Times New Roman"/>
              </a:rPr>
              <a:t> Healthcare providers can use predictive models as decision support tools to aid in the diagnosis and treatment of kidney disease, especially when faced with complex patient histories.</a:t>
            </a:r>
            <a:endParaRPr sz="7600">
              <a:highlight>
                <a:schemeClr val="lt1"/>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b="1" sz="2500">
              <a:latin typeface="Times New Roman"/>
              <a:ea typeface="Times New Roman"/>
              <a:cs typeface="Times New Roman"/>
              <a:sym typeface="Times New Roman"/>
            </a:endParaRPr>
          </a:p>
        </p:txBody>
      </p:sp>
      <p:sp>
        <p:nvSpPr>
          <p:cNvPr id="230" name="Google Shape;230;g24dc5add1b0_0_3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1" name="Google Shape;231;g24dc5add1b0_0_32"/>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425c5d1c5c_1_74"/>
          <p:cNvSpPr txBox="1"/>
          <p:nvPr>
            <p:ph type="title"/>
          </p:nvPr>
        </p:nvSpPr>
        <p:spPr>
          <a:xfrm>
            <a:off x="3205425" y="274650"/>
            <a:ext cx="5481300" cy="1143000"/>
          </a:xfrm>
          <a:prstGeom prst="rect">
            <a:avLst/>
          </a:prstGeom>
        </p:spPr>
        <p:txBody>
          <a:bodyPr anchorCtr="0" anchor="ctr" bIns="45700" lIns="91425" spcFirstLastPara="1" rIns="91425" wrap="square" tIns="45700">
            <a:normAutofit/>
          </a:bodyPr>
          <a:lstStyle/>
          <a:p>
            <a:pPr indent="0" lvl="1" marL="0" rtl="0" algn="l">
              <a:spcBef>
                <a:spcPts val="36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Architecture Diagram </a:t>
            </a:r>
            <a:endParaRPr/>
          </a:p>
        </p:txBody>
      </p:sp>
      <p:sp>
        <p:nvSpPr>
          <p:cNvPr id="238" name="Google Shape;238;g2425c5d1c5c_1_74"/>
          <p:cNvSpPr txBox="1"/>
          <p:nvPr>
            <p:ph idx="1" type="body"/>
          </p:nvPr>
        </p:nvSpPr>
        <p:spPr>
          <a:xfrm>
            <a:off x="457200" y="1323875"/>
            <a:ext cx="8229600" cy="4802700"/>
          </a:xfrm>
          <a:prstGeom prst="rect">
            <a:avLst/>
          </a:prstGeom>
        </p:spPr>
        <p:txBody>
          <a:bodyPr anchorCtr="0" anchor="t" bIns="45700" lIns="91425" spcFirstLastPara="1" rIns="91425" wrap="square" tIns="45700">
            <a:normAutofit/>
          </a:bodyPr>
          <a:lstStyle/>
          <a:p>
            <a:pPr indent="0" lvl="0" marL="0" rtl="0" algn="l">
              <a:lnSpc>
                <a:spcPct val="115000"/>
              </a:lnSpc>
              <a:spcBef>
                <a:spcPts val="1500"/>
              </a:spcBef>
              <a:spcAft>
                <a:spcPts val="1500"/>
              </a:spcAft>
              <a:buClr>
                <a:schemeClr val="dk1"/>
              </a:buClr>
              <a:buSzPts val="1100"/>
              <a:buFont typeface="Arial"/>
              <a:buNone/>
            </a:pPr>
            <a:r>
              <a:rPr b="1" lang="en-US" sz="2500">
                <a:solidFill>
                  <a:srgbClr val="1B212C"/>
                </a:solidFill>
                <a:highlight>
                  <a:schemeClr val="lt1"/>
                </a:highlight>
                <a:latin typeface="Times New Roman"/>
                <a:ea typeface="Times New Roman"/>
                <a:cs typeface="Times New Roman"/>
                <a:sym typeface="Times New Roman"/>
              </a:rPr>
              <a:t>For </a:t>
            </a:r>
            <a:r>
              <a:rPr b="1" lang="en-US" sz="2500">
                <a:solidFill>
                  <a:srgbClr val="1B212C"/>
                </a:solidFill>
                <a:highlight>
                  <a:schemeClr val="lt1"/>
                </a:highlight>
                <a:latin typeface="Times New Roman"/>
                <a:ea typeface="Times New Roman"/>
                <a:cs typeface="Times New Roman"/>
                <a:sym typeface="Times New Roman"/>
              </a:rPr>
              <a:t>Kidney Disease Prediction:</a:t>
            </a:r>
            <a:endParaRPr sz="2500"/>
          </a:p>
        </p:txBody>
      </p:sp>
      <p:sp>
        <p:nvSpPr>
          <p:cNvPr id="239" name="Google Shape;239;g2425c5d1c5c_1_7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0" name="Google Shape;240;g2425c5d1c5c_1_7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pic>
        <p:nvPicPr>
          <p:cNvPr id="241" name="Google Shape;241;g2425c5d1c5c_1_74"/>
          <p:cNvPicPr preferRelativeResize="0"/>
          <p:nvPr/>
        </p:nvPicPr>
        <p:blipFill>
          <a:blip r:embed="rId4">
            <a:alphaModFix/>
          </a:blip>
          <a:stretch>
            <a:fillRect/>
          </a:stretch>
        </p:blipFill>
        <p:spPr>
          <a:xfrm>
            <a:off x="457200" y="1801175"/>
            <a:ext cx="7960800" cy="472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25c5d1c5c_1_64"/>
          <p:cNvSpPr txBox="1"/>
          <p:nvPr>
            <p:ph type="title"/>
          </p:nvPr>
        </p:nvSpPr>
        <p:spPr>
          <a:xfrm>
            <a:off x="3004450" y="607925"/>
            <a:ext cx="5682300" cy="809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314285"/>
              <a:buFont typeface="Calibri"/>
              <a:buNone/>
            </a:pPr>
            <a:r>
              <a:rPr lang="en-US"/>
              <a:t>    </a:t>
            </a:r>
            <a:r>
              <a:rPr b="1" lang="en-US" sz="3850">
                <a:solidFill>
                  <a:srgbClr val="000000"/>
                </a:solidFill>
                <a:latin typeface="Times New Roman"/>
                <a:ea typeface="Times New Roman"/>
                <a:cs typeface="Times New Roman"/>
                <a:sym typeface="Times New Roman"/>
              </a:rPr>
              <a:t>Proposed System </a:t>
            </a:r>
            <a:r>
              <a:rPr lang="en-US" sz="3200">
                <a:solidFill>
                  <a:srgbClr val="000000"/>
                </a:solidFill>
                <a:latin typeface="Times New Roman"/>
                <a:ea typeface="Times New Roman"/>
                <a:cs typeface="Times New Roman"/>
                <a:sym typeface="Times New Roman"/>
              </a:rPr>
              <a:t> </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248" name="Google Shape;248;g2425c5d1c5c_1_64"/>
          <p:cNvSpPr txBox="1"/>
          <p:nvPr>
            <p:ph idx="1" type="body"/>
          </p:nvPr>
        </p:nvSpPr>
        <p:spPr>
          <a:xfrm>
            <a:off x="457200" y="1600200"/>
            <a:ext cx="8229600" cy="4685100"/>
          </a:xfrm>
          <a:prstGeom prst="rect">
            <a:avLst/>
          </a:prstGeom>
        </p:spPr>
        <p:txBody>
          <a:bodyPr anchorCtr="0" anchor="t" bIns="45700" lIns="91425" spcFirstLastPara="1" rIns="91425" wrap="square" tIns="45700">
            <a:normAutofit fontScale="25000" lnSpcReduction="20000"/>
          </a:bodyPr>
          <a:lstStyle/>
          <a:p>
            <a:pPr indent="0" lvl="0" marL="0" rtl="0" algn="just">
              <a:lnSpc>
                <a:spcPct val="115000"/>
              </a:lnSpc>
              <a:spcBef>
                <a:spcPts val="1500"/>
              </a:spcBef>
              <a:spcAft>
                <a:spcPts val="0"/>
              </a:spcAft>
              <a:buNone/>
            </a:pPr>
            <a:r>
              <a:rPr b="1" lang="en-US" sz="10000">
                <a:highlight>
                  <a:schemeClr val="lt1"/>
                </a:highlight>
                <a:latin typeface="Times New Roman"/>
                <a:ea typeface="Times New Roman"/>
                <a:cs typeface="Times New Roman"/>
                <a:sym typeface="Times New Roman"/>
              </a:rPr>
              <a:t>Random Forest</a:t>
            </a:r>
            <a:endParaRPr b="1" sz="10000">
              <a:highlight>
                <a:schemeClr val="lt1"/>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US" sz="7600">
                <a:highlight>
                  <a:schemeClr val="lt1"/>
                </a:highlight>
                <a:latin typeface="Times New Roman"/>
                <a:ea typeface="Times New Roman"/>
                <a:cs typeface="Times New Roman"/>
                <a:sym typeface="Times New Roman"/>
              </a:rPr>
              <a:t>Random Forest is a popular ensemble machine learning algorithm used for both classification and regression tasks. It is a powerful and versatile model that combines multiple decision trees to improve predictive accuracy and reduce the risk of overfitting.</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Decision Trees:</a:t>
            </a:r>
            <a:r>
              <a:rPr lang="en-US" sz="7600">
                <a:highlight>
                  <a:schemeClr val="lt1"/>
                </a:highlight>
                <a:latin typeface="Times New Roman"/>
                <a:ea typeface="Times New Roman"/>
                <a:cs typeface="Times New Roman"/>
                <a:sym typeface="Times New Roman"/>
              </a:rPr>
              <a:t>Random Forest is an ensemble learning method that uses decision trees as its base models. Decision trees are simple models that make binary decisions based on input features.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Robustness Against Overfitting:</a:t>
            </a:r>
            <a:r>
              <a:rPr lang="en-US" sz="7600">
                <a:highlight>
                  <a:schemeClr val="lt1"/>
                </a:highlight>
                <a:latin typeface="Times New Roman"/>
                <a:ea typeface="Times New Roman"/>
                <a:cs typeface="Times New Roman"/>
                <a:sym typeface="Times New Roman"/>
              </a:rPr>
              <a:t>Random Forest is less prone to overfitting compared to individual decision trees because it combines the predictions of multiple trees, reducing the variance and improving generalization.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Feature Importance:</a:t>
            </a:r>
            <a:r>
              <a:rPr lang="en-US" sz="7600">
                <a:highlight>
                  <a:schemeClr val="lt1"/>
                </a:highlight>
                <a:latin typeface="Times New Roman"/>
                <a:ea typeface="Times New Roman"/>
                <a:cs typeface="Times New Roman"/>
                <a:sym typeface="Times New Roman"/>
              </a:rPr>
              <a:t>Random Forest provides a measure of feature importance. It calculates the impact of each feature on the model's performance, allowing you to identify the most influential variables in the prediction.</a:t>
            </a:r>
            <a:endParaRPr/>
          </a:p>
        </p:txBody>
      </p:sp>
      <p:sp>
        <p:nvSpPr>
          <p:cNvPr id="249" name="Google Shape;249;g2425c5d1c5c_1_6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0" name="Google Shape;250;g2425c5d1c5c_1_64"/>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dc5add1b0_0_49"/>
          <p:cNvSpPr txBox="1"/>
          <p:nvPr>
            <p:ph type="title"/>
          </p:nvPr>
        </p:nvSpPr>
        <p:spPr>
          <a:xfrm>
            <a:off x="3645050" y="274650"/>
            <a:ext cx="50418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sz="3500">
                <a:latin typeface="Times New Roman"/>
                <a:ea typeface="Times New Roman"/>
                <a:cs typeface="Times New Roman"/>
                <a:sym typeface="Times New Roman"/>
              </a:rPr>
              <a:t>Proposed System</a:t>
            </a:r>
            <a:endParaRPr sz="3500"/>
          </a:p>
        </p:txBody>
      </p:sp>
      <p:sp>
        <p:nvSpPr>
          <p:cNvPr id="257" name="Google Shape;257;g24dc5add1b0_0_4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a:bodyPr>
          <a:lstStyle/>
          <a:p>
            <a:pPr indent="0" lvl="0" marL="457200" rtl="0" algn="just">
              <a:lnSpc>
                <a:spcPct val="115000"/>
              </a:lnSpc>
              <a:spcBef>
                <a:spcPts val="1500"/>
              </a:spcBef>
              <a:spcAft>
                <a:spcPts val="0"/>
              </a:spcAft>
              <a:buNone/>
            </a:pPr>
            <a:r>
              <a:rPr b="1" lang="en-US" sz="10000">
                <a:highlight>
                  <a:schemeClr val="lt1"/>
                </a:highlight>
                <a:latin typeface="Times New Roman"/>
                <a:ea typeface="Times New Roman"/>
                <a:cs typeface="Times New Roman"/>
                <a:sym typeface="Times New Roman"/>
              </a:rPr>
              <a:t>Random Forest</a:t>
            </a:r>
            <a:endParaRPr b="1" sz="10000">
              <a:highlight>
                <a:schemeClr val="lt1"/>
              </a:highlight>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Parallelization:</a:t>
            </a:r>
            <a:r>
              <a:rPr lang="en-US" sz="7600">
                <a:highlight>
                  <a:schemeClr val="lt1"/>
                </a:highlight>
                <a:latin typeface="Times New Roman"/>
                <a:ea typeface="Times New Roman"/>
                <a:cs typeface="Times New Roman"/>
                <a:sym typeface="Times New Roman"/>
              </a:rPr>
              <a:t>Random Forest can be easily parallelized, making it suitable for handling large datasets and benefiting from multi-core processors.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Robustness Against Overfitting:</a:t>
            </a:r>
            <a:r>
              <a:rPr lang="en-US" sz="7600">
                <a:highlight>
                  <a:schemeClr val="lt1"/>
                </a:highlight>
                <a:latin typeface="Times New Roman"/>
                <a:ea typeface="Times New Roman"/>
                <a:cs typeface="Times New Roman"/>
                <a:sym typeface="Times New Roman"/>
              </a:rPr>
              <a:t>Random Forest is less prone to overfitting compared to individual decision trees because it combines the predictions of multiple trees, reducing the variance and improving generalization.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Feature Importance:</a:t>
            </a:r>
            <a:r>
              <a:rPr lang="en-US" sz="7600">
                <a:highlight>
                  <a:schemeClr val="lt1"/>
                </a:highlight>
                <a:latin typeface="Times New Roman"/>
                <a:ea typeface="Times New Roman"/>
                <a:cs typeface="Times New Roman"/>
                <a:sym typeface="Times New Roman"/>
              </a:rPr>
              <a:t>Random Forest provides a measure of feature importance. It calculates the impact of each feature on the model's performance, allowing you to identify the most influential variables in the prediction.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Parallelization:</a:t>
            </a:r>
            <a:r>
              <a:rPr lang="en-US" sz="7600">
                <a:highlight>
                  <a:schemeClr val="lt1"/>
                </a:highlight>
                <a:latin typeface="Times New Roman"/>
                <a:ea typeface="Times New Roman"/>
                <a:cs typeface="Times New Roman"/>
                <a:sym typeface="Times New Roman"/>
              </a:rPr>
              <a:t>Random Forest can be easily parallelized, making it suitable for handling large datasets and benefiting from multi-core processors.</a:t>
            </a:r>
            <a:endParaRPr/>
          </a:p>
        </p:txBody>
      </p:sp>
      <p:sp>
        <p:nvSpPr>
          <p:cNvPr id="258" name="Google Shape;258;g24dc5add1b0_0_4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9" name="Google Shape;259;g24dc5add1b0_0_49"/>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590800" y="457200"/>
            <a:ext cx="6221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sz="3800">
                <a:latin typeface="Times New Roman"/>
                <a:ea typeface="Times New Roman"/>
                <a:cs typeface="Times New Roman"/>
                <a:sym typeface="Times New Roman"/>
              </a:rPr>
              <a:t>C</a:t>
            </a:r>
            <a:r>
              <a:rPr b="1" lang="en-US" sz="3800">
                <a:latin typeface="Times New Roman"/>
                <a:ea typeface="Times New Roman"/>
                <a:cs typeface="Times New Roman"/>
                <a:sym typeface="Times New Roman"/>
              </a:rPr>
              <a:t>hronic</a:t>
            </a:r>
            <a:r>
              <a:rPr b="1" lang="en-US" sz="3800">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Kidney Disease Prediction</a:t>
            </a:r>
            <a:endParaRPr b="1" sz="3800">
              <a:latin typeface="Times New Roman"/>
              <a:ea typeface="Times New Roman"/>
              <a:cs typeface="Times New Roman"/>
              <a:sym typeface="Times New Roman"/>
            </a:endParaRPr>
          </a:p>
        </p:txBody>
      </p:sp>
      <p:sp>
        <p:nvSpPr>
          <p:cNvPr id="98" name="Google Shape;98;p2"/>
          <p:cNvSpPr txBox="1"/>
          <p:nvPr>
            <p:ph idx="1" type="body"/>
          </p:nvPr>
        </p:nvSpPr>
        <p:spPr>
          <a:xfrm>
            <a:off x="457200" y="1725800"/>
            <a:ext cx="8229600" cy="44004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Abstract  </a:t>
            </a:r>
            <a:endParaRPr b="1">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b="1">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1B212C"/>
              </a:buClr>
              <a:buSzPts val="1800"/>
              <a:buChar char="•"/>
            </a:pPr>
            <a:r>
              <a:rPr lang="en-US" sz="1900">
                <a:solidFill>
                  <a:srgbClr val="1B212C"/>
                </a:solidFill>
                <a:highlight>
                  <a:schemeClr val="lt1"/>
                </a:highlight>
                <a:latin typeface="Times New Roman"/>
                <a:ea typeface="Times New Roman"/>
                <a:cs typeface="Times New Roman"/>
                <a:sym typeface="Times New Roman"/>
              </a:rPr>
              <a:t>Kidney disease, a prevalent and life-threatening medical condition, has become a growing concern worldwide. Timely detection and intervention can significantly improve patient outcomes.</a:t>
            </a:r>
            <a:r>
              <a:rPr lang="en-US" sz="1200">
                <a:solidFill>
                  <a:srgbClr val="1B212C"/>
                </a:solidFill>
                <a:highlight>
                  <a:schemeClr val="lt1"/>
                </a:highlight>
                <a:latin typeface="Roboto"/>
                <a:ea typeface="Roboto"/>
                <a:cs typeface="Roboto"/>
                <a:sym typeface="Roboto"/>
              </a:rPr>
              <a:t> </a:t>
            </a:r>
            <a:endParaRPr sz="1200">
              <a:solidFill>
                <a:srgbClr val="1B212C"/>
              </a:solidFill>
              <a:highlight>
                <a:schemeClr val="lt1"/>
              </a:highlight>
              <a:latin typeface="Roboto"/>
              <a:ea typeface="Roboto"/>
              <a:cs typeface="Roboto"/>
              <a:sym typeface="Roboto"/>
            </a:endParaRPr>
          </a:p>
          <a:p>
            <a:pPr indent="-342900" lvl="0" marL="457200" rtl="0" algn="just">
              <a:lnSpc>
                <a:spcPct val="100000"/>
              </a:lnSpc>
              <a:spcBef>
                <a:spcPts val="0"/>
              </a:spcBef>
              <a:spcAft>
                <a:spcPts val="0"/>
              </a:spcAft>
              <a:buClr>
                <a:srgbClr val="1B212C"/>
              </a:buClr>
              <a:buSzPts val="1800"/>
              <a:buChar char="•"/>
            </a:pPr>
            <a:r>
              <a:rPr lang="en-US" sz="1900">
                <a:solidFill>
                  <a:srgbClr val="1B212C"/>
                </a:solidFill>
                <a:highlight>
                  <a:schemeClr val="lt1"/>
                </a:highlight>
                <a:latin typeface="Times New Roman"/>
                <a:ea typeface="Times New Roman"/>
                <a:cs typeface="Times New Roman"/>
                <a:sym typeface="Times New Roman"/>
              </a:rPr>
              <a:t>The proposed model utilizes a dataset of clinical and demographic features, including age, gender, blood pressure, serum creatinine, and other relevant parameters, to predict the risk of kidney disease. </a:t>
            </a:r>
            <a:endParaRPr sz="1900">
              <a:solidFill>
                <a:srgbClr val="1B212C"/>
              </a:solidFill>
              <a:highlight>
                <a:schemeClr val="lt1"/>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1B212C"/>
              </a:buClr>
              <a:buSzPts val="1800"/>
              <a:buChar char="•"/>
            </a:pPr>
            <a:r>
              <a:rPr lang="en-US" sz="1900">
                <a:solidFill>
                  <a:srgbClr val="1B212C"/>
                </a:solidFill>
                <a:highlight>
                  <a:schemeClr val="lt1"/>
                </a:highlight>
                <a:latin typeface="Times New Roman"/>
                <a:ea typeface="Times New Roman"/>
                <a:cs typeface="Times New Roman"/>
                <a:sym typeface="Times New Roman"/>
              </a:rPr>
              <a:t>Several machine learning algorithms, such as logistic regression, decision trees, random forests, and deep neural networks, are employed to create predictive models.</a:t>
            </a:r>
            <a:endParaRPr sz="1900">
              <a:solidFill>
                <a:srgbClr val="1B212C"/>
              </a:solidFill>
              <a:highlight>
                <a:srgbClr val="444654"/>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1B212C"/>
              </a:buClr>
              <a:buSzPts val="1800"/>
              <a:buChar char="•"/>
            </a:pPr>
            <a:r>
              <a:rPr lang="en-US" sz="1900">
                <a:solidFill>
                  <a:srgbClr val="1B212C"/>
                </a:solidFill>
                <a:highlight>
                  <a:schemeClr val="lt1"/>
                </a:highlight>
                <a:latin typeface="Times New Roman"/>
                <a:ea typeface="Times New Roman"/>
                <a:cs typeface="Times New Roman"/>
                <a:sym typeface="Times New Roman"/>
              </a:rPr>
              <a:t>Feature selection and engineering techniques are applied to enhance the model's accuracy and interpretability.</a:t>
            </a:r>
            <a:endParaRPr sz="2600">
              <a:highlight>
                <a:schemeClr val="lt1"/>
              </a:highlight>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b="0" l="0" r="0" t="0"/>
          <a:stretch/>
        </p:blipFill>
        <p:spPr>
          <a:xfrm>
            <a:off x="240900" y="457203"/>
            <a:ext cx="2237740" cy="755015"/>
          </a:xfrm>
          <a:prstGeom prst="rect">
            <a:avLst/>
          </a:prstGeom>
          <a:noFill/>
          <a:ln>
            <a:noFill/>
          </a:ln>
        </p:spPr>
      </p:pic>
      <p:sp>
        <p:nvSpPr>
          <p:cNvPr id="100" name="Google Shape;10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01" name="Google Shape;10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02" name="Google Shape;10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4dc5add1b0_0_75"/>
          <p:cNvSpPr txBox="1"/>
          <p:nvPr>
            <p:ph type="title"/>
          </p:nvPr>
        </p:nvSpPr>
        <p:spPr>
          <a:xfrm>
            <a:off x="3305900" y="274650"/>
            <a:ext cx="53808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500">
                <a:latin typeface="Times New Roman"/>
                <a:ea typeface="Times New Roman"/>
                <a:cs typeface="Times New Roman"/>
                <a:sym typeface="Times New Roman"/>
              </a:rPr>
              <a:t>Proposed System</a:t>
            </a:r>
            <a:endParaRPr/>
          </a:p>
        </p:txBody>
      </p:sp>
      <p:sp>
        <p:nvSpPr>
          <p:cNvPr id="266" name="Google Shape;266;g24dc5add1b0_0_7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0" lvl="0" marL="0" rtl="0" algn="just">
              <a:spcBef>
                <a:spcPts val="360"/>
              </a:spcBef>
              <a:spcAft>
                <a:spcPts val="0"/>
              </a:spcAft>
              <a:buNone/>
            </a:pPr>
            <a:r>
              <a:rPr b="1" lang="en-US" sz="10000">
                <a:latin typeface="Times New Roman"/>
                <a:ea typeface="Times New Roman"/>
                <a:cs typeface="Times New Roman"/>
                <a:sym typeface="Times New Roman"/>
              </a:rPr>
              <a:t>XGBoost</a:t>
            </a:r>
            <a:endParaRPr b="1" sz="10000">
              <a:latin typeface="Times New Roman"/>
              <a:ea typeface="Times New Roman"/>
              <a:cs typeface="Times New Roman"/>
              <a:sym typeface="Times New Roman"/>
            </a:endParaRPr>
          </a:p>
          <a:p>
            <a:pPr indent="0" lvl="0" marL="0" rtl="0" algn="just">
              <a:spcBef>
                <a:spcPts val="360"/>
              </a:spcBef>
              <a:spcAft>
                <a:spcPts val="0"/>
              </a:spcAft>
              <a:buNone/>
            </a:pPr>
            <a:r>
              <a:rPr lang="en-US" sz="7600">
                <a:highlight>
                  <a:schemeClr val="lt1"/>
                </a:highlight>
                <a:latin typeface="Times New Roman"/>
                <a:ea typeface="Times New Roman"/>
                <a:cs typeface="Times New Roman"/>
                <a:sym typeface="Times New Roman"/>
              </a:rPr>
              <a:t>XGBoost (Extreme Gradient Boosting) is a powerful and efficient machine learning algorithm that belongs to the gradient boosting family of models. It is widely used for both regression and classification tasks and is known for its accuracy and computational efficiency.</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Gradient Boosting:</a:t>
            </a:r>
            <a:r>
              <a:rPr lang="en-US" sz="7600">
                <a:highlight>
                  <a:schemeClr val="lt1"/>
                </a:highlight>
                <a:latin typeface="Times New Roman"/>
                <a:ea typeface="Times New Roman"/>
                <a:cs typeface="Times New Roman"/>
                <a:sym typeface="Times New Roman"/>
              </a:rPr>
              <a:t> XGBoost is an ensemble learning method that builds an ensemble of decision trees to make predictions. It sequentially adds trees to correct the errors of the previous trees.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Scalability:</a:t>
            </a:r>
            <a:r>
              <a:rPr lang="en-US" sz="7600">
                <a:highlight>
                  <a:schemeClr val="lt1"/>
                </a:highlight>
                <a:latin typeface="Times New Roman"/>
                <a:ea typeface="Times New Roman"/>
                <a:cs typeface="Times New Roman"/>
                <a:sym typeface="Times New Roman"/>
              </a:rPr>
              <a:t> XGBoost is designed for efficiency and can efficiently handle large datasets due to its parallel processing capabilities. It is implemented in C++ and offers Python and other language interfaces.</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Regularization:</a:t>
            </a:r>
            <a:r>
              <a:rPr lang="en-US" sz="7600">
                <a:highlight>
                  <a:schemeClr val="lt1"/>
                </a:highlight>
                <a:latin typeface="Times New Roman"/>
                <a:ea typeface="Times New Roman"/>
                <a:cs typeface="Times New Roman"/>
                <a:sym typeface="Times New Roman"/>
              </a:rPr>
              <a:t> XGBoost provides L1 (Lasso) and L2 (Ridge) regularization terms to prevent overfitting and improve model generalization.</a:t>
            </a:r>
            <a:endParaRPr sz="76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ct val="100000"/>
              <a:buFont typeface="Times New Roman"/>
              <a:buChar char="•"/>
            </a:pPr>
            <a:r>
              <a:rPr b="1" lang="en-US" sz="7600">
                <a:highlight>
                  <a:schemeClr val="lt1"/>
                </a:highlight>
                <a:latin typeface="Times New Roman"/>
                <a:ea typeface="Times New Roman"/>
                <a:cs typeface="Times New Roman"/>
                <a:sym typeface="Times New Roman"/>
              </a:rPr>
              <a:t>Sparsity Handling:</a:t>
            </a:r>
            <a:r>
              <a:rPr lang="en-US" sz="7600">
                <a:highlight>
                  <a:schemeClr val="lt1"/>
                </a:highlight>
                <a:latin typeface="Times New Roman"/>
                <a:ea typeface="Times New Roman"/>
                <a:cs typeface="Times New Roman"/>
                <a:sym typeface="Times New Roman"/>
              </a:rPr>
              <a:t> It can handle sparse data efficiently, making it suitable for a wide range of applications.</a:t>
            </a:r>
            <a:endParaRPr sz="7600">
              <a:highlight>
                <a:schemeClr val="lt1"/>
              </a:highlight>
              <a:latin typeface="Times New Roman"/>
              <a:ea typeface="Times New Roman"/>
              <a:cs typeface="Times New Roman"/>
              <a:sym typeface="Times New Roman"/>
            </a:endParaRPr>
          </a:p>
          <a:p>
            <a:pPr indent="0" lvl="0" marL="457200" rtl="0" algn="l">
              <a:spcBef>
                <a:spcPts val="1500"/>
              </a:spcBef>
              <a:spcAft>
                <a:spcPts val="0"/>
              </a:spcAft>
              <a:buNone/>
            </a:pPr>
            <a:r>
              <a:t/>
            </a:r>
            <a:endParaRPr b="1" sz="7600">
              <a:highlight>
                <a:schemeClr val="lt1"/>
              </a:highlight>
              <a:latin typeface="Times New Roman"/>
              <a:ea typeface="Times New Roman"/>
              <a:cs typeface="Times New Roman"/>
              <a:sym typeface="Times New Roman"/>
            </a:endParaRPr>
          </a:p>
        </p:txBody>
      </p:sp>
      <p:sp>
        <p:nvSpPr>
          <p:cNvPr id="267" name="Google Shape;267;g24dc5add1b0_0_7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8" name="Google Shape;268;g24dc5add1b0_0_75"/>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dc5add1b0_0_82"/>
          <p:cNvSpPr txBox="1"/>
          <p:nvPr>
            <p:ph type="title"/>
          </p:nvPr>
        </p:nvSpPr>
        <p:spPr>
          <a:xfrm>
            <a:off x="3192875" y="274650"/>
            <a:ext cx="54939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500">
                <a:latin typeface="Times New Roman"/>
                <a:ea typeface="Times New Roman"/>
                <a:cs typeface="Times New Roman"/>
                <a:sym typeface="Times New Roman"/>
              </a:rPr>
              <a:t>Proposed System</a:t>
            </a:r>
            <a:endParaRPr/>
          </a:p>
        </p:txBody>
      </p:sp>
      <p:sp>
        <p:nvSpPr>
          <p:cNvPr id="275" name="Google Shape;275;g24dc5add1b0_0_8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b="1" lang="en-US" sz="2500">
                <a:latin typeface="Times New Roman"/>
                <a:ea typeface="Times New Roman"/>
                <a:cs typeface="Times New Roman"/>
                <a:sym typeface="Times New Roman"/>
              </a:rPr>
              <a:t>XGBoost</a:t>
            </a:r>
            <a:endParaRPr sz="2500">
              <a:highlight>
                <a:schemeClr val="lt1"/>
              </a:highlight>
              <a:latin typeface="Times New Roman"/>
              <a:ea typeface="Times New Roman"/>
              <a:cs typeface="Times New Roman"/>
              <a:sym typeface="Times New Roman"/>
            </a:endParaRPr>
          </a:p>
          <a:p>
            <a:pPr indent="-349250" lvl="0" marL="457200" rtl="0" algn="just">
              <a:lnSpc>
                <a:spcPct val="115000"/>
              </a:lnSpc>
              <a:spcBef>
                <a:spcPts val="150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Custom Loss Functions:</a:t>
            </a:r>
            <a:r>
              <a:rPr lang="en-US" sz="1900">
                <a:highlight>
                  <a:schemeClr val="lt1"/>
                </a:highlight>
                <a:latin typeface="Times New Roman"/>
                <a:ea typeface="Times New Roman"/>
                <a:cs typeface="Times New Roman"/>
                <a:sym typeface="Times New Roman"/>
              </a:rPr>
              <a:t> XGBoost allows you to define custom loss functions, making it flexible for various problem types and domains.</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Cross-Validation: </a:t>
            </a:r>
            <a:r>
              <a:rPr lang="en-US" sz="1900">
                <a:highlight>
                  <a:schemeClr val="lt1"/>
                </a:highlight>
                <a:latin typeface="Times New Roman"/>
                <a:ea typeface="Times New Roman"/>
                <a:cs typeface="Times New Roman"/>
                <a:sym typeface="Times New Roman"/>
              </a:rPr>
              <a:t>It supports cross-validation to evaluate the model's performance and optimize hyperparameters effectively.</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Feature Importance: </a:t>
            </a:r>
            <a:r>
              <a:rPr lang="en-US" sz="1900">
                <a:highlight>
                  <a:schemeClr val="lt1"/>
                </a:highlight>
                <a:latin typeface="Times New Roman"/>
                <a:ea typeface="Times New Roman"/>
                <a:cs typeface="Times New Roman"/>
                <a:sym typeface="Times New Roman"/>
              </a:rPr>
              <a:t>XGBoost calculates feature importance scores, helping you identify the most influential variables in your predictive model.</a:t>
            </a:r>
            <a:endParaRPr sz="1900">
              <a:highlight>
                <a:schemeClr val="lt1"/>
              </a:highlight>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b="1" lang="en-US" sz="1900">
                <a:highlight>
                  <a:schemeClr val="lt1"/>
                </a:highlight>
                <a:latin typeface="Times New Roman"/>
                <a:ea typeface="Times New Roman"/>
                <a:cs typeface="Times New Roman"/>
                <a:sym typeface="Times New Roman"/>
              </a:rPr>
              <a:t>Missing Data Handling:</a:t>
            </a:r>
            <a:r>
              <a:rPr lang="en-US" sz="1900">
                <a:highlight>
                  <a:schemeClr val="lt1"/>
                </a:highlight>
                <a:latin typeface="Times New Roman"/>
                <a:ea typeface="Times New Roman"/>
                <a:cs typeface="Times New Roman"/>
                <a:sym typeface="Times New Roman"/>
              </a:rPr>
              <a:t> It can handle missing data during training and prediction by adapting the algorithm accordingly.</a:t>
            </a:r>
            <a:endParaRPr sz="2600">
              <a:highlight>
                <a:schemeClr val="lt1"/>
              </a:highlight>
              <a:latin typeface="Times New Roman"/>
              <a:ea typeface="Times New Roman"/>
              <a:cs typeface="Times New Roman"/>
              <a:sym typeface="Times New Roman"/>
            </a:endParaRPr>
          </a:p>
        </p:txBody>
      </p:sp>
      <p:sp>
        <p:nvSpPr>
          <p:cNvPr id="276" name="Google Shape;276;g24dc5add1b0_0_8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7" name="Google Shape;277;g24dc5add1b0_0_82"/>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8c0bd38199_0_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Dataset</a:t>
            </a:r>
            <a:endParaRPr b="1" sz="2500">
              <a:latin typeface="Times New Roman"/>
              <a:ea typeface="Times New Roman"/>
              <a:cs typeface="Times New Roman"/>
              <a:sym typeface="Times New Roman"/>
            </a:endParaRPr>
          </a:p>
        </p:txBody>
      </p:sp>
      <p:sp>
        <p:nvSpPr>
          <p:cNvPr id="284" name="Google Shape;284;g28c0bd38199_0_1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85" name="Google Shape;285;g28c0bd38199_0_11"/>
          <p:cNvSpPr txBox="1"/>
          <p:nvPr>
            <p:ph type="title"/>
          </p:nvPr>
        </p:nvSpPr>
        <p:spPr>
          <a:xfrm>
            <a:off x="457200" y="274650"/>
            <a:ext cx="8229600" cy="622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600">
                <a:latin typeface="Times New Roman"/>
                <a:ea typeface="Times New Roman"/>
                <a:cs typeface="Times New Roman"/>
                <a:sym typeface="Times New Roman"/>
              </a:rPr>
              <a:t>                     Implementation</a:t>
            </a:r>
            <a:endParaRPr b="1" sz="6900">
              <a:latin typeface="Times New Roman"/>
              <a:ea typeface="Times New Roman"/>
              <a:cs typeface="Times New Roman"/>
              <a:sym typeface="Times New Roman"/>
            </a:endParaRPr>
          </a:p>
        </p:txBody>
      </p:sp>
      <p:pic>
        <p:nvPicPr>
          <p:cNvPr id="286" name="Google Shape;286;g28c0bd38199_0_11"/>
          <p:cNvPicPr preferRelativeResize="0"/>
          <p:nvPr/>
        </p:nvPicPr>
        <p:blipFill>
          <a:blip r:embed="rId3">
            <a:alphaModFix/>
          </a:blip>
          <a:stretch>
            <a:fillRect/>
          </a:stretch>
        </p:blipFill>
        <p:spPr>
          <a:xfrm>
            <a:off x="457200" y="2064925"/>
            <a:ext cx="8229601" cy="38564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dc5add1b0_0_98"/>
          <p:cNvSpPr txBox="1"/>
          <p:nvPr>
            <p:ph type="title"/>
          </p:nvPr>
        </p:nvSpPr>
        <p:spPr>
          <a:xfrm>
            <a:off x="457200" y="274650"/>
            <a:ext cx="8229600" cy="622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600">
                <a:latin typeface="Times New Roman"/>
                <a:ea typeface="Times New Roman"/>
                <a:cs typeface="Times New Roman"/>
                <a:sym typeface="Times New Roman"/>
              </a:rPr>
              <a:t>                     Implementation</a:t>
            </a:r>
            <a:endParaRPr b="1" sz="6900">
              <a:latin typeface="Times New Roman"/>
              <a:ea typeface="Times New Roman"/>
              <a:cs typeface="Times New Roman"/>
              <a:sym typeface="Times New Roman"/>
            </a:endParaRPr>
          </a:p>
        </p:txBody>
      </p:sp>
      <p:sp>
        <p:nvSpPr>
          <p:cNvPr id="293" name="Google Shape;293;g24dc5add1b0_0_98"/>
          <p:cNvSpPr txBox="1"/>
          <p:nvPr>
            <p:ph idx="1" type="body"/>
          </p:nvPr>
        </p:nvSpPr>
        <p:spPr>
          <a:xfrm>
            <a:off x="457200" y="896850"/>
            <a:ext cx="8229600" cy="522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294" name="Google Shape;294;g24dc5add1b0_0_9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5" name="Google Shape;295;g24dc5add1b0_0_98"/>
          <p:cNvPicPr preferRelativeResize="0"/>
          <p:nvPr/>
        </p:nvPicPr>
        <p:blipFill>
          <a:blip r:embed="rId3">
            <a:alphaModFix/>
          </a:blip>
          <a:stretch>
            <a:fillRect/>
          </a:stretch>
        </p:blipFill>
        <p:spPr>
          <a:xfrm>
            <a:off x="457200" y="1045025"/>
            <a:ext cx="8229600" cy="5081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4dc5add1b0_0_105"/>
          <p:cNvSpPr txBox="1"/>
          <p:nvPr>
            <p:ph idx="1" type="body"/>
          </p:nvPr>
        </p:nvSpPr>
        <p:spPr>
          <a:xfrm>
            <a:off x="575275" y="1338393"/>
            <a:ext cx="7300500" cy="4584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02" name="Google Shape;302;g24dc5add1b0_0_10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03" name="Google Shape;303;g24dc5add1b0_0_105"/>
          <p:cNvPicPr preferRelativeResize="0"/>
          <p:nvPr/>
        </p:nvPicPr>
        <p:blipFill>
          <a:blip r:embed="rId3">
            <a:alphaModFix/>
          </a:blip>
          <a:stretch>
            <a:fillRect/>
          </a:stretch>
        </p:blipFill>
        <p:spPr>
          <a:xfrm>
            <a:off x="575275" y="545125"/>
            <a:ext cx="8111523" cy="5610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4dc5add1b0_0_11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10" name="Google Shape;310;g24dc5add1b0_0_1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11" name="Google Shape;311;g24dc5add1b0_0_112"/>
          <p:cNvPicPr preferRelativeResize="0"/>
          <p:nvPr/>
        </p:nvPicPr>
        <p:blipFill>
          <a:blip r:embed="rId3">
            <a:alphaModFix/>
          </a:blip>
          <a:stretch>
            <a:fillRect/>
          </a:stretch>
        </p:blipFill>
        <p:spPr>
          <a:xfrm>
            <a:off x="457200" y="816950"/>
            <a:ext cx="8229600" cy="5309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4dc5add1b0_0_1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18" name="Google Shape;318;g24dc5add1b0_0_1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19" name="Google Shape;319;g24dc5add1b0_0_119"/>
          <p:cNvPicPr preferRelativeResize="0"/>
          <p:nvPr/>
        </p:nvPicPr>
        <p:blipFill>
          <a:blip r:embed="rId3">
            <a:alphaModFix/>
          </a:blip>
          <a:stretch>
            <a:fillRect/>
          </a:stretch>
        </p:blipFill>
        <p:spPr>
          <a:xfrm>
            <a:off x="457200" y="775475"/>
            <a:ext cx="8229601" cy="558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425c5d1c5c_1_106"/>
          <p:cNvSpPr txBox="1"/>
          <p:nvPr>
            <p:ph type="title"/>
          </p:nvPr>
        </p:nvSpPr>
        <p:spPr>
          <a:xfrm>
            <a:off x="3217975" y="274650"/>
            <a:ext cx="5468700" cy="1143000"/>
          </a:xfrm>
          <a:prstGeom prst="rect">
            <a:avLst/>
          </a:prstGeom>
        </p:spPr>
        <p:txBody>
          <a:bodyPr anchorCtr="0" anchor="ctr" bIns="45700" lIns="91425" spcFirstLastPara="1" rIns="91425" wrap="square" tIns="45700">
            <a:normAutofit/>
          </a:bodyPr>
          <a:lstStyle/>
          <a:p>
            <a:pPr indent="0" lvl="1" marL="0" rtl="0" algn="l">
              <a:spcBef>
                <a:spcPts val="36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Results and Discussion</a:t>
            </a:r>
            <a:endParaRPr/>
          </a:p>
        </p:txBody>
      </p:sp>
      <p:sp>
        <p:nvSpPr>
          <p:cNvPr id="326" name="Google Shape;326;g2425c5d1c5c_1_106"/>
          <p:cNvSpPr txBox="1"/>
          <p:nvPr>
            <p:ph idx="1" type="body"/>
          </p:nvPr>
        </p:nvSpPr>
        <p:spPr>
          <a:xfrm>
            <a:off x="457200" y="1600200"/>
            <a:ext cx="8229600" cy="4756200"/>
          </a:xfrm>
          <a:prstGeom prst="rect">
            <a:avLst/>
          </a:prstGeom>
        </p:spPr>
        <p:txBody>
          <a:bodyPr anchorCtr="0" anchor="t" bIns="45700" lIns="91425" spcFirstLastPara="1" rIns="91425" wrap="square" tIns="45700">
            <a:normAutofit fontScale="25000" lnSpcReduction="10000"/>
          </a:bodyPr>
          <a:lstStyle/>
          <a:p>
            <a:pPr indent="-349250" lvl="0" marL="457200" rtl="0" algn="just">
              <a:lnSpc>
                <a:spcPct val="115000"/>
              </a:lnSpc>
              <a:spcBef>
                <a:spcPts val="150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Model Performance:</a:t>
            </a:r>
            <a:r>
              <a:rPr lang="en-US" sz="7600">
                <a:solidFill>
                  <a:srgbClr val="1B212C"/>
                </a:solidFill>
                <a:highlight>
                  <a:schemeClr val="lt1"/>
                </a:highlight>
                <a:latin typeface="Times New Roman"/>
                <a:ea typeface="Times New Roman"/>
                <a:cs typeface="Times New Roman"/>
                <a:sym typeface="Times New Roman"/>
              </a:rPr>
              <a:t> Assess the performance of kidney disease prediction models in terms of accuracy, sensitivity, specificity, and AUC-ROC. Identify the models that excel in predicting kidney disease based on the dataset.</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Feature Importance: </a:t>
            </a:r>
            <a:r>
              <a:rPr lang="en-US" sz="7600">
                <a:solidFill>
                  <a:srgbClr val="1B212C"/>
                </a:solidFill>
                <a:highlight>
                  <a:schemeClr val="lt1"/>
                </a:highlight>
                <a:latin typeface="Times New Roman"/>
                <a:ea typeface="Times New Roman"/>
                <a:cs typeface="Times New Roman"/>
                <a:sym typeface="Times New Roman"/>
              </a:rPr>
              <a:t>Analyze the significance of different features in predicting kidney disease. Discuss which clinical or laboratory variables are most influential in the predictions.</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Handling Imbalanced Data:</a:t>
            </a:r>
            <a:r>
              <a:rPr lang="en-US" sz="7600">
                <a:solidFill>
                  <a:srgbClr val="1B212C"/>
                </a:solidFill>
                <a:highlight>
                  <a:schemeClr val="lt1"/>
                </a:highlight>
                <a:latin typeface="Times New Roman"/>
                <a:ea typeface="Times New Roman"/>
                <a:cs typeface="Times New Roman"/>
                <a:sym typeface="Times New Roman"/>
              </a:rPr>
              <a:t> If the dataset is imbalanced (e.g., more non-disease cases than disease cases), discuss how the models handle this issue and whether techniques like oversampling, undersampling, or synthetic data generation were applied.</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Interpretable vs. Complex Models:</a:t>
            </a:r>
            <a:r>
              <a:rPr lang="en-US" sz="7600">
                <a:solidFill>
                  <a:srgbClr val="1B212C"/>
                </a:solidFill>
                <a:highlight>
                  <a:schemeClr val="lt1"/>
                </a:highlight>
                <a:latin typeface="Times New Roman"/>
                <a:ea typeface="Times New Roman"/>
                <a:cs typeface="Times New Roman"/>
                <a:sym typeface="Times New Roman"/>
              </a:rPr>
              <a:t> Compare the interpretability of simpler models like decision trees and logistic regression with complex models like deep learning. Discuss the implications of model interpretability in clinical practice.</a:t>
            </a:r>
            <a:endParaRPr sz="7600">
              <a:solidFill>
                <a:srgbClr val="1B212C"/>
              </a:solidFill>
              <a:highlight>
                <a:schemeClr val="lt1"/>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
        <p:nvSpPr>
          <p:cNvPr id="327" name="Google Shape;327;g2425c5d1c5c_1_10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28" name="Google Shape;328;g2425c5d1c5c_1_106"/>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425c5d1c5c_1_115"/>
          <p:cNvSpPr txBox="1"/>
          <p:nvPr>
            <p:ph type="title"/>
          </p:nvPr>
        </p:nvSpPr>
        <p:spPr>
          <a:xfrm>
            <a:off x="3217975" y="274650"/>
            <a:ext cx="5468700" cy="1143000"/>
          </a:xfrm>
          <a:prstGeom prst="rect">
            <a:avLst/>
          </a:prstGeom>
        </p:spPr>
        <p:txBody>
          <a:bodyPr anchorCtr="0" anchor="ctr" bIns="45700" lIns="91425" spcFirstLastPara="1" rIns="91425" wrap="square" tIns="45700">
            <a:normAutofit/>
          </a:bodyPr>
          <a:lstStyle/>
          <a:p>
            <a:pPr indent="0" lvl="1" marL="0" rtl="0" algn="l">
              <a:spcBef>
                <a:spcPts val="36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Results and Discussion</a:t>
            </a:r>
            <a:endParaRPr/>
          </a:p>
        </p:txBody>
      </p:sp>
      <p:sp>
        <p:nvSpPr>
          <p:cNvPr id="335" name="Google Shape;335;g2425c5d1c5c_1_1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349250" lvl="0" marL="457200" rtl="0" algn="just">
              <a:lnSpc>
                <a:spcPct val="115000"/>
              </a:lnSpc>
              <a:spcBef>
                <a:spcPts val="150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Data Preprocessing:</a:t>
            </a:r>
            <a:r>
              <a:rPr lang="en-US" sz="7600">
                <a:solidFill>
                  <a:srgbClr val="1B212C"/>
                </a:solidFill>
                <a:highlight>
                  <a:schemeClr val="lt1"/>
                </a:highlight>
                <a:latin typeface="Times New Roman"/>
                <a:ea typeface="Times New Roman"/>
                <a:cs typeface="Times New Roman"/>
                <a:sym typeface="Times New Roman"/>
              </a:rPr>
              <a:t> Describe any data preprocessing steps, such as data cleaning, normalization, or feature engineering, that were performed to enhance model performance.</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Clinical Implementation:</a:t>
            </a:r>
            <a:r>
              <a:rPr lang="en-US" sz="7600">
                <a:solidFill>
                  <a:srgbClr val="1B212C"/>
                </a:solidFill>
                <a:highlight>
                  <a:schemeClr val="lt1"/>
                </a:highlight>
                <a:latin typeface="Times New Roman"/>
                <a:ea typeface="Times New Roman"/>
                <a:cs typeface="Times New Roman"/>
                <a:sym typeface="Times New Roman"/>
              </a:rPr>
              <a:t> Discuss the feasibility of implementing the predictive models in a clinical setting. Consider factors like user-friendliness, integration with electronic health records, and healthcare provider acceptance.</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Limitations:</a:t>
            </a:r>
            <a:r>
              <a:rPr lang="en-US" sz="7600">
                <a:solidFill>
                  <a:srgbClr val="1B212C"/>
                </a:solidFill>
                <a:highlight>
                  <a:schemeClr val="lt1"/>
                </a:highlight>
                <a:latin typeface="Times New Roman"/>
                <a:ea typeface="Times New Roman"/>
                <a:cs typeface="Times New Roman"/>
                <a:sym typeface="Times New Roman"/>
              </a:rPr>
              <a:t> Address the limitations of the models, such as their generalizability across diverse patient populations or potential challenges in handling missing data.</a:t>
            </a:r>
            <a:endParaRPr sz="7600">
              <a:solidFill>
                <a:srgbClr val="1B212C"/>
              </a:solidFill>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1B212C"/>
              </a:buClr>
              <a:buSzPct val="100000"/>
              <a:buFont typeface="Times New Roman"/>
              <a:buChar char="•"/>
            </a:pPr>
            <a:r>
              <a:rPr b="1" lang="en-US" sz="7600">
                <a:solidFill>
                  <a:srgbClr val="1B212C"/>
                </a:solidFill>
                <a:highlight>
                  <a:schemeClr val="lt1"/>
                </a:highlight>
                <a:latin typeface="Times New Roman"/>
                <a:ea typeface="Times New Roman"/>
                <a:cs typeface="Times New Roman"/>
                <a:sym typeface="Times New Roman"/>
              </a:rPr>
              <a:t>Future Directions:</a:t>
            </a:r>
            <a:r>
              <a:rPr lang="en-US" sz="7600">
                <a:solidFill>
                  <a:srgbClr val="1B212C"/>
                </a:solidFill>
                <a:highlight>
                  <a:schemeClr val="lt1"/>
                </a:highlight>
                <a:latin typeface="Times New Roman"/>
                <a:ea typeface="Times New Roman"/>
                <a:cs typeface="Times New Roman"/>
                <a:sym typeface="Times New Roman"/>
              </a:rPr>
              <a:t> Propose potential improvements or future research directions, such as exploring additional data sources (e.g., genetic data) or applying advanced techniques like federated learning for privacy-preserving predictions.</a:t>
            </a:r>
            <a:endParaRPr sz="7600">
              <a:solidFill>
                <a:srgbClr val="1B212C"/>
              </a:solidFill>
              <a:highlight>
                <a:schemeClr val="lt1"/>
              </a:highlight>
              <a:latin typeface="Times New Roman"/>
              <a:ea typeface="Times New Roman"/>
              <a:cs typeface="Times New Roman"/>
              <a:sym typeface="Times New Roman"/>
            </a:endParaRPr>
          </a:p>
          <a:p>
            <a:pPr indent="0" lvl="0" marL="0" rtl="0" algn="l">
              <a:lnSpc>
                <a:spcPct val="175000"/>
              </a:lnSpc>
              <a:spcBef>
                <a:spcPts val="1500"/>
              </a:spcBef>
              <a:spcAft>
                <a:spcPts val="0"/>
              </a:spcAft>
              <a:buClr>
                <a:schemeClr val="dk1"/>
              </a:buClr>
              <a:buSzPct val="100000"/>
              <a:buFont typeface="Arial"/>
              <a:buNone/>
            </a:pPr>
            <a:r>
              <a:t/>
            </a:r>
            <a:endParaRPr sz="1100">
              <a:solidFill>
                <a:srgbClr val="FFFFFF"/>
              </a:solidFill>
              <a:highlight>
                <a:srgbClr val="343541"/>
              </a:highlight>
              <a:latin typeface="Roboto"/>
              <a:ea typeface="Roboto"/>
              <a:cs typeface="Roboto"/>
              <a:sym typeface="Roboto"/>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t/>
            </a:r>
            <a:endParaRPr/>
          </a:p>
        </p:txBody>
      </p:sp>
      <p:sp>
        <p:nvSpPr>
          <p:cNvPr id="336" name="Google Shape;336;g2425c5d1c5c_1_1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37" name="Google Shape;337;g2425c5d1c5c_1_115"/>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4dc5add1b0_0_57"/>
          <p:cNvSpPr txBox="1"/>
          <p:nvPr>
            <p:ph type="title"/>
          </p:nvPr>
        </p:nvSpPr>
        <p:spPr>
          <a:xfrm>
            <a:off x="2841300" y="274650"/>
            <a:ext cx="58455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       Future Enhancements</a:t>
            </a:r>
            <a:endParaRPr b="1" sz="3200">
              <a:latin typeface="Times New Roman"/>
              <a:ea typeface="Times New Roman"/>
              <a:cs typeface="Times New Roman"/>
              <a:sym typeface="Times New Roman"/>
            </a:endParaRPr>
          </a:p>
        </p:txBody>
      </p:sp>
      <p:sp>
        <p:nvSpPr>
          <p:cNvPr id="344" name="Google Shape;344;g24dc5add1b0_0_5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55000"/>
          </a:bodyPr>
          <a:lstStyle/>
          <a:p>
            <a:pPr indent="-333375" lvl="0" marL="457200" rtl="0" algn="just">
              <a:lnSpc>
                <a:spcPct val="115000"/>
              </a:lnSpc>
              <a:spcBef>
                <a:spcPts val="150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Multimodal Data Integration:</a:t>
            </a:r>
            <a:r>
              <a:rPr lang="en-US" sz="3000">
                <a:highlight>
                  <a:schemeClr val="lt1"/>
                </a:highlight>
                <a:latin typeface="Times New Roman"/>
                <a:ea typeface="Times New Roman"/>
                <a:cs typeface="Times New Roman"/>
                <a:sym typeface="Times New Roman"/>
              </a:rPr>
              <a:t> Incorporate additional data sources such as genetic information, wearable device data, and lifestyle factors to enhance prediction accuracy.</a:t>
            </a:r>
            <a:endParaRPr sz="3000">
              <a:highlight>
                <a:schemeClr val="lt1"/>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Continuous Monitoring: </a:t>
            </a:r>
            <a:r>
              <a:rPr lang="en-US" sz="3000">
                <a:highlight>
                  <a:schemeClr val="lt1"/>
                </a:highlight>
                <a:latin typeface="Times New Roman"/>
                <a:ea typeface="Times New Roman"/>
                <a:cs typeface="Times New Roman"/>
                <a:sym typeface="Times New Roman"/>
              </a:rPr>
              <a:t>Expand real-time monitoring capabilities, allowing for a more comprehensive view of patient health and enabling early intervention in response to critical changes.</a:t>
            </a:r>
            <a:endParaRPr sz="3000">
              <a:highlight>
                <a:schemeClr val="lt1"/>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Explainable AI:</a:t>
            </a:r>
            <a:r>
              <a:rPr lang="en-US" sz="3000">
                <a:highlight>
                  <a:schemeClr val="lt1"/>
                </a:highlight>
                <a:latin typeface="Times New Roman"/>
                <a:ea typeface="Times New Roman"/>
                <a:cs typeface="Times New Roman"/>
                <a:sym typeface="Times New Roman"/>
              </a:rPr>
              <a:t> Enhance model interpretability to provide clearer insights into the factors driving predictions and ensure trust among healthcare providers and patients.</a:t>
            </a:r>
            <a:endParaRPr sz="3000">
              <a:highlight>
                <a:schemeClr val="lt1"/>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Integration with Electronic Health Records (EHR):</a:t>
            </a:r>
            <a:r>
              <a:rPr lang="en-US" sz="3000">
                <a:highlight>
                  <a:schemeClr val="lt1"/>
                </a:highlight>
                <a:latin typeface="Times New Roman"/>
                <a:ea typeface="Times New Roman"/>
                <a:cs typeface="Times New Roman"/>
                <a:sym typeface="Times New Roman"/>
              </a:rPr>
              <a:t> Seamlessly integrate predictive models with EHR systems to streamline clinical workflows and improve the efficiency of healthcare delivery.</a:t>
            </a:r>
            <a:endParaRPr sz="3000">
              <a:highlight>
                <a:schemeClr val="lt1"/>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Global Outreach:</a:t>
            </a:r>
            <a:r>
              <a:rPr lang="en-US" sz="3000">
                <a:highlight>
                  <a:schemeClr val="lt1"/>
                </a:highlight>
                <a:latin typeface="Times New Roman"/>
                <a:ea typeface="Times New Roman"/>
                <a:cs typeface="Times New Roman"/>
                <a:sym typeface="Times New Roman"/>
              </a:rPr>
              <a:t> Extend the application of kidney disease prediction to underserved and remote regions by incorporating telehealth and remote monitoring technologies.</a:t>
            </a:r>
            <a:endParaRPr sz="3000">
              <a:highlight>
                <a:schemeClr val="lt1"/>
              </a:highlight>
              <a:latin typeface="Times New Roman"/>
              <a:ea typeface="Times New Roman"/>
              <a:cs typeface="Times New Roman"/>
              <a:sym typeface="Times New Roman"/>
            </a:endParaRPr>
          </a:p>
          <a:p>
            <a:pPr indent="-333375" lvl="0" marL="457200" rtl="0" algn="just">
              <a:lnSpc>
                <a:spcPct val="115000"/>
              </a:lnSpc>
              <a:spcBef>
                <a:spcPts val="0"/>
              </a:spcBef>
              <a:spcAft>
                <a:spcPts val="0"/>
              </a:spcAft>
              <a:buSzPct val="100000"/>
              <a:buFont typeface="Times New Roman"/>
              <a:buChar char="•"/>
            </a:pPr>
            <a:r>
              <a:rPr b="1" lang="en-US" sz="3000">
                <a:highlight>
                  <a:schemeClr val="lt1"/>
                </a:highlight>
                <a:latin typeface="Times New Roman"/>
                <a:ea typeface="Times New Roman"/>
                <a:cs typeface="Times New Roman"/>
                <a:sym typeface="Times New Roman"/>
              </a:rPr>
              <a:t>Patient-Centric Care:</a:t>
            </a:r>
            <a:r>
              <a:rPr lang="en-US" sz="3000">
                <a:highlight>
                  <a:schemeClr val="lt1"/>
                </a:highlight>
                <a:latin typeface="Times New Roman"/>
                <a:ea typeface="Times New Roman"/>
                <a:cs typeface="Times New Roman"/>
                <a:sym typeface="Times New Roman"/>
              </a:rPr>
              <a:t> Focus on empowering patients with tools to actively manage their health by providing personalized recommendations and education.</a:t>
            </a:r>
            <a:endParaRPr sz="3000">
              <a:highlight>
                <a:schemeClr val="lt1"/>
              </a:highlight>
              <a:latin typeface="Times New Roman"/>
              <a:ea typeface="Times New Roman"/>
              <a:cs typeface="Times New Roman"/>
              <a:sym typeface="Times New Roman"/>
            </a:endParaRPr>
          </a:p>
          <a:p>
            <a:pPr indent="0" lvl="0" marL="0" rtl="0" algn="l">
              <a:spcBef>
                <a:spcPts val="1500"/>
              </a:spcBef>
              <a:spcAft>
                <a:spcPts val="0"/>
              </a:spcAft>
              <a:buNone/>
            </a:pPr>
            <a:r>
              <a:t/>
            </a:r>
            <a:endParaRPr sz="1900">
              <a:latin typeface="Times New Roman"/>
              <a:ea typeface="Times New Roman"/>
              <a:cs typeface="Times New Roman"/>
              <a:sym typeface="Times New Roman"/>
            </a:endParaRPr>
          </a:p>
        </p:txBody>
      </p:sp>
      <p:sp>
        <p:nvSpPr>
          <p:cNvPr id="345" name="Google Shape;345;g24dc5add1b0_0_5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46" name="Google Shape;346;g24dc5add1b0_0_57"/>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425c5d1c5c_1_0"/>
          <p:cNvSpPr txBox="1"/>
          <p:nvPr>
            <p:ph type="title"/>
          </p:nvPr>
        </p:nvSpPr>
        <p:spPr>
          <a:xfrm>
            <a:off x="3648750" y="400250"/>
            <a:ext cx="18465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b="1" lang="en-US" sz="3200">
                <a:latin typeface="Times New Roman"/>
                <a:ea typeface="Times New Roman"/>
                <a:cs typeface="Times New Roman"/>
                <a:sym typeface="Times New Roman"/>
              </a:rPr>
              <a:t>Abstract </a:t>
            </a:r>
            <a:endParaRPr b="1"/>
          </a:p>
        </p:txBody>
      </p:sp>
      <p:sp>
        <p:nvSpPr>
          <p:cNvPr id="109" name="Google Shape;109;g2425c5d1c5c_1_0"/>
          <p:cNvSpPr txBox="1"/>
          <p:nvPr>
            <p:ph idx="1" type="body"/>
          </p:nvPr>
        </p:nvSpPr>
        <p:spPr>
          <a:xfrm>
            <a:off x="457200" y="1776050"/>
            <a:ext cx="8229600" cy="4350300"/>
          </a:xfrm>
          <a:prstGeom prst="rect">
            <a:avLst/>
          </a:prstGeom>
        </p:spPr>
        <p:txBody>
          <a:bodyPr anchorCtr="0" anchor="t" bIns="45700" lIns="91425" spcFirstLastPara="1" rIns="91425" wrap="square" tIns="45700">
            <a:normAutofit/>
          </a:bodyPr>
          <a:lstStyle/>
          <a:p>
            <a:pPr indent="-342900" lvl="0" marL="914400" rtl="0" algn="just">
              <a:spcBef>
                <a:spcPts val="0"/>
              </a:spcBef>
              <a:spcAft>
                <a:spcPts val="0"/>
              </a:spcAft>
              <a:buClr>
                <a:srgbClr val="1B212C"/>
              </a:buClr>
              <a:buSzPts val="1800"/>
              <a:buChar char="•"/>
            </a:pPr>
            <a:r>
              <a:rPr lang="en-US" sz="1900">
                <a:highlight>
                  <a:schemeClr val="lt1"/>
                </a:highlight>
                <a:latin typeface="Times New Roman"/>
                <a:ea typeface="Times New Roman"/>
                <a:cs typeface="Times New Roman"/>
                <a:sym typeface="Times New Roman"/>
              </a:rPr>
              <a:t>The results demonstrate the model's ability to provide accurate predictions of kidney disease, thus aiding in early diagnosis and intervention.</a:t>
            </a:r>
            <a:endParaRPr sz="2600">
              <a:highlight>
                <a:schemeClr val="lt1"/>
              </a:highlight>
              <a:latin typeface="Times New Roman"/>
              <a:ea typeface="Times New Roman"/>
              <a:cs typeface="Times New Roman"/>
              <a:sym typeface="Times New Roman"/>
            </a:endParaRPr>
          </a:p>
          <a:p>
            <a:pPr indent="-342900" lvl="0" marL="914400" rtl="0" algn="just">
              <a:spcBef>
                <a:spcPts val="0"/>
              </a:spcBef>
              <a:spcAft>
                <a:spcPts val="0"/>
              </a:spcAft>
              <a:buClr>
                <a:srgbClr val="1B212C"/>
              </a:buClr>
              <a:buSzPts val="1800"/>
              <a:buChar char="•"/>
            </a:pPr>
            <a:r>
              <a:rPr lang="en-US" sz="1900">
                <a:highlight>
                  <a:schemeClr val="lt1"/>
                </a:highlight>
                <a:latin typeface="Times New Roman"/>
                <a:ea typeface="Times New Roman"/>
                <a:cs typeface="Times New Roman"/>
                <a:sym typeface="Times New Roman"/>
              </a:rPr>
              <a:t>This predictive modeling approach offers a promising tool for healthcare professionals to identify individuals at risk of kidney disease, enabling timely medical intervention and potentially improving patient outcomes.</a:t>
            </a:r>
            <a:endParaRPr sz="1900">
              <a:highlight>
                <a:schemeClr val="lt1"/>
              </a:highlight>
              <a:latin typeface="Times New Roman"/>
              <a:ea typeface="Times New Roman"/>
              <a:cs typeface="Times New Roman"/>
              <a:sym typeface="Times New Roman"/>
            </a:endParaRPr>
          </a:p>
          <a:p>
            <a:pPr indent="0" lvl="0" marL="914400" rtl="0" algn="just">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42900" lvl="0" marL="914400" rtl="0" algn="just">
              <a:spcBef>
                <a:spcPts val="0"/>
              </a:spcBef>
              <a:spcAft>
                <a:spcPts val="0"/>
              </a:spcAft>
              <a:buClr>
                <a:srgbClr val="1B212C"/>
              </a:buClr>
              <a:buSzPts val="1800"/>
              <a:buChar char="•"/>
            </a:pPr>
            <a:r>
              <a:rPr lang="en-US" sz="1900">
                <a:highlight>
                  <a:schemeClr val="lt1"/>
                </a:highlight>
                <a:latin typeface="Times New Roman"/>
                <a:ea typeface="Times New Roman"/>
                <a:cs typeface="Times New Roman"/>
                <a:sym typeface="Times New Roman"/>
              </a:rPr>
              <a:t>This research contributes to the ongoing efforts to enhance healthcare and promote early detection of kidney disease, ultimately reducing the burden on healthcare systems and improving the quality of patient care.</a:t>
            </a:r>
            <a:endParaRPr sz="1900">
              <a:highlight>
                <a:schemeClr val="lt1"/>
              </a:highlight>
              <a:latin typeface="Times New Roman"/>
              <a:ea typeface="Times New Roman"/>
              <a:cs typeface="Times New Roman"/>
              <a:sym typeface="Times New Roman"/>
            </a:endParaRPr>
          </a:p>
          <a:p>
            <a:pPr indent="0" lvl="0" marL="0" rtl="0" algn="just">
              <a:spcBef>
                <a:spcPts val="360"/>
              </a:spcBef>
              <a:spcAft>
                <a:spcPts val="0"/>
              </a:spcAft>
              <a:buNone/>
            </a:pPr>
            <a:r>
              <a:t/>
            </a:r>
            <a:endParaRPr/>
          </a:p>
        </p:txBody>
      </p:sp>
      <p:sp>
        <p:nvSpPr>
          <p:cNvPr id="110" name="Google Shape;110;g2425c5d1c5c_1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11" name="Google Shape;111;g2425c5d1c5c_1_0"/>
          <p:cNvPicPr preferRelativeResize="0"/>
          <p:nvPr/>
        </p:nvPicPr>
        <p:blipFill rotWithShape="1">
          <a:blip r:embed="rId3">
            <a:alphaModFix/>
          </a:blip>
          <a:srcRect b="0" l="0" r="0" t="0"/>
          <a:stretch/>
        </p:blipFill>
        <p:spPr>
          <a:xfrm>
            <a:off x="253700" y="274653"/>
            <a:ext cx="2237740" cy="7550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4dc5add1b0_0_66"/>
          <p:cNvSpPr txBox="1"/>
          <p:nvPr>
            <p:ph type="title"/>
          </p:nvPr>
        </p:nvSpPr>
        <p:spPr>
          <a:xfrm>
            <a:off x="2740700" y="274650"/>
            <a:ext cx="59460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Future Enhancements</a:t>
            </a:r>
            <a:endParaRPr/>
          </a:p>
        </p:txBody>
      </p:sp>
      <p:sp>
        <p:nvSpPr>
          <p:cNvPr id="353" name="Google Shape;353;g24dc5add1b0_0_6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9250" lvl="0" marL="457200" rtl="0" algn="just">
              <a:lnSpc>
                <a:spcPct val="115000"/>
              </a:lnSpc>
              <a:spcBef>
                <a:spcPts val="150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Collaborative Research:</a:t>
            </a:r>
            <a:r>
              <a:rPr lang="en-US" sz="1900">
                <a:highlight>
                  <a:schemeClr val="lt1"/>
                </a:highlight>
                <a:latin typeface="Times New Roman"/>
                <a:ea typeface="Times New Roman"/>
                <a:cs typeface="Times New Roman"/>
                <a:sym typeface="Times New Roman"/>
              </a:rPr>
              <a:t> Collaborate with researchers to contribute to the scientific understanding of kidney diseases and advance the field.</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Regulatory Compliance:</a:t>
            </a:r>
            <a:r>
              <a:rPr lang="en-US" sz="1900">
                <a:highlight>
                  <a:schemeClr val="lt1"/>
                </a:highlight>
                <a:latin typeface="Times New Roman"/>
                <a:ea typeface="Times New Roman"/>
                <a:cs typeface="Times New Roman"/>
                <a:sym typeface="Times New Roman"/>
              </a:rPr>
              <a:t> Stay updated with evolving healthcare regulations and ensure that the project aligns with privacy and data security standards.</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Predictive Modeling Advancements:</a:t>
            </a:r>
            <a:r>
              <a:rPr lang="en-US" sz="1900">
                <a:highlight>
                  <a:schemeClr val="lt1"/>
                </a:highlight>
                <a:latin typeface="Times New Roman"/>
                <a:ea typeface="Times New Roman"/>
                <a:cs typeface="Times New Roman"/>
                <a:sym typeface="Times New Roman"/>
              </a:rPr>
              <a:t> Explore cutting-edge machine learning algorithms, beyond Random Forest and XGBoost, to further improve predictive accuracy and model efficiency.</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US" sz="1900">
                <a:highlight>
                  <a:schemeClr val="lt1"/>
                </a:highlight>
                <a:latin typeface="Times New Roman"/>
                <a:ea typeface="Times New Roman"/>
                <a:cs typeface="Times New Roman"/>
                <a:sym typeface="Times New Roman"/>
              </a:rPr>
              <a:t>Real-World Validation:</a:t>
            </a:r>
            <a:r>
              <a:rPr lang="en-US" sz="1900">
                <a:highlight>
                  <a:schemeClr val="lt1"/>
                </a:highlight>
                <a:latin typeface="Times New Roman"/>
                <a:ea typeface="Times New Roman"/>
                <a:cs typeface="Times New Roman"/>
                <a:sym typeface="Times New Roman"/>
              </a:rPr>
              <a:t> Conduct real-world studies to validate the impact of the predictive model on patient outcomes and healthcare system performance.</a:t>
            </a:r>
            <a:endParaRPr sz="1900">
              <a:highlight>
                <a:schemeClr val="lt1"/>
              </a:highlight>
              <a:latin typeface="Times New Roman"/>
              <a:ea typeface="Times New Roman"/>
              <a:cs typeface="Times New Roman"/>
              <a:sym typeface="Times New Roman"/>
            </a:endParaRPr>
          </a:p>
          <a:p>
            <a:pPr indent="0" lvl="0" marL="0" rtl="0" algn="just">
              <a:spcBef>
                <a:spcPts val="1500"/>
              </a:spcBef>
              <a:spcAft>
                <a:spcPts val="0"/>
              </a:spcAft>
              <a:buNone/>
            </a:pPr>
            <a:r>
              <a:t/>
            </a:r>
            <a:endParaRPr b="1"/>
          </a:p>
        </p:txBody>
      </p:sp>
      <p:sp>
        <p:nvSpPr>
          <p:cNvPr id="354" name="Google Shape;354;g24dc5add1b0_0_6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5" name="Google Shape;355;g24dc5add1b0_0_66"/>
          <p:cNvPicPr preferRelativeResize="0"/>
          <p:nvPr/>
        </p:nvPicPr>
        <p:blipFill rotWithShape="1">
          <a:blip r:embed="rId3">
            <a:alphaModFix/>
          </a:blip>
          <a:srcRect b="0" l="0" r="0" t="0"/>
          <a:stretch/>
        </p:blipFill>
        <p:spPr>
          <a:xfrm>
            <a:off x="457200" y="274650"/>
            <a:ext cx="2237740" cy="7550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49250" lvl="0" marL="457200" rtl="0" algn="just">
              <a:lnSpc>
                <a:spcPct val="90000"/>
              </a:lnSpc>
              <a:spcBef>
                <a:spcPts val="0"/>
              </a:spcBef>
              <a:spcAft>
                <a:spcPts val="0"/>
              </a:spcAft>
              <a:buSzPts val="1900"/>
              <a:buFont typeface="Times New Roman"/>
              <a:buChar char="•"/>
            </a:pPr>
            <a:r>
              <a:rPr lang="en-US" sz="1900" u="sng">
                <a:solidFill>
                  <a:schemeClr val="hlink"/>
                </a:solidFill>
                <a:highlight>
                  <a:schemeClr val="lt1"/>
                </a:highlight>
                <a:latin typeface="Times New Roman"/>
                <a:ea typeface="Times New Roman"/>
                <a:cs typeface="Times New Roman"/>
                <a:sym typeface="Times New Roman"/>
                <a:hlinkClick r:id="rId3"/>
              </a:rPr>
              <a:t>https://ieeexplore.ieee.org/document/10061025</a:t>
            </a:r>
            <a:r>
              <a:rPr lang="en-US" sz="1900">
                <a:highlight>
                  <a:schemeClr val="lt1"/>
                </a:highlight>
                <a:latin typeface="Times New Roman"/>
                <a:ea typeface="Times New Roman"/>
                <a:cs typeface="Times New Roman"/>
                <a:sym typeface="Times New Roman"/>
              </a:rPr>
              <a:t> - </a:t>
            </a:r>
            <a:r>
              <a:rPr lang="en-US" sz="1800">
                <a:solidFill>
                  <a:srgbClr val="333333"/>
                </a:solidFill>
                <a:highlight>
                  <a:srgbClr val="FFFFFF"/>
                </a:highlight>
                <a:latin typeface="Times New Roman"/>
                <a:ea typeface="Times New Roman"/>
                <a:cs typeface="Times New Roman"/>
                <a:sym typeface="Times New Roman"/>
              </a:rPr>
              <a:t>Chronic Kidney Disease Prediction using Data Pre-Processing Techniques </a:t>
            </a:r>
            <a:r>
              <a:rPr lang="en-US" sz="1800">
                <a:solidFill>
                  <a:srgbClr val="006600"/>
                </a:solidFill>
                <a:highlight>
                  <a:srgbClr val="FFFFFF"/>
                </a:highlight>
                <a:latin typeface="Times New Roman"/>
                <a:ea typeface="Times New Roman"/>
                <a:cs typeface="Times New Roman"/>
                <a:sym typeface="Times New Roman"/>
              </a:rPr>
              <a:t>Publisher: IEEE Authors- O. Aruna</a:t>
            </a:r>
            <a:r>
              <a:rPr lang="en-US" sz="1800">
                <a:solidFill>
                  <a:srgbClr val="333333"/>
                </a:solidFill>
                <a:highlight>
                  <a:srgbClr val="FFFFFF"/>
                </a:highlight>
                <a:latin typeface="Times New Roman"/>
                <a:ea typeface="Times New Roman"/>
                <a:cs typeface="Times New Roman"/>
                <a:sym typeface="Times New Roman"/>
              </a:rPr>
              <a:t>; Sk Sameerunnisa.</a:t>
            </a:r>
            <a:endParaRPr sz="1900">
              <a:highlight>
                <a:schemeClr val="lt1"/>
              </a:highlight>
              <a:latin typeface="Times New Roman"/>
              <a:ea typeface="Times New Roman"/>
              <a:cs typeface="Times New Roman"/>
              <a:sym typeface="Times New Roman"/>
            </a:endParaRPr>
          </a:p>
          <a:p>
            <a:pPr indent="-349250" lvl="0" marL="457200" rtl="0" algn="just">
              <a:lnSpc>
                <a:spcPct val="90000"/>
              </a:lnSpc>
              <a:spcBef>
                <a:spcPts val="0"/>
              </a:spcBef>
              <a:spcAft>
                <a:spcPts val="0"/>
              </a:spcAft>
              <a:buSzPts val="1900"/>
              <a:buFont typeface="Times New Roman"/>
              <a:buChar char="•"/>
            </a:pPr>
            <a:r>
              <a:rPr lang="en-US" sz="1900" u="sng">
                <a:solidFill>
                  <a:schemeClr val="hlink"/>
                </a:solidFill>
                <a:highlight>
                  <a:schemeClr val="lt1"/>
                </a:highlight>
                <a:latin typeface="Times New Roman"/>
                <a:ea typeface="Times New Roman"/>
                <a:cs typeface="Times New Roman"/>
                <a:sym typeface="Times New Roman"/>
                <a:hlinkClick r:id="rId4"/>
              </a:rPr>
              <a:t>https://ieeexplore.ieee.org/document/10170671</a:t>
            </a:r>
            <a:r>
              <a:rPr lang="en-US" sz="1900">
                <a:highlight>
                  <a:schemeClr val="lt1"/>
                </a:highlight>
                <a:latin typeface="Times New Roman"/>
                <a:ea typeface="Times New Roman"/>
                <a:cs typeface="Times New Roman"/>
                <a:sym typeface="Times New Roman"/>
              </a:rPr>
              <a:t> </a:t>
            </a:r>
            <a:endParaRPr sz="1900">
              <a:highlight>
                <a:schemeClr val="lt1"/>
              </a:highlight>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49250" lvl="0" marL="457200" rtl="0" algn="just">
              <a:lnSpc>
                <a:spcPct val="9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https://www.ahajournals.org/doi/abs/10.1161/CIRCRESAHA.122.321762</a:t>
            </a:r>
            <a:endParaRPr sz="1900">
              <a:highlight>
                <a:schemeClr val="lt1"/>
              </a:highlight>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49250" lvl="0" marL="457200" rtl="0" algn="just">
              <a:lnSpc>
                <a:spcPct val="9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https://www.tandfonline.com/doi/full/10.1080/14737167.2023.2237679</a:t>
            </a:r>
            <a:endParaRPr sz="1900">
              <a:highlight>
                <a:schemeClr val="lt1"/>
              </a:highlight>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49250" lvl="0" marL="457200" rtl="0" algn="just">
              <a:lnSpc>
                <a:spcPct val="90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https://www.sciencedirect.com/science/article/abs/pii/S1051227622002126</a:t>
            </a:r>
            <a:endParaRPr sz="19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358"/>
              <a:buFont typeface="Arial"/>
              <a:buNone/>
            </a:pPr>
            <a:r>
              <a:t/>
            </a:r>
            <a:endParaRPr sz="1900">
              <a:highlight>
                <a:schemeClr val="lt1"/>
              </a:highlight>
              <a:latin typeface="Times New Roman"/>
              <a:ea typeface="Times New Roman"/>
              <a:cs typeface="Times New Roman"/>
              <a:sym typeface="Times New Roman"/>
            </a:endParaRPr>
          </a:p>
          <a:p>
            <a:pPr indent="0" lvl="1" marL="0" rtl="0" algn="l">
              <a:lnSpc>
                <a:spcPct val="90000"/>
              </a:lnSpc>
              <a:spcBef>
                <a:spcPts val="1200"/>
              </a:spcBef>
              <a:spcAft>
                <a:spcPts val="0"/>
              </a:spcAft>
              <a:buSzPts val="585"/>
              <a:buNone/>
            </a:pPr>
            <a:r>
              <a:t/>
            </a:r>
            <a:endParaRPr sz="910">
              <a:latin typeface="Times New Roman"/>
              <a:ea typeface="Times New Roman"/>
              <a:cs typeface="Times New Roman"/>
              <a:sym typeface="Times New Roman"/>
            </a:endParaRPr>
          </a:p>
        </p:txBody>
      </p:sp>
      <p:pic>
        <p:nvPicPr>
          <p:cNvPr id="361" name="Google Shape;361;p22"/>
          <p:cNvPicPr preferRelativeResize="0"/>
          <p:nvPr/>
        </p:nvPicPr>
        <p:blipFill rotWithShape="1">
          <a:blip r:embed="rId5">
            <a:alphaModFix/>
          </a:blip>
          <a:srcRect b="0" l="0" r="0" t="0"/>
          <a:stretch/>
        </p:blipFill>
        <p:spPr>
          <a:xfrm>
            <a:off x="381000" y="457200"/>
            <a:ext cx="2237740" cy="755015"/>
          </a:xfrm>
          <a:prstGeom prst="rect">
            <a:avLst/>
          </a:prstGeom>
          <a:noFill/>
          <a:ln>
            <a:noFill/>
          </a:ln>
        </p:spPr>
      </p:pic>
      <p:sp>
        <p:nvSpPr>
          <p:cNvPr id="362" name="Google Shape;3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363" name="Google Shape;3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64" name="Google Shape;3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5" name="Google Shape;365;p22"/>
          <p:cNvSpPr txBox="1"/>
          <p:nvPr>
            <p:ph type="title"/>
          </p:nvPr>
        </p:nvSpPr>
        <p:spPr>
          <a:xfrm>
            <a:off x="3205425" y="274650"/>
            <a:ext cx="5481300" cy="1143000"/>
          </a:xfrm>
          <a:prstGeom prst="rect">
            <a:avLst/>
          </a:prstGeom>
        </p:spPr>
        <p:txBody>
          <a:bodyPr anchorCtr="0" anchor="ctr" bIns="45700" lIns="91425" spcFirstLastPara="1" rIns="91425" wrap="square" tIns="45700">
            <a:normAutofit/>
          </a:bodyPr>
          <a:lstStyle/>
          <a:p>
            <a:pPr indent="0" lvl="1" marL="571500" rtl="0" algn="l">
              <a:spcBef>
                <a:spcPts val="360"/>
              </a:spcBef>
              <a:spcAft>
                <a:spcPts val="0"/>
              </a:spcAft>
              <a:buClr>
                <a:schemeClr val="dk1"/>
              </a:buClr>
              <a:buSzPts val="1800"/>
              <a:buFont typeface="Arial"/>
              <a:buNone/>
            </a:pPr>
            <a:r>
              <a:rPr b="1" lang="en-US" sz="3200">
                <a:solidFill>
                  <a:schemeClr val="dk1"/>
                </a:solidFill>
                <a:latin typeface="Times New Roman"/>
                <a:ea typeface="Times New Roman"/>
                <a:cs typeface="Times New Roman"/>
                <a:sym typeface="Times New Roman"/>
              </a:rPr>
              <a:t>References</a:t>
            </a:r>
            <a:endParaRPr b="1"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rPr b="1" lang="en-US">
                <a:latin typeface="Times New Roman"/>
                <a:ea typeface="Times New Roman"/>
                <a:cs typeface="Times New Roman"/>
                <a:sym typeface="Times New Roman"/>
              </a:rPr>
              <a:t>Questions?</a:t>
            </a:r>
            <a:endParaRPr b="1">
              <a:latin typeface="Times New Roman"/>
              <a:ea typeface="Times New Roman"/>
              <a:cs typeface="Times New Roman"/>
              <a:sym typeface="Times New Roman"/>
            </a:endParaRPr>
          </a:p>
        </p:txBody>
      </p:sp>
      <p:pic>
        <p:nvPicPr>
          <p:cNvPr id="371" name="Google Shape;371;p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72" name="Google Shape;37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373" name="Google Shape;37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74" name="Google Shape;37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425c5d1c5c_1_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Introduction</a:t>
            </a:r>
            <a:endParaRPr b="1" sz="3200">
              <a:latin typeface="Times New Roman"/>
              <a:ea typeface="Times New Roman"/>
              <a:cs typeface="Times New Roman"/>
              <a:sym typeface="Times New Roman"/>
            </a:endParaRPr>
          </a:p>
        </p:txBody>
      </p:sp>
      <p:sp>
        <p:nvSpPr>
          <p:cNvPr id="118" name="Google Shape;118;g2425c5d1c5c_1_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9250" lvl="0" marL="457200" rtl="0" algn="just">
              <a:lnSpc>
                <a:spcPct val="115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Kidney disease is a widespread, yet often undetected, health threat with serious implications for healthcare systems worldwide. Untreated or undiagnosed kidney disease can lead to life-altering consequences, including fatality, making early detection crucial.</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It encompasses a spectrum of conditions, from chronic kidney disease (CKD) to acute kidney injury (AKI), which often progress silently and reveal their severity late in the course of the disease.</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Advances in medical technology and the integration of data-driven approaches are transforming the way kidney disease is managed.</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Predictive models for kidney disease are becoming increasingly important, harnessing the potential of machine learning, data analytics, and vast healthcare data sources.</a:t>
            </a:r>
            <a:endParaRPr sz="1900">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sz="1900">
              <a:highlight>
                <a:schemeClr val="lt1"/>
              </a:highlight>
              <a:latin typeface="Times New Roman"/>
              <a:ea typeface="Times New Roman"/>
              <a:cs typeface="Times New Roman"/>
              <a:sym typeface="Times New Roman"/>
            </a:endParaRPr>
          </a:p>
        </p:txBody>
      </p:sp>
      <p:sp>
        <p:nvSpPr>
          <p:cNvPr id="119" name="Google Shape;119;g2425c5d1c5c_1_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20" name="Google Shape;120;g2425c5d1c5c_1_8"/>
          <p:cNvPicPr preferRelativeResize="0"/>
          <p:nvPr/>
        </p:nvPicPr>
        <p:blipFill rotWithShape="1">
          <a:blip r:embed="rId3">
            <a:alphaModFix/>
          </a:blip>
          <a:srcRect b="0" l="0" r="0" t="0"/>
          <a:stretch/>
        </p:blipFill>
        <p:spPr>
          <a:xfrm>
            <a:off x="253700" y="27465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dba436c15_0_1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200">
                <a:latin typeface="Times New Roman"/>
                <a:ea typeface="Times New Roman"/>
                <a:cs typeface="Times New Roman"/>
                <a:sym typeface="Times New Roman"/>
              </a:rPr>
              <a:t>Introduction</a:t>
            </a:r>
            <a:endParaRPr/>
          </a:p>
        </p:txBody>
      </p:sp>
      <p:sp>
        <p:nvSpPr>
          <p:cNvPr id="127" name="Google Shape;127;g24dba436c15_0_1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9250" lvl="0" marL="457200" rtl="0" algn="just">
              <a:lnSpc>
                <a:spcPct val="115000"/>
              </a:lnSpc>
              <a:spcBef>
                <a:spcPts val="150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These models aim to identify individuals at risk of kidney disease, enabling early diagnosis and timely medical intervention.</a:t>
            </a:r>
            <a:endParaRPr sz="1900">
              <a:highlight>
                <a:schemeClr val="lt1"/>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The development of predictive models is pivotal in the contemporary healthcare landscape, where data-driven approaches can improve patient outcomes and reduce the burden on healthcare systems.</a:t>
            </a:r>
            <a:endParaRPr sz="1900">
              <a:highlight>
                <a:schemeClr val="lt1"/>
              </a:highlight>
              <a:latin typeface="Times New Roman"/>
              <a:ea typeface="Times New Roman"/>
              <a:cs typeface="Times New Roman"/>
              <a:sym typeface="Times New Roman"/>
            </a:endParaRPr>
          </a:p>
          <a:p>
            <a:pPr indent="0" lvl="0" marL="0" rtl="0" algn="just">
              <a:spcBef>
                <a:spcPts val="360"/>
              </a:spcBef>
              <a:spcAft>
                <a:spcPts val="0"/>
              </a:spcAft>
              <a:buNone/>
            </a:pPr>
            <a:r>
              <a:t/>
            </a:r>
            <a:endParaRPr/>
          </a:p>
        </p:txBody>
      </p:sp>
      <p:sp>
        <p:nvSpPr>
          <p:cNvPr id="128" name="Google Shape;128;g24dba436c15_0_1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29" name="Google Shape;129;g24dba436c15_0_13"/>
          <p:cNvPicPr preferRelativeResize="0"/>
          <p:nvPr/>
        </p:nvPicPr>
        <p:blipFill rotWithShape="1">
          <a:blip r:embed="rId3">
            <a:alphaModFix/>
          </a:blip>
          <a:srcRect b="0" l="0" r="0" t="0"/>
          <a:stretch/>
        </p:blipFill>
        <p:spPr>
          <a:xfrm>
            <a:off x="291400" y="2746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4dba436c15_0_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latin typeface="Times New Roman"/>
                <a:ea typeface="Times New Roman"/>
                <a:cs typeface="Times New Roman"/>
                <a:sym typeface="Times New Roman"/>
              </a:rPr>
              <a:t>Motivation</a:t>
            </a:r>
            <a:endParaRPr b="1" sz="3200">
              <a:latin typeface="Times New Roman"/>
              <a:ea typeface="Times New Roman"/>
              <a:cs typeface="Times New Roman"/>
              <a:sym typeface="Times New Roman"/>
            </a:endParaRPr>
          </a:p>
        </p:txBody>
      </p:sp>
      <p:sp>
        <p:nvSpPr>
          <p:cNvPr id="136" name="Google Shape;136;g24dba436c15_0_2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9250" lvl="0" marL="457200" rtl="0" algn="just">
              <a:spcBef>
                <a:spcPts val="36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Kidney disease silently progresses, often without symptoms, making early detection vital to slow or stop its advancement in millions worldwide.</a:t>
            </a:r>
            <a:endParaRPr sz="1900">
              <a:highlight>
                <a:schemeClr val="lt1"/>
              </a:highlight>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Timely detection and intervention lead to better patient outcomes. Early treatment can slow chronic kidney disease (CKD) progression, lowering the risk of kidney failure and the need for dialysis or transplantation.</a:t>
            </a:r>
            <a:endParaRPr sz="1900">
              <a:highlight>
                <a:schemeClr val="lt1"/>
              </a:highlight>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Advancements in medical technology and data science motivate kidney disease detection. Researchers explore innovative methods, including machine learning, predictive modeling, and medical imaging, to improve accuracy and efficiency in detection.</a:t>
            </a:r>
            <a:endParaRPr sz="1900">
              <a:highlight>
                <a:schemeClr val="lt1"/>
              </a:highlight>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Early detection and management of kidney disease can save healthcare costs by reducing the need for costly treatments and hospitalizations associated with advanced stages.</a:t>
            </a:r>
            <a:endParaRPr sz="1900">
              <a:highlight>
                <a:schemeClr val="lt1"/>
              </a:highlight>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highlight>
                  <a:schemeClr val="lt1"/>
                </a:highlight>
                <a:latin typeface="Times New Roman"/>
                <a:ea typeface="Times New Roman"/>
                <a:cs typeface="Times New Roman"/>
                <a:sym typeface="Times New Roman"/>
              </a:rPr>
              <a:t>Kidney disease can significantly impact a person's quality of life. Early detection and effective management can improve their quality of life, promoting independence and activity.</a:t>
            </a:r>
            <a:endParaRPr sz="1900">
              <a:highlight>
                <a:schemeClr val="lt1"/>
              </a:highlight>
              <a:latin typeface="Times New Roman"/>
              <a:ea typeface="Times New Roman"/>
              <a:cs typeface="Times New Roman"/>
              <a:sym typeface="Times New Roman"/>
            </a:endParaRPr>
          </a:p>
          <a:p>
            <a:pPr indent="0" lvl="0" marL="457200" rtl="0" algn="l">
              <a:spcBef>
                <a:spcPts val="360"/>
              </a:spcBef>
              <a:spcAft>
                <a:spcPts val="0"/>
              </a:spcAft>
              <a:buNone/>
            </a:pPr>
            <a:r>
              <a:t/>
            </a:r>
            <a:endParaRPr sz="1900">
              <a:highlight>
                <a:schemeClr val="lt1"/>
              </a:highlight>
              <a:latin typeface="Times New Roman"/>
              <a:ea typeface="Times New Roman"/>
              <a:cs typeface="Times New Roman"/>
              <a:sym typeface="Times New Roman"/>
            </a:endParaRPr>
          </a:p>
        </p:txBody>
      </p:sp>
      <p:sp>
        <p:nvSpPr>
          <p:cNvPr id="137" name="Google Shape;137;g24dba436c15_0_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8" name="Google Shape;138;g24dba436c15_0_21"/>
          <p:cNvPicPr preferRelativeResize="0"/>
          <p:nvPr/>
        </p:nvPicPr>
        <p:blipFill rotWithShape="1">
          <a:blip r:embed="rId3">
            <a:alphaModFix/>
          </a:blip>
          <a:srcRect b="0" l="0" r="0" t="0"/>
          <a:stretch/>
        </p:blipFill>
        <p:spPr>
          <a:xfrm>
            <a:off x="291400" y="274653"/>
            <a:ext cx="2237740" cy="755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425c5d1c5c_1_133"/>
          <p:cNvSpPr txBox="1"/>
          <p:nvPr>
            <p:ph type="title"/>
          </p:nvPr>
        </p:nvSpPr>
        <p:spPr>
          <a:xfrm>
            <a:off x="3217975" y="274650"/>
            <a:ext cx="54687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sz="3200">
                <a:latin typeface="Times New Roman"/>
                <a:ea typeface="Times New Roman"/>
                <a:cs typeface="Times New Roman"/>
                <a:sym typeface="Times New Roman"/>
              </a:rPr>
              <a:t>Literature Review</a:t>
            </a:r>
            <a:endParaRPr/>
          </a:p>
        </p:txBody>
      </p:sp>
      <p:sp>
        <p:nvSpPr>
          <p:cNvPr id="145" name="Google Shape;145;g2425c5d1c5c_1_133"/>
          <p:cNvSpPr txBox="1"/>
          <p:nvPr>
            <p:ph idx="1" type="body"/>
          </p:nvPr>
        </p:nvSpPr>
        <p:spPr>
          <a:xfrm>
            <a:off x="457200" y="1417650"/>
            <a:ext cx="8229600" cy="4708500"/>
          </a:xfrm>
          <a:prstGeom prst="rect">
            <a:avLst/>
          </a:prstGeom>
        </p:spPr>
        <p:txBody>
          <a:bodyPr anchorCtr="0" anchor="t" bIns="45700" lIns="91425" spcFirstLastPara="1" rIns="91425" wrap="square" tIns="45700">
            <a:normAutofit/>
          </a:bodyPr>
          <a:lstStyle/>
          <a:p>
            <a:pPr indent="0" lvl="0" marL="0" rtl="0" algn="just">
              <a:lnSpc>
                <a:spcPct val="115000"/>
              </a:lnSpc>
              <a:spcBef>
                <a:spcPts val="1500"/>
              </a:spcBef>
              <a:spcAft>
                <a:spcPts val="0"/>
              </a:spcAft>
              <a:buNone/>
            </a:pPr>
            <a:r>
              <a:t/>
            </a:r>
            <a:endParaRPr sz="18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t/>
            </a:r>
            <a:endParaRPr b="1" sz="1800">
              <a:solidFill>
                <a:srgbClr val="1B212C"/>
              </a:solidFill>
              <a:highlight>
                <a:schemeClr val="lt1"/>
              </a:highlight>
              <a:latin typeface="Times New Roman"/>
              <a:ea typeface="Times New Roman"/>
              <a:cs typeface="Times New Roman"/>
              <a:sym typeface="Times New Roman"/>
            </a:endParaRPr>
          </a:p>
        </p:txBody>
      </p:sp>
      <p:sp>
        <p:nvSpPr>
          <p:cNvPr id="146" name="Google Shape;146;g2425c5d1c5c_1_13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7" name="Google Shape;147;g2425c5d1c5c_1_133"/>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graphicFrame>
        <p:nvGraphicFramePr>
          <p:cNvPr id="148" name="Google Shape;148;g2425c5d1c5c_1_133" title="PANKAJ CHITTORA to Pankaj Chittora"/>
          <p:cNvGraphicFramePr/>
          <p:nvPr/>
        </p:nvGraphicFramePr>
        <p:xfrm>
          <a:off x="728875" y="1249263"/>
          <a:ext cx="3000000" cy="3000000"/>
        </p:xfrm>
        <a:graphic>
          <a:graphicData uri="http://schemas.openxmlformats.org/drawingml/2006/table">
            <a:tbl>
              <a:tblPr>
                <a:noFill/>
                <a:tableStyleId>{AA9B2250-F3E4-44C3-969C-317A3A7F6465}</a:tableStyleId>
              </a:tblPr>
              <a:tblGrid>
                <a:gridCol w="962550"/>
                <a:gridCol w="2124150"/>
                <a:gridCol w="2405275"/>
                <a:gridCol w="2465950"/>
              </a:tblGrid>
              <a:tr h="444575">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S.No.</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Author</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Description</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900">
                          <a:latin typeface="Times New Roman"/>
                          <a:ea typeface="Times New Roman"/>
                          <a:cs typeface="Times New Roman"/>
                          <a:sym typeface="Times New Roman"/>
                        </a:rPr>
                        <a:t>Finding</a:t>
                      </a:r>
                      <a:endParaRPr b="1" sz="900">
                        <a:latin typeface="Times New Roman"/>
                        <a:ea typeface="Times New Roman"/>
                        <a:cs typeface="Times New Roman"/>
                        <a:sym typeface="Times New Roman"/>
                      </a:endParaRPr>
                    </a:p>
                  </a:txBody>
                  <a:tcPr marT="91425" marB="91425" marR="91425" marL="91425"/>
                </a:tc>
              </a:tr>
              <a:tr h="1271625">
                <a:tc>
                  <a:txBody>
                    <a:bodyPr/>
                    <a:lstStyle/>
                    <a:p>
                      <a:pPr indent="0" lvl="0" marL="0" rtl="0" algn="l">
                        <a:spcBef>
                          <a:spcPts val="0"/>
                        </a:spcBef>
                        <a:spcAft>
                          <a:spcPts val="0"/>
                        </a:spcAft>
                        <a:buNone/>
                      </a:pPr>
                      <a:r>
                        <a:rPr lang="en-US" sz="900">
                          <a:solidFill>
                            <a:schemeClr val="dk1"/>
                          </a:solidFill>
                          <a:highlight>
                            <a:srgbClr val="FFFFFF"/>
                          </a:highlight>
                          <a:latin typeface="Times New Roman"/>
                          <a:ea typeface="Times New Roman"/>
                          <a:cs typeface="Times New Roman"/>
                          <a:sym typeface="Times New Roman"/>
                        </a:rPr>
                        <a:t>1.</a:t>
                      </a:r>
                      <a:endParaRPr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900">
                          <a:solidFill>
                            <a:schemeClr val="dk1"/>
                          </a:solidFill>
                          <a:highlight>
                            <a:srgbClr val="FFFFFF"/>
                          </a:highlight>
                          <a:latin typeface="Times New Roman"/>
                          <a:ea typeface="Times New Roman"/>
                          <a:cs typeface="Times New Roman"/>
                          <a:sym typeface="Times New Roman"/>
                        </a:rPr>
                        <a:t>Robert Nee, Christina M Yuan, Andrew S Narva, Guofen Yan, Keith C Norris-</a:t>
                      </a:r>
                      <a:r>
                        <a:rPr lang="en-US" sz="900">
                          <a:solidFill>
                            <a:srgbClr val="2A2A2A"/>
                          </a:solidFill>
                          <a:highlight>
                            <a:srgbClr val="FFFFFF"/>
                          </a:highlight>
                          <a:latin typeface="Times New Roman"/>
                          <a:ea typeface="Times New Roman"/>
                          <a:cs typeface="Times New Roman"/>
                          <a:sym typeface="Times New Roman"/>
                        </a:rPr>
                        <a:t>Overcoming barriers to implementing new guideline-directed therapies for chronic kidney disease-20 October 2022</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Guideline-recommended therapies for CKD and diabetes offer significant benefits, but their adoption is hindered by various barriers, including clinical inertia, lack of awareness, and high drug costs. Overcoming these challenges requires a multifaceted approach using the Chronic Care Model to improve education, engagement, and healthcare systems.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A comprehensive strategy, employing the Chronic Kidney Disease (CKD) care model and ensuring equitable access to high-quality care, can help alleviate obstacles to achieving the best possible CKD treatment.</a:t>
                      </a:r>
                      <a:endParaRPr sz="900">
                        <a:latin typeface="Times New Roman"/>
                        <a:ea typeface="Times New Roman"/>
                        <a:cs typeface="Times New Roman"/>
                        <a:sym typeface="Times New Roman"/>
                      </a:endParaRPr>
                    </a:p>
                  </a:txBody>
                  <a:tcPr marT="91425" marB="91425" marR="91425" marL="91425"/>
                </a:tc>
              </a:tr>
              <a:tr h="1680375">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Pankaj Chittora , Sandeep Chaurasia1 , Prasun Chakrabarti, Gaurav Kumawat1 , Tulika Chakrabarti , Zbigniew Leonowicz, Michał Jasiński, Łukasz Jasiński, Radomir Gono, Elżbieta Jasińska, and Vadim Bolshev-</a:t>
                      </a:r>
                      <a:r>
                        <a:rPr lang="en-US" sz="900">
                          <a:solidFill>
                            <a:srgbClr val="333333"/>
                          </a:solidFill>
                          <a:highlight>
                            <a:srgbClr val="FFFFFF"/>
                          </a:highlight>
                          <a:latin typeface="Times New Roman"/>
                          <a:ea typeface="Times New Roman"/>
                          <a:cs typeface="Times New Roman"/>
                          <a:sym typeface="Times New Roman"/>
                        </a:rPr>
                        <a:t>Prediction of Chronic Kidney Disease - A Machine Learning Perspective-22 January 2021</a:t>
                      </a:r>
                      <a:endParaRPr sz="9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This article discusses the significance of early diagnosis of Chronic Kidney Disease (CKD) and the application of machine learning techniques for CKD prediction. The study utilizes a dataset from the UCI repository and tests seven classifier algorithms, including artificial neural networks, C5.0, Chi-square Automatic Interaction Detector, logistic regression, linear support vector machines with penalties L1 and L2, and random trees. Feature selection techniques are also employed.</a:t>
                      </a:r>
                      <a:endParaRPr sz="9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The authors  found that the Linear Support Vector Machine (LSVM) achieved the highest accuracy of 98.86% in combination with the Synthetic Minority Over-sampling Technique (SMOTE) and full features. SMOTE was identified as an effective technique for balancing the dataset, particularly when combined with features selected by LASSO regression, outperforming other classifiers and methods.</a:t>
                      </a:r>
                      <a:endParaRPr sz="9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1407875">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Jamie P. Dwyer, Abiy Agirob, Pooja Desai, and Henry Cremisi.-</a:t>
                      </a:r>
                      <a:r>
                        <a:rPr lang="en-US" sz="900">
                          <a:solidFill>
                            <a:srgbClr val="333333"/>
                          </a:solidFill>
                          <a:latin typeface="Times New Roman"/>
                          <a:ea typeface="Times New Roman"/>
                          <a:cs typeface="Times New Roman"/>
                          <a:sym typeface="Times New Roman"/>
                        </a:rPr>
                        <a:t>Short-term costs in patients with chronic kidney disease treated with dapagliflozin: a retrospective cohort study-</a:t>
                      </a:r>
                      <a:r>
                        <a:rPr lang="en-US" sz="900">
                          <a:solidFill>
                            <a:srgbClr val="666666"/>
                          </a:solidFill>
                          <a:latin typeface="Times New Roman"/>
                          <a:ea typeface="Times New Roman"/>
                          <a:cs typeface="Times New Roman"/>
                          <a:sym typeface="Times New Roman"/>
                        </a:rPr>
                        <a:t>Accepted 12 Jul 2023, Published online: 04 Aug 2023</a:t>
                      </a:r>
                      <a:endParaRPr sz="9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This real-world study evaluated the impact of dapagliflozin on short-term medical costs in patients with stage 3 chronic kidney disease (CKD).Methods: This study used medical and pharmacy claims data from IQVIA PharMetrics Plus. Patients aged ≥18 years with a filled dapagliflozin prescription after stage 3 CKD diagnosis between September 2020 and December 2021.</a:t>
                      </a:r>
                      <a:endParaRPr sz="9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This study showed dapagliflozin was associated with reduced cardiorenal medical costs over 6 months compared with no dapagliflozin treatment in patients with stage 3 CKD, demonstrating real-world medical cost savings.</a:t>
                      </a:r>
                      <a:endParaRPr sz="9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4dc5add1b0_0_144"/>
          <p:cNvSpPr txBox="1"/>
          <p:nvPr>
            <p:ph type="title"/>
          </p:nvPr>
        </p:nvSpPr>
        <p:spPr>
          <a:xfrm>
            <a:off x="3192875" y="274650"/>
            <a:ext cx="54939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sz="3200">
                <a:latin typeface="Times New Roman"/>
                <a:ea typeface="Times New Roman"/>
                <a:cs typeface="Times New Roman"/>
                <a:sym typeface="Times New Roman"/>
              </a:rPr>
              <a:t>Literature Review</a:t>
            </a:r>
            <a:endParaRPr/>
          </a:p>
        </p:txBody>
      </p:sp>
      <p:sp>
        <p:nvSpPr>
          <p:cNvPr id="155" name="Google Shape;155;g24dc5add1b0_0_1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56" name="Google Shape;156;g24dc5add1b0_0_144"/>
          <p:cNvGraphicFramePr/>
          <p:nvPr/>
        </p:nvGraphicFramePr>
        <p:xfrm>
          <a:off x="457200" y="1285100"/>
          <a:ext cx="3000000" cy="3000000"/>
        </p:xfrm>
        <a:graphic>
          <a:graphicData uri="http://schemas.openxmlformats.org/drawingml/2006/table">
            <a:tbl>
              <a:tblPr>
                <a:noFill/>
                <a:tableStyleId>{AA9B2250-F3E4-44C3-969C-317A3A7F6465}</a:tableStyleId>
              </a:tblPr>
              <a:tblGrid>
                <a:gridCol w="864175"/>
                <a:gridCol w="2120175"/>
                <a:gridCol w="2572375"/>
                <a:gridCol w="2672875"/>
              </a:tblGrid>
              <a:tr h="1014250">
                <a:tc>
                  <a:txBody>
                    <a:bodyPr/>
                    <a:lstStyle/>
                    <a:p>
                      <a:pPr indent="0" lvl="0" marL="0" rtl="0" algn="l">
                        <a:spcBef>
                          <a:spcPts val="0"/>
                        </a:spcBef>
                        <a:spcAft>
                          <a:spcPts val="0"/>
                        </a:spcAft>
                        <a:buNone/>
                      </a:pPr>
                      <a:r>
                        <a:rPr lang="en-US"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66666"/>
                        </a:lnSpc>
                        <a:spcBef>
                          <a:spcPts val="0"/>
                        </a:spcBef>
                        <a:spcAft>
                          <a:spcPts val="0"/>
                        </a:spcAft>
                        <a:buNone/>
                      </a:pPr>
                      <a:r>
                        <a:rPr lang="en-US" sz="900">
                          <a:highlight>
                            <a:srgbClr val="FFFFFF"/>
                          </a:highlight>
                          <a:latin typeface="Times New Roman"/>
                          <a:ea typeface="Times New Roman"/>
                          <a:cs typeface="Times New Roman"/>
                          <a:sym typeface="Times New Roman"/>
                        </a:rPr>
                        <a:t>O. Aruna</a:t>
                      </a:r>
                      <a:r>
                        <a:rPr lang="en-US" sz="900">
                          <a:solidFill>
                            <a:schemeClr val="dk1"/>
                          </a:solidFill>
                          <a:highlight>
                            <a:srgbClr val="FFFFFF"/>
                          </a:highlight>
                          <a:latin typeface="Times New Roman"/>
                          <a:ea typeface="Times New Roman"/>
                          <a:cs typeface="Times New Roman"/>
                          <a:sym typeface="Times New Roman"/>
                        </a:rPr>
                        <a:t>; Sk Sameerunnisa.-</a:t>
                      </a:r>
                      <a:r>
                        <a:rPr lang="en-US" sz="900">
                          <a:solidFill>
                            <a:srgbClr val="333333"/>
                          </a:solidFill>
                          <a:highlight>
                            <a:srgbClr val="FFFFFF"/>
                          </a:highlight>
                          <a:latin typeface="Times New Roman"/>
                          <a:ea typeface="Times New Roman"/>
                          <a:cs typeface="Times New Roman"/>
                          <a:sym typeface="Times New Roman"/>
                        </a:rPr>
                        <a:t>Chronic Kidney Disease Prediction using Data Pre-Processing Techniques-</a:t>
                      </a:r>
                      <a:r>
                        <a:rPr b="1" lang="en-US" sz="900">
                          <a:solidFill>
                            <a:schemeClr val="dk1"/>
                          </a:solidFill>
                          <a:highlight>
                            <a:srgbClr val="FFFFFF"/>
                          </a:highlight>
                          <a:latin typeface="Times New Roman"/>
                          <a:ea typeface="Times New Roman"/>
                          <a:cs typeface="Times New Roman"/>
                          <a:sym typeface="Times New Roman"/>
                        </a:rPr>
                        <a:t> </a:t>
                      </a:r>
                      <a:r>
                        <a:rPr lang="en-US" sz="900">
                          <a:solidFill>
                            <a:schemeClr val="dk1"/>
                          </a:solidFill>
                          <a:highlight>
                            <a:srgbClr val="FFFFFF"/>
                          </a:highlight>
                          <a:latin typeface="Times New Roman"/>
                          <a:ea typeface="Times New Roman"/>
                          <a:cs typeface="Times New Roman"/>
                          <a:sym typeface="Times New Roman"/>
                        </a:rPr>
                        <a:t>2023 5th International Conference on Smart Systems and Inventive Technology (ICSSIT)</a:t>
                      </a:r>
                      <a:endParaRPr sz="900">
                        <a:solidFill>
                          <a:schemeClr val="dk1"/>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23913"/>
                        </a:lnSpc>
                        <a:spcBef>
                          <a:spcPts val="0"/>
                        </a:spcBef>
                        <a:spcAft>
                          <a:spcPts val="0"/>
                        </a:spcAft>
                        <a:buClr>
                          <a:schemeClr val="dk1"/>
                        </a:buClr>
                        <a:buSzPts val="1100"/>
                        <a:buFont typeface="Arial"/>
                        <a:buNone/>
                      </a:pPr>
                      <a:r>
                        <a:rPr lang="en-US" sz="900">
                          <a:solidFill>
                            <a:srgbClr val="333333"/>
                          </a:solidFill>
                          <a:highlight>
                            <a:srgbClr val="FFFFFF"/>
                          </a:highlight>
                          <a:latin typeface="Times New Roman"/>
                          <a:ea typeface="Times New Roman"/>
                          <a:cs typeface="Times New Roman"/>
                          <a:sym typeface="Times New Roman"/>
                        </a:rPr>
                        <a:t>Machine learning is employed for predicting both the positive status and phases of Chronic Kidney Disease, and having a high-quality training dataset is crucial for building effective predictive models. Algorithms extract relevant features from this data and uncover significant relationships. The UCI repository dataset is widely recognized as a benchmark in this field due to its extensive use in similar research. This dataset contains 400 examples with 25 properties, although it may have redundant or incomplete characteristics. Handling missing values depends on how predictably they were lost in the clinical data analysis.</a:t>
                      </a:r>
                      <a:endParaRPr sz="9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US" sz="900">
                          <a:latin typeface="Times New Roman"/>
                          <a:ea typeface="Times New Roman"/>
                          <a:cs typeface="Times New Roman"/>
                          <a:sym typeface="Times New Roman"/>
                        </a:rPr>
                        <a:t>The paper discusses the importance of accurately predicting the onset of chronic kidney disease, a widespread and potentially fatal condition affecting a significant portion of the global population. Achieving a 100% accuracy rate in early diagnosis is crucial for cost-effective and risk-reducing interventions. The authors propose an efficient prediction algorithm through careful feature engineering and emphasize the use of statistical approaches like mean and median for estimating missing values, improving prediction accuracy.</a:t>
                      </a:r>
                      <a:endParaRPr sz="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r>
            </a:tbl>
          </a:graphicData>
        </a:graphic>
      </p:graphicFrame>
      <p:pic>
        <p:nvPicPr>
          <p:cNvPr id="157" name="Google Shape;157;g24dc5add1b0_0_144"/>
          <p:cNvPicPr preferRelativeResize="0"/>
          <p:nvPr/>
        </p:nvPicPr>
        <p:blipFill rotWithShape="1">
          <a:blip r:embed="rId3">
            <a:alphaModFix/>
          </a:blip>
          <a:srcRect b="0" l="0" r="0" t="0"/>
          <a:stretch/>
        </p:blipFill>
        <p:spPr>
          <a:xfrm>
            <a:off x="457200" y="274653"/>
            <a:ext cx="2237740" cy="7550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2466350" y="274650"/>
            <a:ext cx="62205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t>  </a:t>
            </a:r>
            <a:r>
              <a:rPr b="1" lang="en-US" sz="3200">
                <a:latin typeface="Times New Roman"/>
                <a:ea typeface="Times New Roman"/>
                <a:cs typeface="Times New Roman"/>
                <a:sym typeface="Times New Roman"/>
              </a:rPr>
              <a:t>Challenges of</a:t>
            </a: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Existing System</a:t>
            </a:r>
            <a:endParaRPr b="1" sz="3200">
              <a:latin typeface="Times New Roman"/>
              <a:ea typeface="Times New Roman"/>
              <a:cs typeface="Times New Roman"/>
              <a:sym typeface="Times New Roman"/>
            </a:endParaRPr>
          </a:p>
        </p:txBody>
      </p:sp>
      <p:sp>
        <p:nvSpPr>
          <p:cNvPr id="163" name="Google Shape;163;p4"/>
          <p:cNvSpPr txBox="1"/>
          <p:nvPr>
            <p:ph idx="1" type="body"/>
          </p:nvPr>
        </p:nvSpPr>
        <p:spPr>
          <a:xfrm>
            <a:off x="457200" y="1624013"/>
            <a:ext cx="8229600" cy="4526100"/>
          </a:xfrm>
          <a:prstGeom prst="rect">
            <a:avLst/>
          </a:prstGeom>
          <a:noFill/>
          <a:ln>
            <a:noFill/>
          </a:ln>
        </p:spPr>
        <p:txBody>
          <a:bodyPr anchorCtr="0" anchor="t" bIns="45700" lIns="91425" spcFirstLastPara="1" rIns="91425" wrap="square" tIns="45700">
            <a:normAutofit fontScale="25000" lnSpcReduction="20000"/>
          </a:bodyPr>
          <a:lstStyle/>
          <a:p>
            <a:pPr indent="-350410" lvl="0" marL="457200" rtl="0" algn="just">
              <a:lnSpc>
                <a:spcPct val="115000"/>
              </a:lnSpc>
              <a:spcBef>
                <a:spcPts val="150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Data Quality:</a:t>
            </a:r>
            <a:r>
              <a:rPr lang="en-US" sz="7673">
                <a:highlight>
                  <a:schemeClr val="lt1"/>
                </a:highlight>
                <a:latin typeface="Times New Roman"/>
                <a:ea typeface="Times New Roman"/>
                <a:cs typeface="Times New Roman"/>
                <a:sym typeface="Times New Roman"/>
              </a:rPr>
              <a:t> Inaccurate or incomplete medical data can hinder the performance of predictive models, leading to suboptimal results.</a:t>
            </a:r>
            <a:endParaRPr sz="7673">
              <a:highlight>
                <a:schemeClr val="lt1"/>
              </a:highlight>
              <a:latin typeface="Times New Roman"/>
              <a:ea typeface="Times New Roman"/>
              <a:cs typeface="Times New Roman"/>
              <a:sym typeface="Times New Roman"/>
            </a:endParaRPr>
          </a:p>
          <a:p>
            <a:pPr indent="-350410" lvl="0" marL="457200" rtl="0" algn="just">
              <a:lnSpc>
                <a:spcPct val="115000"/>
              </a:lnSpc>
              <a:spcBef>
                <a:spcPts val="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Interpretability</a:t>
            </a:r>
            <a:r>
              <a:rPr b="1" lang="en-US" sz="7673">
                <a:highlight>
                  <a:schemeClr val="lt1"/>
                </a:highlight>
                <a:latin typeface="Times New Roman"/>
                <a:ea typeface="Times New Roman"/>
                <a:cs typeface="Times New Roman"/>
                <a:sym typeface="Times New Roman"/>
              </a:rPr>
              <a:t>:</a:t>
            </a:r>
            <a:r>
              <a:rPr lang="en-US" sz="7673">
                <a:highlight>
                  <a:schemeClr val="lt1"/>
                </a:highlight>
                <a:latin typeface="Times New Roman"/>
                <a:ea typeface="Times New Roman"/>
                <a:cs typeface="Times New Roman"/>
                <a:sym typeface="Times New Roman"/>
              </a:rPr>
              <a:t> Complex machine learning models can lack transparency, making it challenging for healthcare professionals to understand and trust the predictions.</a:t>
            </a:r>
            <a:endParaRPr sz="7673">
              <a:highlight>
                <a:schemeClr val="lt1"/>
              </a:highlight>
              <a:latin typeface="Times New Roman"/>
              <a:ea typeface="Times New Roman"/>
              <a:cs typeface="Times New Roman"/>
              <a:sym typeface="Times New Roman"/>
            </a:endParaRPr>
          </a:p>
          <a:p>
            <a:pPr indent="-350410" lvl="0" marL="457200" rtl="0" algn="just">
              <a:lnSpc>
                <a:spcPct val="115000"/>
              </a:lnSpc>
              <a:spcBef>
                <a:spcPts val="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Data Privacy: </a:t>
            </a:r>
            <a:r>
              <a:rPr lang="en-US" sz="7673">
                <a:highlight>
                  <a:schemeClr val="lt1"/>
                </a:highlight>
                <a:latin typeface="Times New Roman"/>
                <a:ea typeface="Times New Roman"/>
                <a:cs typeface="Times New Roman"/>
                <a:sym typeface="Times New Roman"/>
              </a:rPr>
              <a:t>Handling sensitive patient data raises concerns about privacy and data security, which may limit data availability for research.</a:t>
            </a:r>
            <a:endParaRPr sz="7673">
              <a:highlight>
                <a:schemeClr val="lt1"/>
              </a:highlight>
              <a:latin typeface="Times New Roman"/>
              <a:ea typeface="Times New Roman"/>
              <a:cs typeface="Times New Roman"/>
              <a:sym typeface="Times New Roman"/>
            </a:endParaRPr>
          </a:p>
          <a:p>
            <a:pPr indent="-350410" lvl="0" marL="457200" rtl="0" algn="just">
              <a:lnSpc>
                <a:spcPct val="115000"/>
              </a:lnSpc>
              <a:spcBef>
                <a:spcPts val="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Imbalanced Data:</a:t>
            </a:r>
            <a:r>
              <a:rPr lang="en-US" sz="7673">
                <a:highlight>
                  <a:schemeClr val="lt1"/>
                </a:highlight>
                <a:latin typeface="Times New Roman"/>
                <a:ea typeface="Times New Roman"/>
                <a:cs typeface="Times New Roman"/>
                <a:sym typeface="Times New Roman"/>
              </a:rPr>
              <a:t> In many cases, the data may be imbalanced, with a disproportionate number of healthy patients compared to those with kidney disease, affecting model accuracy.</a:t>
            </a:r>
            <a:endParaRPr sz="7673">
              <a:highlight>
                <a:schemeClr val="lt1"/>
              </a:highlight>
              <a:latin typeface="Times New Roman"/>
              <a:ea typeface="Times New Roman"/>
              <a:cs typeface="Times New Roman"/>
              <a:sym typeface="Times New Roman"/>
            </a:endParaRPr>
          </a:p>
          <a:p>
            <a:pPr indent="-350410" lvl="0" marL="457200" rtl="0" algn="just">
              <a:lnSpc>
                <a:spcPct val="115000"/>
              </a:lnSpc>
              <a:spcBef>
                <a:spcPts val="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Early Detection:</a:t>
            </a:r>
            <a:r>
              <a:rPr lang="en-US" sz="7673">
                <a:highlight>
                  <a:schemeClr val="lt1"/>
                </a:highlight>
                <a:latin typeface="Times New Roman"/>
                <a:ea typeface="Times New Roman"/>
                <a:cs typeface="Times New Roman"/>
                <a:sym typeface="Times New Roman"/>
              </a:rPr>
              <a:t> Predicting kidney disease in its earliest stages remains a challenge, as symptoms may not yet manifest.</a:t>
            </a:r>
            <a:endParaRPr sz="7673">
              <a:highlight>
                <a:schemeClr val="lt1"/>
              </a:highlight>
              <a:latin typeface="Times New Roman"/>
              <a:ea typeface="Times New Roman"/>
              <a:cs typeface="Times New Roman"/>
              <a:sym typeface="Times New Roman"/>
            </a:endParaRPr>
          </a:p>
          <a:p>
            <a:pPr indent="-350410" lvl="0" marL="457200" rtl="0" algn="just">
              <a:lnSpc>
                <a:spcPct val="115000"/>
              </a:lnSpc>
              <a:spcBef>
                <a:spcPts val="0"/>
              </a:spcBef>
              <a:spcAft>
                <a:spcPts val="0"/>
              </a:spcAft>
              <a:buSzPct val="100000"/>
              <a:buFont typeface="Times New Roman"/>
              <a:buChar char="•"/>
            </a:pPr>
            <a:r>
              <a:rPr b="1" lang="en-US" sz="7673">
                <a:highlight>
                  <a:schemeClr val="lt1"/>
                </a:highlight>
                <a:latin typeface="Times New Roman"/>
                <a:ea typeface="Times New Roman"/>
                <a:cs typeface="Times New Roman"/>
                <a:sym typeface="Times New Roman"/>
              </a:rPr>
              <a:t>Generalization:</a:t>
            </a:r>
            <a:r>
              <a:rPr lang="en-US" sz="7673">
                <a:highlight>
                  <a:schemeClr val="lt1"/>
                </a:highlight>
                <a:latin typeface="Times New Roman"/>
                <a:ea typeface="Times New Roman"/>
                <a:cs typeface="Times New Roman"/>
                <a:sym typeface="Times New Roman"/>
              </a:rPr>
              <a:t> Models may struggle to generalize across different populations or healthcare settings, limiting their broader applicability.</a:t>
            </a:r>
            <a:endParaRPr sz="7673">
              <a:highlight>
                <a:schemeClr val="lt1"/>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7673">
              <a:highlight>
                <a:schemeClr val="lt1"/>
              </a:highlight>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a:latin typeface="Times New Roman"/>
              <a:ea typeface="Times New Roman"/>
              <a:cs typeface="Times New Roman"/>
              <a:sym typeface="Times New Roman"/>
            </a:endParaRPr>
          </a:p>
        </p:txBody>
      </p:sp>
      <p:pic>
        <p:nvPicPr>
          <p:cNvPr id="164" name="Google Shape;164;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5" name="Google Shape;16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26-8-2023</a:t>
            </a:r>
            <a:endParaRPr/>
          </a:p>
        </p:txBody>
      </p:sp>
      <p:sp>
        <p:nvSpPr>
          <p:cNvPr id="166" name="Google Shape;16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67" name="Google Shape;16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