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4" r:id="rId2"/>
    <p:sldId id="2587" r:id="rId3"/>
    <p:sldId id="2590" r:id="rId4"/>
    <p:sldId id="2588" r:id="rId5"/>
    <p:sldId id="2589" r:id="rId6"/>
    <p:sldId id="2591" r:id="rId7"/>
    <p:sldId id="259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ecutive Summary" id="{5F6428C8-71D7-4217-8A41-BFEA50A8743D}">
          <p14:sldIdLst>
            <p14:sldId id="2584"/>
            <p14:sldId id="2587"/>
            <p14:sldId id="2590"/>
            <p14:sldId id="2588"/>
            <p14:sldId id="2589"/>
            <p14:sldId id="2591"/>
            <p14:sldId id="25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65"/>
    <a:srgbClr val="68A6C9"/>
    <a:srgbClr val="FF5F00"/>
    <a:srgbClr val="232C33"/>
    <a:srgbClr val="FF9900"/>
    <a:srgbClr val="CCFF3B"/>
    <a:srgbClr val="99CC00"/>
    <a:srgbClr val="800026"/>
    <a:srgbClr val="FFDCB9"/>
    <a:srgbClr val="FFE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4" autoAdjust="0"/>
    <p:restoredTop sz="87713" autoAdjust="0"/>
  </p:normalViewPr>
  <p:slideViewPr>
    <p:cSldViewPr snapToGrid="0">
      <p:cViewPr varScale="1">
        <p:scale>
          <a:sx n="57" d="100"/>
          <a:sy n="57" d="100"/>
        </p:scale>
        <p:origin x="60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024963321645017E-2"/>
          <c:y val="6.5660699520299945E-2"/>
          <c:w val="0.93646850807233462"/>
          <c:h val="0.74146077175889025"/>
        </c:manualLayout>
      </c:layout>
      <c:areaChart>
        <c:grouping val="standard"/>
        <c:varyColors val="0"/>
        <c:ser>
          <c:idx val="4"/>
          <c:order val="4"/>
          <c:tx>
            <c:strRef>
              <c:f>Sheet1!$F$1</c:f>
              <c:strCache>
                <c:ptCount val="1"/>
                <c:pt idx="0">
                  <c:v>Industry Avg.</c:v>
                </c:pt>
              </c:strCache>
            </c:strRef>
          </c:tx>
          <c:spPr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2.3133160757525424E-2"/>
                  <c:y val="-0.2388351079549016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565-4701-88F8-EE05AF1020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565-4701-88F8-EE05AF102059}"/>
                </c:ext>
              </c:extLst>
            </c:dLbl>
            <c:dLbl>
              <c:idx val="2"/>
              <c:layout>
                <c:manualLayout>
                  <c:x val="2.4289818795401673E-2"/>
                  <c:y val="-0.200924773358885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565-4701-88F8-EE05AF1020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FY23</c:v>
                </c:pt>
                <c:pt idx="1">
                  <c:v>FY24</c:v>
                </c:pt>
                <c:pt idx="2">
                  <c:v>FY25</c:v>
                </c:pt>
              </c:strCache>
            </c:strRef>
          </c:cat>
          <c:val>
            <c:numRef>
              <c:f>Sheet1!$F$2:$F$4</c:f>
              <c:numCache>
                <c:formatCode>0%</c:formatCode>
                <c:ptCount val="3"/>
                <c:pt idx="0">
                  <c:v>0.74</c:v>
                </c:pt>
                <c:pt idx="1">
                  <c:v>0.74</c:v>
                </c:pt>
                <c:pt idx="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2565-4701-88F8-EE05AF102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0273936"/>
        <c:axId val="1120273456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CALA Region</c:v>
                </c:pt>
              </c:strCache>
            </c:strRef>
          </c:tx>
          <c:spPr>
            <a:ln w="28575" cap="rnd">
              <a:solidFill>
                <a:srgbClr val="FF9B65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FF9900"/>
              </a:solidFill>
              <a:ln w="9525">
                <a:solidFill>
                  <a:srgbClr val="FF9B65"/>
                </a:solidFill>
              </a:ln>
              <a:effectLst/>
            </c:spPr>
          </c:marker>
          <c:dPt>
            <c:idx val="2"/>
            <c:marker>
              <c:symbol val="circle"/>
              <c:size val="8"/>
              <c:spPr>
                <a:solidFill>
                  <a:srgbClr val="FF9900"/>
                </a:solidFill>
                <a:ln w="9525">
                  <a:solidFill>
                    <a:srgbClr val="FF9B65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FF9B65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2565-4701-88F8-EE05AF102059}"/>
              </c:ext>
            </c:extLst>
          </c:dPt>
          <c:dLbls>
            <c:dLbl>
              <c:idx val="0"/>
              <c:layout>
                <c:manualLayout>
                  <c:x val="-5.5519585818060969E-2"/>
                  <c:y val="1.13731003788047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99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565-4701-88F8-EE05AF1020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565-4701-88F8-EE05AF102059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99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2565-4701-88F8-EE05AF1020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FY23</c:v>
                </c:pt>
                <c:pt idx="1">
                  <c:v>FY24</c:v>
                </c:pt>
                <c:pt idx="2">
                  <c:v>FY25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0.65</c:v>
                </c:pt>
                <c:pt idx="1">
                  <c:v>0.75</c:v>
                </c:pt>
                <c:pt idx="2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65-4701-88F8-EE05AF1020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Mexico</c:v>
                </c:pt>
              </c:strCache>
            </c:strRef>
          </c:tx>
          <c:spPr>
            <a:ln w="28575" cap="rnd">
              <a:solidFill>
                <a:srgbClr val="CCFF3B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65-4701-88F8-EE05AF10205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565-4701-88F8-EE05AF10205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FY23</c:v>
                </c:pt>
                <c:pt idx="1">
                  <c:v>FY24</c:v>
                </c:pt>
                <c:pt idx="2">
                  <c:v>FY25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0.7</c:v>
                </c:pt>
                <c:pt idx="1">
                  <c:v>0.75</c:v>
                </c:pt>
                <c:pt idx="2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65-4701-88F8-EE05AF1020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Dominican Republic</c:v>
                </c:pt>
              </c:strCache>
            </c:strRef>
          </c:tx>
          <c:spPr>
            <a:ln w="28575" cap="rnd">
              <a:solidFill>
                <a:srgbClr val="99CC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FY23</c:v>
                </c:pt>
                <c:pt idx="1">
                  <c:v>FY24</c:v>
                </c:pt>
                <c:pt idx="2">
                  <c:v>FY25</c:v>
                </c:pt>
              </c:strCache>
            </c:strRef>
          </c:cat>
          <c:val>
            <c:numRef>
              <c:f>Sheet1!$D$2:$D$4</c:f>
              <c:numCache>
                <c:formatCode>0%</c:formatCode>
                <c:ptCount val="3"/>
                <c:pt idx="0">
                  <c:v>0.71</c:v>
                </c:pt>
                <c:pt idx="1">
                  <c:v>0.78</c:v>
                </c:pt>
                <c:pt idx="2">
                  <c:v>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65-4701-88F8-EE05AF10205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X Global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FY23</c:v>
                </c:pt>
                <c:pt idx="1">
                  <c:v>FY24</c:v>
                </c:pt>
                <c:pt idx="2">
                  <c:v>FY25</c:v>
                </c:pt>
              </c:strCache>
            </c:strRef>
          </c:cat>
          <c:val>
            <c:numRef>
              <c:f>Sheet1!$E$2:$E$4</c:f>
              <c:numCache>
                <c:formatCode>0%</c:formatCode>
                <c:ptCount val="3"/>
                <c:pt idx="0">
                  <c:v>0.73</c:v>
                </c:pt>
                <c:pt idx="1">
                  <c:v>0.74</c:v>
                </c:pt>
                <c:pt idx="2">
                  <c:v>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565-4701-88F8-EE05AF102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273936"/>
        <c:axId val="1120273456"/>
      </c:lineChart>
      <c:catAx>
        <c:axId val="112027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273456"/>
        <c:crosses val="autoZero"/>
        <c:auto val="1"/>
        <c:lblAlgn val="ctr"/>
        <c:lblOffset val="100"/>
        <c:noMultiLvlLbl val="0"/>
      </c:catAx>
      <c:valAx>
        <c:axId val="1120273456"/>
        <c:scaling>
          <c:orientation val="minMax"/>
          <c:min val="0.5"/>
        </c:scaling>
        <c:delete val="1"/>
        <c:axPos val="l"/>
        <c:numFmt formatCode="0%" sourceLinked="1"/>
        <c:majorTickMark val="out"/>
        <c:minorTickMark val="none"/>
        <c:tickLblPos val="nextTo"/>
        <c:crossAx val="11202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Increases Attrition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OverTime = Yes</c:v>
                </c:pt>
                <c:pt idx="1">
                  <c:v>Job Role = Housekeeping</c:v>
                </c:pt>
                <c:pt idx="2">
                  <c:v>Job Role = F&amp;B Server</c:v>
                </c:pt>
                <c:pt idx="3">
                  <c:v>Marital Status = Single</c:v>
                </c:pt>
                <c:pt idx="4">
                  <c:v>Age</c:v>
                </c:pt>
                <c:pt idx="5">
                  <c:v>Years At Company</c:v>
                </c:pt>
                <c:pt idx="6">
                  <c:v>Monthlhy Income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5.8</c:v>
                </c:pt>
                <c:pt idx="1">
                  <c:v>6.3</c:v>
                </c:pt>
                <c:pt idx="2">
                  <c:v>4.9000000000000004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30-4243-8E87-B7F83DA960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Decreases Attrition</c:v>
                </c:pt>
              </c:strCache>
            </c:strRef>
          </c:tx>
          <c:spPr>
            <a:solidFill>
              <a:srgbClr val="FF9B6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OverTime = Yes</c:v>
                </c:pt>
                <c:pt idx="1">
                  <c:v>Job Role = Housekeeping</c:v>
                </c:pt>
                <c:pt idx="2">
                  <c:v>Job Role = F&amp;B Server</c:v>
                </c:pt>
                <c:pt idx="3">
                  <c:v>Marital Status = Single</c:v>
                </c:pt>
                <c:pt idx="4">
                  <c:v>Age</c:v>
                </c:pt>
                <c:pt idx="5">
                  <c:v>Years At Company</c:v>
                </c:pt>
                <c:pt idx="6">
                  <c:v>Monthlhy Income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4">
                  <c:v>0.96</c:v>
                </c:pt>
                <c:pt idx="5">
                  <c:v>0.93</c:v>
                </c:pt>
                <c:pt idx="6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30-4243-8E87-B7F83DA96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"/>
        <c:axId val="1453549552"/>
        <c:axId val="1453548112"/>
      </c:barChart>
      <c:catAx>
        <c:axId val="1453549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548112"/>
        <c:crosses val="autoZero"/>
        <c:auto val="1"/>
        <c:lblAlgn val="ctr"/>
        <c:lblOffset val="100"/>
        <c:noMultiLvlLbl val="0"/>
      </c:catAx>
      <c:valAx>
        <c:axId val="14535481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5354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Voluntary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0.27407193285496323"/>
                  <c:y val="-6.46245972411912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3922497975895985"/>
                      <c:h val="0.1043040999472826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643B-44E1-BBF1-34A03C81B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Attrition Rate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3B-44E1-BBF1-34A03C81BE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Involuntary</c:v>
                </c:pt>
              </c:strCache>
            </c:strRef>
          </c:tx>
          <c:spPr>
            <a:solidFill>
              <a:srgbClr val="FF9B65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9.5458256140995554E-2"/>
                  <c:y val="-0.20679858395803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rgbClr val="FF5F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3785641397438197"/>
                      <c:h val="9.667839747282201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43B-44E1-BBF1-34A03C81BE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5F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noFill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Attrition Rate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3B-44E1-BBF1-34A03C81BE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602496512"/>
        <c:axId val="1602513312"/>
        <c:axId val="0"/>
      </c:bar3DChart>
      <c:catAx>
        <c:axId val="16024965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02513312"/>
        <c:crosses val="autoZero"/>
        <c:auto val="1"/>
        <c:lblAlgn val="ctr"/>
        <c:lblOffset val="100"/>
        <c:noMultiLvlLbl val="0"/>
      </c:catAx>
      <c:valAx>
        <c:axId val="16025133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602496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2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chemeClr val="tx2"/>
                </a:solidFill>
                <a:ln w="9525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tx2"/>
                </a:solidFill>
                <a:prstDash val="lg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9E9-482D-9191-579EE10694C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C98F8167-D107-40A7-8E04-5912992985F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9E9-482D-9191-579EE10694CB}"/>
                </c:ext>
              </c:extLst>
            </c:dLbl>
            <c:dLbl>
              <c:idx val="1"/>
              <c:layout>
                <c:manualLayout>
                  <c:x val="-9.5078118555387711E-2"/>
                  <c:y val="-6.31470420846226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$</a:t>
                    </a:r>
                    <a:fld id="{270F6ABF-35DE-4135-BB61-8D4A5CC0822C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59E9-482D-9191-579EE10694C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400" b="1" dirty="0">
                        <a:solidFill>
                          <a:schemeClr val="tx1"/>
                        </a:solidFill>
                      </a:rPr>
                      <a:t>Cost of Attrition: $</a:t>
                    </a:r>
                    <a:fld id="{3F72082F-CA5E-4856-8ECD-F076630D746D}" type="VALUE">
                      <a:rPr lang="en-US" sz="1400" b="1" smtClean="0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r>
                      <a:rPr lang="en-US" sz="1400" b="1" dirty="0">
                        <a:solidFill>
                          <a:schemeClr val="tx1"/>
                        </a:solidFill>
                      </a:rPr>
                      <a:t>M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82732752118089"/>
                      <c:h val="0.181547745993289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9E9-482D-9191-579EE10694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FY23</c:v>
                </c:pt>
                <c:pt idx="1">
                  <c:v>FY24</c:v>
                </c:pt>
                <c:pt idx="2">
                  <c:v>FY25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</c:v>
                </c:pt>
                <c:pt idx="1">
                  <c:v>22</c:v>
                </c:pt>
                <c:pt idx="2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E9-482D-9191-579EE10694C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02495072"/>
        <c:axId val="1602504672"/>
      </c:lineChart>
      <c:catAx>
        <c:axId val="160249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504672"/>
        <c:crosses val="autoZero"/>
        <c:auto val="1"/>
        <c:lblAlgn val="ctr"/>
        <c:lblOffset val="100"/>
        <c:noMultiLvlLbl val="0"/>
      </c:catAx>
      <c:valAx>
        <c:axId val="1602504672"/>
        <c:scaling>
          <c:orientation val="minMax"/>
          <c:max val="30"/>
          <c:min val="17"/>
        </c:scaling>
        <c:delete val="1"/>
        <c:axPos val="l"/>
        <c:numFmt formatCode="General" sourceLinked="1"/>
        <c:majorTickMark val="none"/>
        <c:minorTickMark val="none"/>
        <c:tickLblPos val="nextTo"/>
        <c:crossAx val="1602495072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CA786-B7C8-499B-BF46-2F04173D95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B130-8348-4AE9-A99E-40354D653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4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09792-051F-4D1B-A966-523CFEF3D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BB598-8BB3-77C9-89BA-62140D5C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B3A15-675B-A8F7-0012-1DB0BD6D4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5F222E-D75D-EAC7-4697-FC80B728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14602-FD30-77CB-9AC0-08E8BB723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CCF6-509B-47E8-B7F7-5E9F58DEF4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3D0B-F729-8C5E-1C0C-A964CEA89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225C7-1E30-AD32-BE28-DC8B75336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A2690-BC45-FCC9-ED28-012051B29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7B940-E999-3920-60F3-8C1F6EE18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CCF6-509B-47E8-B7F7-5E9F58DEF4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4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FDBF1-F94C-8236-18BB-AD1B023F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72E68-1776-E3BC-4737-8F3215E63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8221B-10AA-139E-BFD7-09705368D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16D5D-2A58-6F79-B54C-4C551F8C5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CCF6-509B-47E8-B7F7-5E9F58DEF4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BD790-D33E-A3C8-B2B6-3FEBAAF7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4DF87-B19F-930E-CC14-B41C80900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F66D3-509F-C6B3-07D2-94D58D285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05123-A218-F591-2E37-09E8B2BD7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CCF6-509B-47E8-B7F7-5E9F58DEF4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91CB6-D7B1-3E93-A607-0D8364BD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FC24D-180F-B2D9-455E-933692516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62616-22C0-9F72-92C3-42E007014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B5B7-5FCD-4608-A1AF-7B550B613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CCF6-509B-47E8-B7F7-5E9F58DEF4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3F50E-BC87-2FB1-FC82-2290AAC8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D70C6-F921-0F27-8CD2-2B16644117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CD5FA-3004-2EC3-862F-B6F63A48A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EBC0-4941-8F93-6B10-7D6A84393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FCCF6-509B-47E8-B7F7-5E9F58DEF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172" y="3425399"/>
            <a:ext cx="7685140" cy="2621154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172" y="415057"/>
            <a:ext cx="7685139" cy="141409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4EF954-66B1-4168-AF40-97F3DAF43FC4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C450F2-3BB4-4AE4-8A35-A9D7AEA4C8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33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006" y="998230"/>
            <a:ext cx="3951469" cy="1947672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D60ACDC-1760-F721-E270-0D2FC4872D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002464" cy="6399152"/>
          </a:xfrm>
          <a:custGeom>
            <a:avLst/>
            <a:gdLst>
              <a:gd name="connsiteX0" fmla="*/ 0 w 7002464"/>
              <a:gd name="connsiteY0" fmla="*/ 0 h 6399152"/>
              <a:gd name="connsiteX1" fmla="*/ 7002464 w 7002464"/>
              <a:gd name="connsiteY1" fmla="*/ 0 h 6399152"/>
              <a:gd name="connsiteX2" fmla="*/ 7002464 w 7002464"/>
              <a:gd name="connsiteY2" fmla="*/ 5797156 h 6399152"/>
              <a:gd name="connsiteX3" fmla="*/ 6400468 w 7002464"/>
              <a:gd name="connsiteY3" fmla="*/ 6399152 h 6399152"/>
              <a:gd name="connsiteX4" fmla="*/ 0 w 7002464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464" h="6399152">
                <a:moveTo>
                  <a:pt x="0" y="0"/>
                </a:moveTo>
                <a:lnTo>
                  <a:pt x="7002464" y="0"/>
                </a:lnTo>
                <a:lnTo>
                  <a:pt x="7002464" y="5797156"/>
                </a:lnTo>
                <a:cubicBezTo>
                  <a:pt x="7002464" y="6129629"/>
                  <a:pt x="6732941" y="6399152"/>
                  <a:pt x="6400468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1007" y="3099815"/>
            <a:ext cx="3951469" cy="308459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lphaLcPeriod"/>
              <a:defRPr sz="1600"/>
            </a:lvl2pPr>
            <a:lvl3pPr marL="800100" indent="-342900">
              <a:buFont typeface="+mj-lt"/>
              <a:buAutoNum type="romanLcPeriod"/>
              <a:defRPr sz="1400"/>
            </a:lvl3pPr>
            <a:lvl4pPr marL="914400" indent="-228600">
              <a:buFont typeface="+mj-lt"/>
              <a:buAutoNum type="arabicParenR"/>
              <a:defRPr sz="1200"/>
            </a:lvl4pPr>
            <a:lvl5pPr marL="1143000" indent="-228600">
              <a:buFont typeface="+mj-lt"/>
              <a:buAutoNum type="alphaLcParenR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747D10D-DAA6-49BD-BCDC-42DE71F72A89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0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479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Second level</a:t>
            </a:r>
          </a:p>
          <a:p>
            <a:pPr marL="6858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Third level</a:t>
            </a:r>
          </a:p>
          <a:p>
            <a:pPr marL="9144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31313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C55D-C47D-42B9-AD20-3E2CCE08596C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41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44AD-1FB0-4882-B380-D102D5E41B49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0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D0E9-BB2A-40F4-9FCA-339953EA9BC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6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640079"/>
            <a:ext cx="4032505" cy="3621024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715"/>
            <a:ext cx="5968098" cy="5719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CE86-7B4C-43EC-801D-4B957536C306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5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3FCD9-BE24-4676-9D2E-63D9ED82EDA2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29450"/>
            <a:ext cx="11924209" cy="619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A290A-121B-47D5-B4CD-63E70D76A5D5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50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823DF8-AABE-3B17-254E-81CD7CA2B5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37594" y="0"/>
            <a:ext cx="6454406" cy="6399152"/>
          </a:xfrm>
          <a:custGeom>
            <a:avLst/>
            <a:gdLst>
              <a:gd name="connsiteX0" fmla="*/ 0 w 6454406"/>
              <a:gd name="connsiteY0" fmla="*/ 0 h 6399152"/>
              <a:gd name="connsiteX1" fmla="*/ 6454406 w 6454406"/>
              <a:gd name="connsiteY1" fmla="*/ 0 h 6399152"/>
              <a:gd name="connsiteX2" fmla="*/ 6454406 w 6454406"/>
              <a:gd name="connsiteY2" fmla="*/ 6399152 h 6399152"/>
              <a:gd name="connsiteX3" fmla="*/ 601995 w 6454406"/>
              <a:gd name="connsiteY3" fmla="*/ 6399152 h 6399152"/>
              <a:gd name="connsiteX4" fmla="*/ 0 w 6454406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6" h="6399152">
                <a:moveTo>
                  <a:pt x="0" y="0"/>
                </a:moveTo>
                <a:lnTo>
                  <a:pt x="6454406" y="0"/>
                </a:lnTo>
                <a:lnTo>
                  <a:pt x="6454406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58D8-7EDF-40A6-A98C-8CBDF59A319E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238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F26914B-7405-10AB-A859-8165D7B1A9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"/>
            <a:ext cx="6591300" cy="6410303"/>
          </a:xfrm>
          <a:custGeom>
            <a:avLst/>
            <a:gdLst>
              <a:gd name="connsiteX0" fmla="*/ 0 w 6591300"/>
              <a:gd name="connsiteY0" fmla="*/ 0 h 6410303"/>
              <a:gd name="connsiteX1" fmla="*/ 6591300 w 6591300"/>
              <a:gd name="connsiteY1" fmla="*/ 0 h 6410303"/>
              <a:gd name="connsiteX2" fmla="*/ 6591300 w 6591300"/>
              <a:gd name="connsiteY2" fmla="*/ 5807073 h 6410303"/>
              <a:gd name="connsiteX3" fmla="*/ 5988070 w 6591300"/>
              <a:gd name="connsiteY3" fmla="*/ 6410303 h 6410303"/>
              <a:gd name="connsiteX4" fmla="*/ 0 w 6591300"/>
              <a:gd name="connsiteY4" fmla="*/ 6410303 h 641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410303">
                <a:moveTo>
                  <a:pt x="0" y="0"/>
                </a:moveTo>
                <a:lnTo>
                  <a:pt x="6591300" y="0"/>
                </a:lnTo>
                <a:lnTo>
                  <a:pt x="6591300" y="5807073"/>
                </a:lnTo>
                <a:cubicBezTo>
                  <a:pt x="6591300" y="6140228"/>
                  <a:pt x="6321225" y="6410303"/>
                  <a:pt x="5988070" y="6410303"/>
                </a:cubicBezTo>
                <a:lnTo>
                  <a:pt x="0" y="6410303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6DF7C3E-B5DF-4043-B2F9-CD94B277B81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68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8FA1BA0-D099-705F-F85E-3FBC782F76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02843" y="2"/>
            <a:ext cx="7689157" cy="6399151"/>
          </a:xfrm>
          <a:custGeom>
            <a:avLst/>
            <a:gdLst>
              <a:gd name="connsiteX0" fmla="*/ 0 w 7689157"/>
              <a:gd name="connsiteY0" fmla="*/ 0 h 6399151"/>
              <a:gd name="connsiteX1" fmla="*/ 7689157 w 7689157"/>
              <a:gd name="connsiteY1" fmla="*/ 0 h 6399151"/>
              <a:gd name="connsiteX2" fmla="*/ 7689157 w 7689157"/>
              <a:gd name="connsiteY2" fmla="*/ 6399151 h 6399151"/>
              <a:gd name="connsiteX3" fmla="*/ 601997 w 7689157"/>
              <a:gd name="connsiteY3" fmla="*/ 6399151 h 6399151"/>
              <a:gd name="connsiteX4" fmla="*/ 0 w 7689157"/>
              <a:gd name="connsiteY4" fmla="*/ 5797155 h 63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1">
                <a:moveTo>
                  <a:pt x="0" y="0"/>
                </a:moveTo>
                <a:lnTo>
                  <a:pt x="7689157" y="0"/>
                </a:lnTo>
                <a:lnTo>
                  <a:pt x="7689157" y="6399151"/>
                </a:lnTo>
                <a:lnTo>
                  <a:pt x="601997" y="6399151"/>
                </a:lnTo>
                <a:cubicBezTo>
                  <a:pt x="269523" y="6399151"/>
                  <a:pt x="0" y="6129628"/>
                  <a:pt x="0" y="579715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4F04B89-F088-43E2-8F95-5A2E5E9F612E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553616"/>
            <a:ext cx="7914087" cy="4008859"/>
          </a:xfrm>
        </p:spPr>
        <p:txBody>
          <a:bodyPr anchor="t">
            <a:norm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5088156"/>
            <a:ext cx="7914087" cy="1166648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72" y="6490524"/>
            <a:ext cx="2841959" cy="336141"/>
          </a:xfrm>
        </p:spPr>
        <p:txBody>
          <a:bodyPr/>
          <a:lstStyle/>
          <a:p>
            <a:fld id="{26233410-150A-4A72-BF63-6D3ACBC3014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3370" y="6490524"/>
            <a:ext cx="2662834" cy="33614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648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4EE1A0-D83B-FE6C-4495-F55C5070D5D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A0FCFF8D-E3E3-4D6C-85D1-1D24204FD961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03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96DEB7-ADC8-3E90-7A63-F11D6535D0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50040" cy="3806246"/>
          </a:xfrm>
          <a:custGeom>
            <a:avLst/>
            <a:gdLst>
              <a:gd name="connsiteX0" fmla="*/ 0 w 11733150"/>
              <a:gd name="connsiteY0" fmla="*/ 0 h 3806246"/>
              <a:gd name="connsiteX1" fmla="*/ 11733150 w 11733150"/>
              <a:gd name="connsiteY1" fmla="*/ 0 h 3806246"/>
              <a:gd name="connsiteX2" fmla="*/ 11733150 w 11733150"/>
              <a:gd name="connsiteY2" fmla="*/ 3204250 h 3806246"/>
              <a:gd name="connsiteX3" fmla="*/ 11131154 w 11733150"/>
              <a:gd name="connsiteY3" fmla="*/ 3806246 h 3806246"/>
              <a:gd name="connsiteX4" fmla="*/ 0 w 11733150"/>
              <a:gd name="connsiteY4" fmla="*/ 3806246 h 3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3806246">
                <a:moveTo>
                  <a:pt x="0" y="0"/>
                </a:moveTo>
                <a:lnTo>
                  <a:pt x="11733150" y="0"/>
                </a:lnTo>
                <a:lnTo>
                  <a:pt x="11733150" y="3204250"/>
                </a:lnTo>
                <a:cubicBezTo>
                  <a:pt x="11733150" y="3536723"/>
                  <a:pt x="11463627" y="3806246"/>
                  <a:pt x="11131154" y="3806246"/>
                </a:cubicBezTo>
                <a:lnTo>
                  <a:pt x="0" y="380624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AD81-0F74-4052-9D15-1FCBE10FF531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64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558516-7088-BB33-D6DC-15ED4C60CB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1960" y="3067414"/>
            <a:ext cx="11750040" cy="3790586"/>
          </a:xfrm>
          <a:custGeom>
            <a:avLst/>
            <a:gdLst>
              <a:gd name="connsiteX0" fmla="*/ 603695 w 11750040"/>
              <a:gd name="connsiteY0" fmla="*/ 0 h 3790586"/>
              <a:gd name="connsiteX1" fmla="*/ 11750040 w 11750040"/>
              <a:gd name="connsiteY1" fmla="*/ 0 h 3790586"/>
              <a:gd name="connsiteX2" fmla="*/ 11750040 w 11750040"/>
              <a:gd name="connsiteY2" fmla="*/ 3790586 h 3790586"/>
              <a:gd name="connsiteX3" fmla="*/ 0 w 11750040"/>
              <a:gd name="connsiteY3" fmla="*/ 3790586 h 3790586"/>
              <a:gd name="connsiteX4" fmla="*/ 0 w 11750040"/>
              <a:gd name="connsiteY4" fmla="*/ 603695 h 3790586"/>
              <a:gd name="connsiteX5" fmla="*/ 603695 w 11750040"/>
              <a:gd name="connsiteY5" fmla="*/ 0 h 37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0040" h="3790586">
                <a:moveTo>
                  <a:pt x="603695" y="0"/>
                </a:moveTo>
                <a:lnTo>
                  <a:pt x="11750040" y="0"/>
                </a:lnTo>
                <a:lnTo>
                  <a:pt x="11750040" y="3790586"/>
                </a:lnTo>
                <a:lnTo>
                  <a:pt x="0" y="3790586"/>
                </a:lnTo>
                <a:lnTo>
                  <a:pt x="0" y="603695"/>
                </a:lnTo>
                <a:cubicBezTo>
                  <a:pt x="0" y="270283"/>
                  <a:pt x="270283" y="0"/>
                  <a:pt x="603695" y="0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40460"/>
            <a:ext cx="3494314" cy="338328"/>
          </a:xfrm>
        </p:spPr>
        <p:txBody>
          <a:bodyPr/>
          <a:lstStyle/>
          <a:p>
            <a:fld id="{58567813-D47B-4BA9-A366-45E7794B660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40460"/>
            <a:ext cx="2805405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40460"/>
            <a:ext cx="429207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67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73E866-A871-62F7-1E54-F2A44278F8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514350" indent="-285750">
              <a:buFont typeface="Arial" panose="020B0604020202020204" pitchFamily="34" charset="0"/>
              <a:buChar char="•"/>
              <a:defRPr sz="1400"/>
            </a:lvl2pPr>
            <a:lvl3pPr marL="628650" indent="-171450">
              <a:buFont typeface="Arial" panose="020B0604020202020204" pitchFamily="34" charset="0"/>
              <a:buChar char="•"/>
              <a:defRPr sz="1200"/>
            </a:lvl3pPr>
            <a:lvl4pPr marL="857250" indent="-171450">
              <a:buFont typeface="Arial" panose="020B0604020202020204" pitchFamily="34" charset="0"/>
              <a:buChar char="•"/>
              <a:defRPr sz="1100"/>
            </a:lvl4pPr>
            <a:lvl5pPr marL="1085850" indent="-171450">
              <a:buFont typeface="Arial" panose="020B0604020202020204" pitchFamily="34" charset="0"/>
              <a:buChar char="•"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3C75A4F-7395-44C0-9A76-83F0F6EA512A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237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111854"/>
            <a:ext cx="3945468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4372" y="5111854"/>
            <a:ext cx="6168356" cy="138988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B30A2-D0D1-DED2-1133-A673CEA16A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50040" cy="4724868"/>
          </a:xfrm>
          <a:custGeom>
            <a:avLst/>
            <a:gdLst>
              <a:gd name="connsiteX0" fmla="*/ 0 w 11750040"/>
              <a:gd name="connsiteY0" fmla="*/ 0 h 4724868"/>
              <a:gd name="connsiteX1" fmla="*/ 11750040 w 11750040"/>
              <a:gd name="connsiteY1" fmla="*/ 0 h 4724868"/>
              <a:gd name="connsiteX2" fmla="*/ 11750040 w 11750040"/>
              <a:gd name="connsiteY2" fmla="*/ 4122872 h 4724868"/>
              <a:gd name="connsiteX3" fmla="*/ 11148044 w 11750040"/>
              <a:gd name="connsiteY3" fmla="*/ 4724868 h 4724868"/>
              <a:gd name="connsiteX4" fmla="*/ 0 w 11750040"/>
              <a:gd name="connsiteY4" fmla="*/ 4724868 h 47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040" h="4724868">
                <a:moveTo>
                  <a:pt x="0" y="0"/>
                </a:moveTo>
                <a:lnTo>
                  <a:pt x="11750040" y="0"/>
                </a:lnTo>
                <a:lnTo>
                  <a:pt x="11750040" y="4122872"/>
                </a:lnTo>
                <a:cubicBezTo>
                  <a:pt x="11750040" y="4455345"/>
                  <a:pt x="11480517" y="4724868"/>
                  <a:pt x="11148044" y="4724868"/>
                </a:cubicBezTo>
                <a:lnTo>
                  <a:pt x="0" y="4724868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EDCC-520A-464B-900A-5F7E0E1FFC43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99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AB8ED2-AD91-CB22-5624-BD41AB32529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844052" cy="6399152"/>
          </a:xfrm>
          <a:custGeom>
            <a:avLst/>
            <a:gdLst>
              <a:gd name="connsiteX0" fmla="*/ 0 w 4844052"/>
              <a:gd name="connsiteY0" fmla="*/ 0 h 6399152"/>
              <a:gd name="connsiteX1" fmla="*/ 4844052 w 4844052"/>
              <a:gd name="connsiteY1" fmla="*/ 0 h 6399152"/>
              <a:gd name="connsiteX2" fmla="*/ 4844052 w 4844052"/>
              <a:gd name="connsiteY2" fmla="*/ 5795922 h 6399152"/>
              <a:gd name="connsiteX3" fmla="*/ 4240822 w 4844052"/>
              <a:gd name="connsiteY3" fmla="*/ 6399152 h 6399152"/>
              <a:gd name="connsiteX4" fmla="*/ 0 w 4844052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052" h="6399152">
                <a:moveTo>
                  <a:pt x="0" y="0"/>
                </a:moveTo>
                <a:lnTo>
                  <a:pt x="4844052" y="0"/>
                </a:lnTo>
                <a:lnTo>
                  <a:pt x="4844052" y="5795922"/>
                </a:lnTo>
                <a:cubicBezTo>
                  <a:pt x="4844052" y="6129077"/>
                  <a:pt x="4573977" y="6399152"/>
                  <a:pt x="4240822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6C1D43-E95A-44CE-BF39-AC264176BC74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6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36AA50-FCF9-9A32-68F8-A124C79490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53304" y="0"/>
            <a:ext cx="4838696" cy="6399152"/>
          </a:xfrm>
          <a:custGeom>
            <a:avLst/>
            <a:gdLst>
              <a:gd name="connsiteX0" fmla="*/ 0 w 4838696"/>
              <a:gd name="connsiteY0" fmla="*/ 0 h 6399152"/>
              <a:gd name="connsiteX1" fmla="*/ 4838696 w 4838696"/>
              <a:gd name="connsiteY1" fmla="*/ 0 h 6399152"/>
              <a:gd name="connsiteX2" fmla="*/ 4838696 w 4838696"/>
              <a:gd name="connsiteY2" fmla="*/ 6399152 h 6399152"/>
              <a:gd name="connsiteX3" fmla="*/ 603230 w 4838696"/>
              <a:gd name="connsiteY3" fmla="*/ 6399152 h 6399152"/>
              <a:gd name="connsiteX4" fmla="*/ 0 w 4838696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696" h="6399152">
                <a:moveTo>
                  <a:pt x="0" y="0"/>
                </a:moveTo>
                <a:lnTo>
                  <a:pt x="4838696" y="0"/>
                </a:lnTo>
                <a:lnTo>
                  <a:pt x="4838696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395D-714C-468A-B505-16E3BDC41D6C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72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B8A8E1B-B99E-8C69-154E-2FAADB07D5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591300" cy="6399152"/>
          </a:xfrm>
          <a:custGeom>
            <a:avLst/>
            <a:gdLst>
              <a:gd name="connsiteX0" fmla="*/ 0 w 6591300"/>
              <a:gd name="connsiteY0" fmla="*/ 0 h 6399152"/>
              <a:gd name="connsiteX1" fmla="*/ 6591300 w 6591300"/>
              <a:gd name="connsiteY1" fmla="*/ 0 h 6399152"/>
              <a:gd name="connsiteX2" fmla="*/ 6591300 w 6591300"/>
              <a:gd name="connsiteY2" fmla="*/ 5797156 h 6399152"/>
              <a:gd name="connsiteX3" fmla="*/ 5989304 w 6591300"/>
              <a:gd name="connsiteY3" fmla="*/ 6399152 h 6399152"/>
              <a:gd name="connsiteX4" fmla="*/ 0 w 6591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399152">
                <a:moveTo>
                  <a:pt x="0" y="0"/>
                </a:moveTo>
                <a:lnTo>
                  <a:pt x="6591300" y="0"/>
                </a:lnTo>
                <a:lnTo>
                  <a:pt x="6591300" y="5797156"/>
                </a:lnTo>
                <a:cubicBezTo>
                  <a:pt x="6591300" y="6129629"/>
                  <a:pt x="6321777" y="6399152"/>
                  <a:pt x="5989304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4009D615-5030-44BE-B1E7-FCAF557FFC34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301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BD82EEA-7278-1A73-C95C-473F75B540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37593" y="0"/>
            <a:ext cx="6454407" cy="6399152"/>
          </a:xfrm>
          <a:custGeom>
            <a:avLst/>
            <a:gdLst>
              <a:gd name="connsiteX0" fmla="*/ 0 w 6454407"/>
              <a:gd name="connsiteY0" fmla="*/ 0 h 6399152"/>
              <a:gd name="connsiteX1" fmla="*/ 6454407 w 6454407"/>
              <a:gd name="connsiteY1" fmla="*/ 0 h 6399152"/>
              <a:gd name="connsiteX2" fmla="*/ 6454407 w 6454407"/>
              <a:gd name="connsiteY2" fmla="*/ 6399152 h 6399152"/>
              <a:gd name="connsiteX3" fmla="*/ 601996 w 6454407"/>
              <a:gd name="connsiteY3" fmla="*/ 6399152 h 6399152"/>
              <a:gd name="connsiteX4" fmla="*/ 0 w 6454407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7" h="6399152">
                <a:moveTo>
                  <a:pt x="0" y="0"/>
                </a:moveTo>
                <a:lnTo>
                  <a:pt x="6454407" y="0"/>
                </a:lnTo>
                <a:lnTo>
                  <a:pt x="6454407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D8DDD-BB5E-4F5B-81F2-5E5F98B403C0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10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C22D85-D675-737B-9F54-B9D7FC8191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828800"/>
            <a:ext cx="6707699" cy="5029200"/>
          </a:xfrm>
          <a:custGeom>
            <a:avLst/>
            <a:gdLst>
              <a:gd name="connsiteX0" fmla="*/ 0 w 6707699"/>
              <a:gd name="connsiteY0" fmla="*/ 0 h 5029200"/>
              <a:gd name="connsiteX1" fmla="*/ 6129259 w 6707699"/>
              <a:gd name="connsiteY1" fmla="*/ 0 h 5029200"/>
              <a:gd name="connsiteX2" fmla="*/ 6707699 w 6707699"/>
              <a:gd name="connsiteY2" fmla="*/ 578440 h 5029200"/>
              <a:gd name="connsiteX3" fmla="*/ 6707699 w 6707699"/>
              <a:gd name="connsiteY3" fmla="*/ 5029200 h 5029200"/>
              <a:gd name="connsiteX4" fmla="*/ 0 w 6707699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7699" h="5029200">
                <a:moveTo>
                  <a:pt x="0" y="0"/>
                </a:moveTo>
                <a:lnTo>
                  <a:pt x="6129259" y="0"/>
                </a:lnTo>
                <a:cubicBezTo>
                  <a:pt x="6448723" y="0"/>
                  <a:pt x="6707699" y="258976"/>
                  <a:pt x="6707699" y="578440"/>
                </a:cubicBezTo>
                <a:lnTo>
                  <a:pt x="6707699" y="5029200"/>
                </a:lnTo>
                <a:lnTo>
                  <a:pt x="0" y="50292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9302" y="1828800"/>
            <a:ext cx="4196146" cy="450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9302" y="6492240"/>
            <a:ext cx="1280160" cy="338328"/>
          </a:xfrm>
        </p:spPr>
        <p:txBody>
          <a:bodyPr/>
          <a:lstStyle/>
          <a:p>
            <a:fld id="{083588C5-4E32-4E6E-80AB-32A6125C957F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462" y="6492240"/>
            <a:ext cx="288855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0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553616"/>
            <a:ext cx="7914087" cy="4008859"/>
          </a:xfrm>
        </p:spPr>
        <p:txBody>
          <a:bodyPr anchor="t">
            <a:norm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5088156"/>
            <a:ext cx="7914087" cy="1166648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172" y="6490524"/>
            <a:ext cx="2841959" cy="336141"/>
          </a:xfrm>
        </p:spPr>
        <p:txBody>
          <a:bodyPr/>
          <a:lstStyle/>
          <a:p>
            <a:fld id="{91AF1D09-6B76-4716-AD3D-9F53166D3BF5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93370" y="6490524"/>
            <a:ext cx="2662834" cy="33614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2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B32E518-8213-A79A-7E36-BA4D782F8E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4147926" cy="6399152"/>
          </a:xfrm>
          <a:custGeom>
            <a:avLst/>
            <a:gdLst>
              <a:gd name="connsiteX0" fmla="*/ 0 w 4147926"/>
              <a:gd name="connsiteY0" fmla="*/ 0 h 6399152"/>
              <a:gd name="connsiteX1" fmla="*/ 4147926 w 4147926"/>
              <a:gd name="connsiteY1" fmla="*/ 0 h 6399152"/>
              <a:gd name="connsiteX2" fmla="*/ 4147926 w 4147926"/>
              <a:gd name="connsiteY2" fmla="*/ 5795922 h 6399152"/>
              <a:gd name="connsiteX3" fmla="*/ 3544696 w 4147926"/>
              <a:gd name="connsiteY3" fmla="*/ 6399152 h 6399152"/>
              <a:gd name="connsiteX4" fmla="*/ 0 w 4147926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7926" h="6399152">
                <a:moveTo>
                  <a:pt x="0" y="0"/>
                </a:moveTo>
                <a:lnTo>
                  <a:pt x="4147926" y="0"/>
                </a:lnTo>
                <a:lnTo>
                  <a:pt x="4147926" y="5795922"/>
                </a:lnTo>
                <a:cubicBezTo>
                  <a:pt x="4147926" y="6129077"/>
                  <a:pt x="3877851" y="6399152"/>
                  <a:pt x="3544696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337EAFE-6A88-4B1F-9ABC-CA3CFB830DD6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61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2444857-0BC3-ACAE-DBB1-5D530AA35E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46768" y="0"/>
            <a:ext cx="4145232" cy="6399152"/>
          </a:xfrm>
          <a:custGeom>
            <a:avLst/>
            <a:gdLst>
              <a:gd name="connsiteX0" fmla="*/ 0 w 4145232"/>
              <a:gd name="connsiteY0" fmla="*/ 0 h 6399152"/>
              <a:gd name="connsiteX1" fmla="*/ 4145232 w 4145232"/>
              <a:gd name="connsiteY1" fmla="*/ 0 h 6399152"/>
              <a:gd name="connsiteX2" fmla="*/ 4145232 w 4145232"/>
              <a:gd name="connsiteY2" fmla="*/ 6399152 h 6399152"/>
              <a:gd name="connsiteX3" fmla="*/ 603230 w 4145232"/>
              <a:gd name="connsiteY3" fmla="*/ 6399152 h 6399152"/>
              <a:gd name="connsiteX4" fmla="*/ 0 w 4145232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5232" h="6399152">
                <a:moveTo>
                  <a:pt x="0" y="0"/>
                </a:moveTo>
                <a:lnTo>
                  <a:pt x="4145232" y="0"/>
                </a:lnTo>
                <a:lnTo>
                  <a:pt x="4145232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0683-5F2F-44F3-8B59-45258C4FD45A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57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202BC3A-8633-9F03-1586-99447DA1CF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93496"/>
            <a:ext cx="5285232" cy="4564504"/>
          </a:xfrm>
          <a:custGeom>
            <a:avLst/>
            <a:gdLst>
              <a:gd name="connsiteX0" fmla="*/ 0 w 5285232"/>
              <a:gd name="connsiteY0" fmla="*/ 0 h 4564504"/>
              <a:gd name="connsiteX1" fmla="*/ 4706792 w 5285232"/>
              <a:gd name="connsiteY1" fmla="*/ 0 h 4564504"/>
              <a:gd name="connsiteX2" fmla="*/ 5285232 w 5285232"/>
              <a:gd name="connsiteY2" fmla="*/ 578440 h 4564504"/>
              <a:gd name="connsiteX3" fmla="*/ 5285232 w 5285232"/>
              <a:gd name="connsiteY3" fmla="*/ 4564504 h 4564504"/>
              <a:gd name="connsiteX4" fmla="*/ 0 w 5285232"/>
              <a:gd name="connsiteY4" fmla="*/ 4564504 h 45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32" h="4564504">
                <a:moveTo>
                  <a:pt x="0" y="0"/>
                </a:moveTo>
                <a:lnTo>
                  <a:pt x="4706792" y="0"/>
                </a:lnTo>
                <a:cubicBezTo>
                  <a:pt x="5026256" y="0"/>
                  <a:pt x="5285232" y="258976"/>
                  <a:pt x="5285232" y="578440"/>
                </a:cubicBezTo>
                <a:lnTo>
                  <a:pt x="5285232" y="4564504"/>
                </a:lnTo>
                <a:lnTo>
                  <a:pt x="0" y="456450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92240"/>
            <a:ext cx="2651760" cy="338328"/>
          </a:xfrm>
        </p:spPr>
        <p:txBody>
          <a:bodyPr/>
          <a:lstStyle/>
          <a:p>
            <a:fld id="{813EDC87-0EBE-4D2E-8804-E5F0EDA0B797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618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211327B-3880-6494-1C8F-EEE1BF913B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2293494"/>
            <a:ext cx="4176819" cy="4564506"/>
          </a:xfrm>
          <a:custGeom>
            <a:avLst/>
            <a:gdLst>
              <a:gd name="connsiteX0" fmla="*/ 0 w 4176819"/>
              <a:gd name="connsiteY0" fmla="*/ 0 h 4564506"/>
              <a:gd name="connsiteX1" fmla="*/ 3598379 w 4176819"/>
              <a:gd name="connsiteY1" fmla="*/ 0 h 4564506"/>
              <a:gd name="connsiteX2" fmla="*/ 4176819 w 4176819"/>
              <a:gd name="connsiteY2" fmla="*/ 578440 h 4564506"/>
              <a:gd name="connsiteX3" fmla="*/ 4176819 w 4176819"/>
              <a:gd name="connsiteY3" fmla="*/ 4564506 h 4564506"/>
              <a:gd name="connsiteX4" fmla="*/ 0 w 4176819"/>
              <a:gd name="connsiteY4" fmla="*/ 4564506 h 45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819" h="4564506">
                <a:moveTo>
                  <a:pt x="0" y="0"/>
                </a:moveTo>
                <a:lnTo>
                  <a:pt x="3598379" y="0"/>
                </a:lnTo>
                <a:cubicBezTo>
                  <a:pt x="3917843" y="0"/>
                  <a:pt x="4176819" y="258976"/>
                  <a:pt x="4176819" y="578440"/>
                </a:cubicBezTo>
                <a:lnTo>
                  <a:pt x="4176819" y="4564506"/>
                </a:lnTo>
                <a:lnTo>
                  <a:pt x="0" y="456450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5073" y="6492240"/>
            <a:ext cx="2843784" cy="338328"/>
          </a:xfrm>
        </p:spPr>
        <p:txBody>
          <a:bodyPr/>
          <a:lstStyle/>
          <a:p>
            <a:fld id="{51CF56A9-FD41-47F4-80A0-DA74EEEC2541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12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603504"/>
            <a:ext cx="11201400" cy="4206240"/>
          </a:xfrm>
        </p:spPr>
        <p:txBody>
          <a:bodyPr>
            <a:normAutofit/>
          </a:bodyPr>
          <a:lstStyle>
            <a:lvl1pPr algn="ctr">
              <a:defRPr sz="27800"/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D270-9BF1-4C68-A7FA-BA016D8BB959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9888" y="4809744"/>
            <a:ext cx="9345168" cy="1225296"/>
          </a:xfrm>
        </p:spPr>
        <p:txBody>
          <a:bodyPr>
            <a:normAutofit/>
          </a:bodyPr>
          <a:lstStyle>
            <a:lvl1pPr marL="0" indent="0" algn="ctr">
              <a:buNone/>
              <a:defRPr sz="2800" cap="all" baseline="0"/>
            </a:lvl1pPr>
            <a:lvl2pPr marL="228600" indent="0" algn="ctr">
              <a:buNone/>
              <a:defRPr sz="2400" cap="all" baseline="0"/>
            </a:lvl2pPr>
            <a:lvl3pPr marL="457200" indent="0" algn="ctr">
              <a:buNone/>
              <a:defRPr sz="2000" cap="all" baseline="0"/>
            </a:lvl3pPr>
            <a:lvl4pPr marL="685800" indent="0" algn="ctr">
              <a:buNone/>
              <a:defRPr sz="1800" cap="all" baseline="0"/>
            </a:lvl4pPr>
            <a:lvl5pPr marL="914400" indent="0" algn="ctr">
              <a:buNone/>
              <a:defRPr sz="1600" cap="all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2025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420624"/>
            <a:ext cx="11100816" cy="4334256"/>
          </a:xfrm>
        </p:spPr>
        <p:txBody>
          <a:bodyPr>
            <a:normAutofit/>
          </a:bodyPr>
          <a:lstStyle>
            <a:lvl1pPr algn="l">
              <a:defRPr sz="278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023AFB7-90A6-428C-A019-BBE6272496B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1792" y="4873752"/>
            <a:ext cx="8439912" cy="1490472"/>
          </a:xfrm>
        </p:spPr>
        <p:txBody>
          <a:bodyPr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</a:defRPr>
            </a:lvl1pPr>
            <a:lvl2pPr marL="228600" indent="0" algn="l">
              <a:buNone/>
              <a:defRPr sz="2400" cap="all" baseline="0">
                <a:solidFill>
                  <a:schemeClr val="tx1"/>
                </a:solidFill>
              </a:defRPr>
            </a:lvl2pPr>
            <a:lvl3pPr marL="457200" indent="0" algn="l">
              <a:buNone/>
              <a:defRPr sz="2000" cap="all" baseline="0">
                <a:solidFill>
                  <a:schemeClr val="tx1"/>
                </a:solidFill>
              </a:defRPr>
            </a:lvl3pPr>
            <a:lvl4pPr marL="685800" indent="0" algn="l">
              <a:buNone/>
              <a:defRPr sz="1800" cap="all" baseline="0">
                <a:solidFill>
                  <a:schemeClr val="tx1"/>
                </a:solidFill>
              </a:defRPr>
            </a:lvl4pPr>
            <a:lvl5pPr marL="914400" indent="0" algn="l">
              <a:buNone/>
              <a:defRPr sz="1600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0995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93DB7D-955F-21DF-15DA-4285375617FC}"/>
              </a:ext>
            </a:extLst>
          </p:cNvPr>
          <p:cNvSpPr/>
          <p:nvPr userDrawn="1"/>
        </p:nvSpPr>
        <p:spPr>
          <a:xfrm>
            <a:off x="1" y="4783948"/>
            <a:ext cx="11762231" cy="2074052"/>
          </a:xfrm>
          <a:custGeom>
            <a:avLst/>
            <a:gdLst>
              <a:gd name="connsiteX0" fmla="*/ 0 w 11762231"/>
              <a:gd name="connsiteY0" fmla="*/ 0 h 2074052"/>
              <a:gd name="connsiteX1" fmla="*/ 112775 w 11762231"/>
              <a:gd name="connsiteY1" fmla="*/ 0 h 2074052"/>
              <a:gd name="connsiteX2" fmla="*/ 11102489 w 11762231"/>
              <a:gd name="connsiteY2" fmla="*/ 0 h 2074052"/>
              <a:gd name="connsiteX3" fmla="*/ 11437005 w 11762231"/>
              <a:gd name="connsiteY3" fmla="*/ 0 h 2074052"/>
              <a:gd name="connsiteX4" fmla="*/ 11762231 w 11762231"/>
              <a:gd name="connsiteY4" fmla="*/ 325226 h 2074052"/>
              <a:gd name="connsiteX5" fmla="*/ 11762231 w 11762231"/>
              <a:gd name="connsiteY5" fmla="*/ 2074052 h 2074052"/>
              <a:gd name="connsiteX6" fmla="*/ 11427715 w 11762231"/>
              <a:gd name="connsiteY6" fmla="*/ 2074052 h 2074052"/>
              <a:gd name="connsiteX7" fmla="*/ 112775 w 11762231"/>
              <a:gd name="connsiteY7" fmla="*/ 2074052 h 2074052"/>
              <a:gd name="connsiteX8" fmla="*/ 0 w 11762231"/>
              <a:gd name="connsiteY8" fmla="*/ 2074052 h 2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2231" h="2074052">
                <a:moveTo>
                  <a:pt x="0" y="0"/>
                </a:moveTo>
                <a:lnTo>
                  <a:pt x="112775" y="0"/>
                </a:lnTo>
                <a:lnTo>
                  <a:pt x="11102489" y="0"/>
                </a:lnTo>
                <a:lnTo>
                  <a:pt x="11437005" y="0"/>
                </a:lnTo>
                <a:cubicBezTo>
                  <a:pt x="11616622" y="0"/>
                  <a:pt x="11762231" y="145609"/>
                  <a:pt x="11762231" y="325226"/>
                </a:cubicBezTo>
                <a:lnTo>
                  <a:pt x="11762231" y="2074052"/>
                </a:lnTo>
                <a:lnTo>
                  <a:pt x="11427715" y="2074052"/>
                </a:lnTo>
                <a:lnTo>
                  <a:pt x="112775" y="2074052"/>
                </a:lnTo>
                <a:lnTo>
                  <a:pt x="0" y="2074052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420624"/>
            <a:ext cx="11100816" cy="4334256"/>
          </a:xfrm>
        </p:spPr>
        <p:txBody>
          <a:bodyPr>
            <a:normAutofit/>
          </a:bodyPr>
          <a:lstStyle>
            <a:lvl1pPr algn="l">
              <a:defRPr sz="278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DF3EE-4BB8-4215-E053-BF3ED1BB9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E47A9E-7C3C-4663-841E-C89520FA85A3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E6E7-0083-439C-3FBC-ADE4BE86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0768" y="6492240"/>
            <a:ext cx="2660904" cy="338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27A3B-009A-1790-7D93-9A1F63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3112" y="6492240"/>
            <a:ext cx="457200" cy="3383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1792" y="4873752"/>
            <a:ext cx="8439912" cy="158942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cap="all" baseline="0">
                <a:solidFill>
                  <a:schemeClr val="tx1"/>
                </a:solidFill>
              </a:defRPr>
            </a:lvl1pPr>
            <a:lvl2pPr marL="228600" indent="0" algn="l">
              <a:buNone/>
              <a:defRPr sz="2400" cap="all" baseline="0">
                <a:solidFill>
                  <a:schemeClr val="tx1"/>
                </a:solidFill>
              </a:defRPr>
            </a:lvl2pPr>
            <a:lvl3pPr marL="457200" indent="0" algn="l">
              <a:buNone/>
              <a:defRPr sz="2000" cap="all" baseline="0">
                <a:solidFill>
                  <a:schemeClr val="tx1"/>
                </a:solidFill>
              </a:defRPr>
            </a:lvl3pPr>
            <a:lvl4pPr marL="685800" indent="0" algn="l">
              <a:buNone/>
              <a:defRPr sz="1800" cap="all" baseline="0">
                <a:solidFill>
                  <a:schemeClr val="tx1"/>
                </a:solidFill>
              </a:defRPr>
            </a:lvl4pPr>
            <a:lvl5pPr marL="914400" indent="0" algn="l">
              <a:buNone/>
              <a:defRPr sz="1600" cap="all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012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D8FD-3F8D-425F-9991-7FB6FCCEC5A2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44649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B29AE-EBEF-71CC-AE38-3B2CD14FCA19}"/>
              </a:ext>
            </a:extLst>
          </p:cNvPr>
          <p:cNvSpPr/>
          <p:nvPr userDrawn="1"/>
        </p:nvSpPr>
        <p:spPr>
          <a:xfrm rot="5400000" flipV="1">
            <a:off x="-2566724" y="2566724"/>
            <a:ext cx="6399213" cy="1265765"/>
          </a:xfrm>
          <a:custGeom>
            <a:avLst/>
            <a:gdLst>
              <a:gd name="connsiteX0" fmla="*/ 0 w 6399213"/>
              <a:gd name="connsiteY0" fmla="*/ 0 h 1265765"/>
              <a:gd name="connsiteX1" fmla="*/ 0 w 6399213"/>
              <a:gd name="connsiteY1" fmla="*/ 1265765 h 1265765"/>
              <a:gd name="connsiteX2" fmla="*/ 5982881 w 6399213"/>
              <a:gd name="connsiteY2" fmla="*/ 1265765 h 1265765"/>
              <a:gd name="connsiteX3" fmla="*/ 6399213 w 6399213"/>
              <a:gd name="connsiteY3" fmla="*/ 849433 h 1265765"/>
              <a:gd name="connsiteX4" fmla="*/ 6399213 w 6399213"/>
              <a:gd name="connsiteY4" fmla="*/ 0 h 126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213" h="1265765">
                <a:moveTo>
                  <a:pt x="0" y="0"/>
                </a:moveTo>
                <a:lnTo>
                  <a:pt x="0" y="1265765"/>
                </a:lnTo>
                <a:lnTo>
                  <a:pt x="5982881" y="1265765"/>
                </a:lnTo>
                <a:cubicBezTo>
                  <a:pt x="6212815" y="1265765"/>
                  <a:pt x="6399213" y="1079367"/>
                  <a:pt x="6399213" y="849433"/>
                </a:cubicBezTo>
                <a:lnTo>
                  <a:pt x="6399213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6B3E3-A05B-4311-9C9A-DA8A512CAB97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8217" y="630935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643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C059F-651D-D540-DF60-D6361D9C716B}"/>
              </a:ext>
            </a:extLst>
          </p:cNvPr>
          <p:cNvSpPr/>
          <p:nvPr userDrawn="1"/>
        </p:nvSpPr>
        <p:spPr>
          <a:xfrm flipV="1">
            <a:off x="1" y="6099048"/>
            <a:ext cx="10487111" cy="758952"/>
          </a:xfrm>
          <a:custGeom>
            <a:avLst/>
            <a:gdLst>
              <a:gd name="connsiteX0" fmla="*/ 0 w 10487111"/>
              <a:gd name="connsiteY0" fmla="*/ 758952 h 758952"/>
              <a:gd name="connsiteX1" fmla="*/ 10070779 w 10487111"/>
              <a:gd name="connsiteY1" fmla="*/ 758952 h 758952"/>
              <a:gd name="connsiteX2" fmla="*/ 10487111 w 10487111"/>
              <a:gd name="connsiteY2" fmla="*/ 342620 h 758952"/>
              <a:gd name="connsiteX3" fmla="*/ 10487111 w 10487111"/>
              <a:gd name="connsiteY3" fmla="*/ 0 h 758952"/>
              <a:gd name="connsiteX4" fmla="*/ 0 w 10487111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7111" h="758952">
                <a:moveTo>
                  <a:pt x="0" y="758952"/>
                </a:moveTo>
                <a:lnTo>
                  <a:pt x="10070779" y="758952"/>
                </a:lnTo>
                <a:cubicBezTo>
                  <a:pt x="10300713" y="758952"/>
                  <a:pt x="10487111" y="572554"/>
                  <a:pt x="10487111" y="342620"/>
                </a:cubicBezTo>
                <a:lnTo>
                  <a:pt x="10487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FBAE2-1C27-41D0-8DBA-D202F753417F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83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06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83464" y="1596767"/>
            <a:ext cx="9537192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6000" b="1"/>
            </a:lvl1pPr>
            <a:lvl2pPr marL="228600" indent="0">
              <a:lnSpc>
                <a:spcPct val="100000"/>
              </a:lnSpc>
              <a:buNone/>
              <a:defRPr sz="5400" b="1"/>
            </a:lvl2pPr>
            <a:lvl3pPr marL="457200" indent="0">
              <a:lnSpc>
                <a:spcPct val="100000"/>
              </a:lnSpc>
              <a:buNone/>
              <a:defRPr sz="4800" b="1"/>
            </a:lvl3pPr>
            <a:lvl4pPr marL="685800" indent="0">
              <a:lnSpc>
                <a:spcPct val="100000"/>
              </a:lnSpc>
              <a:buNone/>
              <a:defRPr sz="4400" b="1"/>
            </a:lvl4pPr>
            <a:lvl5pPr marL="914400" indent="0">
              <a:lnSpc>
                <a:spcPct val="100000"/>
              </a:lnSpc>
              <a:buNone/>
              <a:defRPr sz="40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60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72" y="1384847"/>
            <a:ext cx="11125032" cy="4905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D4C7-8630-4B98-978C-30388BBD4EE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50F2-3BB4-4AE4-8A35-A9D7AEA4C8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403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1524002"/>
            <a:ext cx="9198864" cy="2871216"/>
          </a:xfrm>
        </p:spPr>
        <p:txBody>
          <a:bodyPr anchor="ctr">
            <a:normAutofit/>
          </a:bodyPr>
          <a:lstStyle>
            <a:lvl1pPr>
              <a:lnSpc>
                <a:spcPct val="110000"/>
              </a:lnSpc>
              <a:defRPr sz="4000" cap="none" baseline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3612-8941-41EA-ABBA-F717A06C8346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5376672"/>
            <a:ext cx="9198864" cy="466344"/>
          </a:xfrm>
        </p:spPr>
        <p:txBody>
          <a:bodyPr>
            <a:normAutofit/>
          </a:bodyPr>
          <a:lstStyle>
            <a:lvl1pPr marL="0" indent="0">
              <a:buNone/>
              <a:defRPr sz="2200" b="1" cap="all" baseline="0">
                <a:solidFill>
                  <a:schemeClr val="accent1"/>
                </a:solidFill>
              </a:defRPr>
            </a:lvl1pPr>
            <a:lvl2pPr marL="228600" indent="0">
              <a:buNone/>
              <a:defRPr sz="2000" b="1" cap="all" baseline="0">
                <a:solidFill>
                  <a:schemeClr val="accent1"/>
                </a:solidFill>
              </a:defRPr>
            </a:lvl2pPr>
            <a:lvl3pPr marL="457200" indent="0">
              <a:buNone/>
              <a:defRPr sz="1800" b="1" cap="all" baseline="0">
                <a:solidFill>
                  <a:schemeClr val="accent1"/>
                </a:solidFill>
              </a:defRPr>
            </a:lvl3pPr>
            <a:lvl4pPr marL="685800" indent="0">
              <a:buNone/>
              <a:defRPr sz="1600" b="1" cap="all" baseline="0">
                <a:solidFill>
                  <a:schemeClr val="accent1"/>
                </a:solidFill>
              </a:defRPr>
            </a:lvl4pPr>
            <a:lvl5pPr marL="914400" indent="0">
              <a:buNone/>
              <a:defRPr sz="1400" b="1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Quote Author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998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D41517-889E-CBB7-FD17-C5FECA783B2A}"/>
              </a:ext>
            </a:extLst>
          </p:cNvPr>
          <p:cNvSpPr/>
          <p:nvPr userDrawn="1"/>
        </p:nvSpPr>
        <p:spPr>
          <a:xfrm flipV="1">
            <a:off x="0" y="823828"/>
            <a:ext cx="11385608" cy="6034172"/>
          </a:xfrm>
          <a:custGeom>
            <a:avLst/>
            <a:gdLst>
              <a:gd name="connsiteX0" fmla="*/ 0 w 11385608"/>
              <a:gd name="connsiteY0" fmla="*/ 6034172 h 6034172"/>
              <a:gd name="connsiteX1" fmla="*/ 10969276 w 11385608"/>
              <a:gd name="connsiteY1" fmla="*/ 6034172 h 6034172"/>
              <a:gd name="connsiteX2" fmla="*/ 11385608 w 11385608"/>
              <a:gd name="connsiteY2" fmla="*/ 5617840 h 6034172"/>
              <a:gd name="connsiteX3" fmla="*/ 11385608 w 11385608"/>
              <a:gd name="connsiteY3" fmla="*/ 0 h 6034172"/>
              <a:gd name="connsiteX4" fmla="*/ 0 w 11385608"/>
              <a:gd name="connsiteY4" fmla="*/ 0 h 60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6034172">
                <a:moveTo>
                  <a:pt x="0" y="6034172"/>
                </a:moveTo>
                <a:lnTo>
                  <a:pt x="10969276" y="6034172"/>
                </a:lnTo>
                <a:cubicBezTo>
                  <a:pt x="11199210" y="6034172"/>
                  <a:pt x="11385608" y="5847774"/>
                  <a:pt x="11385608" y="5617840"/>
                </a:cubicBezTo>
                <a:lnTo>
                  <a:pt x="113856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1783080"/>
            <a:ext cx="8499079" cy="2249424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 cap="none" baseline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6CD22-E4B3-48A1-94CA-B89DB574ED80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124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1468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5120640"/>
            <a:ext cx="5431536" cy="128930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cap="all" baseline="0" dirty="0"/>
            </a:lvl1pPr>
            <a:lvl2pPr marL="228600" indent="0">
              <a:buNone/>
              <a:defRPr lang="en-US" b="1" cap="all" baseline="0" dirty="0"/>
            </a:lvl2pPr>
            <a:lvl3pPr marL="457200" indent="0">
              <a:buNone/>
              <a:defRPr lang="en-US" b="1" cap="all" baseline="0" dirty="0"/>
            </a:lvl3pPr>
            <a:lvl4pPr marL="685800" indent="0">
              <a:buNone/>
              <a:defRPr lang="en-US" b="1" cap="all" baseline="0" dirty="0"/>
            </a:lvl4pPr>
            <a:lvl5pPr marL="914400" indent="0">
              <a:buNone/>
              <a:defRPr lang="en-US" b="1" cap="all" baseline="0" dirty="0"/>
            </a:lvl5pPr>
          </a:lstStyle>
          <a:p>
            <a:pPr lvl="0"/>
            <a:r>
              <a:rPr lang="en-US"/>
              <a:t>Quote Author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502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38B47-093E-417D-A1C3-81EEF797AC69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3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8430768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925D-4314-49E4-A383-289640FEB5E3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48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C515B-8D5A-0268-9044-7B2013C87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7" y="2020825"/>
            <a:ext cx="5212208" cy="4284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C7061A-8ED7-8B72-BD2B-2DF67F8C7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622" y="2020822"/>
            <a:ext cx="5212208" cy="4284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59E0-667A-459A-BBD1-70DA72C3C576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593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1279F-0D05-3637-19CD-29468F4DD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1134"/>
            <a:ext cx="5211762" cy="4343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B170DE-636A-B1A9-2EAB-C426DBFB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C00B-2F01-4379-B0FD-8DA094C16FA4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41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23F0E6-EDAF-3A7F-5EC8-F911E9AE4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02843" y="0"/>
            <a:ext cx="7689157" cy="6399152"/>
          </a:xfrm>
          <a:custGeom>
            <a:avLst/>
            <a:gdLst>
              <a:gd name="connsiteX0" fmla="*/ 0 w 7689157"/>
              <a:gd name="connsiteY0" fmla="*/ 0 h 6399152"/>
              <a:gd name="connsiteX1" fmla="*/ 7689157 w 7689157"/>
              <a:gd name="connsiteY1" fmla="*/ 0 h 6399152"/>
              <a:gd name="connsiteX2" fmla="*/ 7689157 w 7689157"/>
              <a:gd name="connsiteY2" fmla="*/ 6399152 h 6399152"/>
              <a:gd name="connsiteX3" fmla="*/ 578440 w 7689157"/>
              <a:gd name="connsiteY3" fmla="*/ 6399152 h 6399152"/>
              <a:gd name="connsiteX4" fmla="*/ 0 w 7689157"/>
              <a:gd name="connsiteY4" fmla="*/ 582071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2">
                <a:moveTo>
                  <a:pt x="0" y="0"/>
                </a:moveTo>
                <a:lnTo>
                  <a:pt x="7689157" y="0"/>
                </a:lnTo>
                <a:lnTo>
                  <a:pt x="7689157" y="6399152"/>
                </a:lnTo>
                <a:lnTo>
                  <a:pt x="578440" y="6399152"/>
                </a:lnTo>
                <a:cubicBezTo>
                  <a:pt x="258976" y="6399152"/>
                  <a:pt x="0" y="6140176"/>
                  <a:pt x="0" y="5820712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9F103-9E7C-4D5A-827C-0D2D66EE1CD2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4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E06FED-92D3-C4D6-28D7-600D842F7A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733150" cy="5135804"/>
          </a:xfrm>
          <a:custGeom>
            <a:avLst/>
            <a:gdLst>
              <a:gd name="connsiteX0" fmla="*/ 0 w 11733150"/>
              <a:gd name="connsiteY0" fmla="*/ 0 h 5135804"/>
              <a:gd name="connsiteX1" fmla="*/ 11733150 w 11733150"/>
              <a:gd name="connsiteY1" fmla="*/ 0 h 5135804"/>
              <a:gd name="connsiteX2" fmla="*/ 11733150 w 11733150"/>
              <a:gd name="connsiteY2" fmla="*/ 4533808 h 5135804"/>
              <a:gd name="connsiteX3" fmla="*/ 11131154 w 11733150"/>
              <a:gd name="connsiteY3" fmla="*/ 5135804 h 5135804"/>
              <a:gd name="connsiteX4" fmla="*/ 0 w 11733150"/>
              <a:gd name="connsiteY4" fmla="*/ 5135804 h 513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5135804">
                <a:moveTo>
                  <a:pt x="0" y="0"/>
                </a:moveTo>
                <a:lnTo>
                  <a:pt x="11733150" y="0"/>
                </a:lnTo>
                <a:lnTo>
                  <a:pt x="11733150" y="4533808"/>
                </a:lnTo>
                <a:cubicBezTo>
                  <a:pt x="11733150" y="4866281"/>
                  <a:pt x="11463627" y="5135804"/>
                  <a:pt x="11131154" y="5135804"/>
                </a:cubicBezTo>
                <a:lnTo>
                  <a:pt x="0" y="513580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8C13480A-5F85-4A30-80F2-F92581C6474C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0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anchor="t">
            <a:normAutofit/>
          </a:bodyPr>
          <a:lstStyle>
            <a:lvl1pPr algn="l">
              <a:defRPr sz="5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D161DAC-42AF-C3D9-37A1-04B90F30DE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6160" y="0"/>
            <a:ext cx="6605841" cy="6399152"/>
          </a:xfrm>
          <a:custGeom>
            <a:avLst/>
            <a:gdLst>
              <a:gd name="connsiteX0" fmla="*/ 0 w 6605841"/>
              <a:gd name="connsiteY0" fmla="*/ 0 h 6399152"/>
              <a:gd name="connsiteX1" fmla="*/ 6605841 w 6605841"/>
              <a:gd name="connsiteY1" fmla="*/ 0 h 6399152"/>
              <a:gd name="connsiteX2" fmla="*/ 6605841 w 6605841"/>
              <a:gd name="connsiteY2" fmla="*/ 6399152 h 6399152"/>
              <a:gd name="connsiteX3" fmla="*/ 601995 w 6605841"/>
              <a:gd name="connsiteY3" fmla="*/ 6399152 h 6399152"/>
              <a:gd name="connsiteX4" fmla="*/ 0 w 6605841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5841" h="6399152">
                <a:moveTo>
                  <a:pt x="0" y="0"/>
                </a:moveTo>
                <a:lnTo>
                  <a:pt x="6605841" y="0"/>
                </a:lnTo>
                <a:lnTo>
                  <a:pt x="6605841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B2BF18D3-87BE-4A2D-AD2C-B21E415FD900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21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30952" cy="3739896"/>
          </a:xfrm>
        </p:spPr>
        <p:txBody>
          <a:bodyPr anchor="t">
            <a:normAutofit/>
          </a:bodyPr>
          <a:lstStyle>
            <a:lvl1pPr algn="l"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EE3B02A-3B83-3083-3F07-26E25C6C13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7248" y="0"/>
            <a:ext cx="5674753" cy="6399152"/>
          </a:xfrm>
          <a:custGeom>
            <a:avLst/>
            <a:gdLst>
              <a:gd name="connsiteX0" fmla="*/ 0 w 5674753"/>
              <a:gd name="connsiteY0" fmla="*/ 0 h 6399152"/>
              <a:gd name="connsiteX1" fmla="*/ 5674753 w 5674753"/>
              <a:gd name="connsiteY1" fmla="*/ 0 h 6399152"/>
              <a:gd name="connsiteX2" fmla="*/ 5674753 w 5674753"/>
              <a:gd name="connsiteY2" fmla="*/ 6399152 h 6399152"/>
              <a:gd name="connsiteX3" fmla="*/ 601996 w 5674753"/>
              <a:gd name="connsiteY3" fmla="*/ 6399152 h 6399152"/>
              <a:gd name="connsiteX4" fmla="*/ 0 w 5674753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53" h="6399152">
                <a:moveTo>
                  <a:pt x="0" y="0"/>
                </a:moveTo>
                <a:lnTo>
                  <a:pt x="5674753" y="0"/>
                </a:lnTo>
                <a:lnTo>
                  <a:pt x="5674753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73F0B94E-0195-4FC9-AEFD-CCBB878ACEDF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73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D6AB98B-BD95-F9FC-BB22-1A89B6EE3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04503" cy="6399152"/>
          </a:xfrm>
          <a:custGeom>
            <a:avLst/>
            <a:gdLst>
              <a:gd name="connsiteX0" fmla="*/ 0 w 6604503"/>
              <a:gd name="connsiteY0" fmla="*/ 0 h 6399152"/>
              <a:gd name="connsiteX1" fmla="*/ 6604503 w 6604503"/>
              <a:gd name="connsiteY1" fmla="*/ 0 h 6399152"/>
              <a:gd name="connsiteX2" fmla="*/ 6604503 w 6604503"/>
              <a:gd name="connsiteY2" fmla="*/ 5797156 h 6399152"/>
              <a:gd name="connsiteX3" fmla="*/ 6002507 w 6604503"/>
              <a:gd name="connsiteY3" fmla="*/ 6399152 h 6399152"/>
              <a:gd name="connsiteX4" fmla="*/ 0 w 6604503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503" h="6399152">
                <a:moveTo>
                  <a:pt x="0" y="0"/>
                </a:moveTo>
                <a:lnTo>
                  <a:pt x="6604503" y="0"/>
                </a:lnTo>
                <a:lnTo>
                  <a:pt x="6604503" y="5797156"/>
                </a:lnTo>
                <a:cubicBezTo>
                  <a:pt x="6604503" y="6129629"/>
                  <a:pt x="6334980" y="6399152"/>
                  <a:pt x="6002507" y="6399152"/>
                </a:cubicBezTo>
                <a:lnTo>
                  <a:pt x="0" y="6399152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9B0F68CC-6BDD-49E7-8971-97164A4B1FA2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0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423160"/>
            <a:ext cx="5202936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lphaLcPeriod"/>
              <a:defRPr lang="en-US" dirty="0"/>
            </a:lvl2pPr>
            <a:lvl3pPr marL="800100" indent="-342900">
              <a:buFont typeface="+mj-lt"/>
              <a:buAutoNum type="romanLcPeriod"/>
              <a:defRPr lang="en-US" dirty="0"/>
            </a:lvl3pPr>
            <a:lvl4pPr marL="914400" indent="-228600">
              <a:buFont typeface="+mj-lt"/>
              <a:buAutoNum type="arabicParenR"/>
              <a:defRPr lang="en-US" dirty="0"/>
            </a:lvl4pPr>
            <a:lvl5pPr marL="1143000" indent="-228600">
              <a:buFont typeface="+mj-lt"/>
              <a:buAutoNum type="alphaLcParenR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D5D5-F2FF-4BCB-BACC-FA9A736697C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5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3" y="285210"/>
            <a:ext cx="10653578" cy="9651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172" y="1384847"/>
            <a:ext cx="10653579" cy="4905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172" y="6490524"/>
            <a:ext cx="2841959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072E1B28-DB45-4001-B295-7D7933E04419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93370" y="6490524"/>
            <a:ext cx="2662834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8431" y="6490524"/>
            <a:ext cx="457200" cy="3361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4C450F2-3BB4-4AE4-8A35-A9D7AEA4C8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4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theabj.com.au/2025/10/03/major-corporates-paying-tax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E7D4-890F-41E5-7057-B6E616EC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3295" y="468983"/>
            <a:ext cx="3565136" cy="3606229"/>
          </a:xfrm>
        </p:spPr>
        <p:txBody>
          <a:bodyPr anchor="t">
            <a:noAutofit/>
          </a:bodyPr>
          <a:lstStyle/>
          <a:p>
            <a:r>
              <a:rPr lang="en-US" sz="4000" b="1" cap="none" dirty="0">
                <a:solidFill>
                  <a:srgbClr val="68A6C9"/>
                </a:solidFill>
              </a:rPr>
              <a:t>Company X:</a:t>
            </a:r>
            <a:br>
              <a:rPr lang="en-US" sz="4000" b="1" cap="none" dirty="0">
                <a:solidFill>
                  <a:srgbClr val="FF5F00"/>
                </a:solidFill>
              </a:rPr>
            </a:br>
            <a:r>
              <a:rPr lang="en-US" sz="4000" b="1" cap="none" dirty="0">
                <a:solidFill>
                  <a:schemeClr val="bg1"/>
                </a:solidFill>
              </a:rPr>
              <a:t>Employee Attrition Drivers &amp; Risk Prediction</a:t>
            </a:r>
            <a:r>
              <a:rPr lang="en-US" sz="4000" cap="none" dirty="0">
                <a:solidFill>
                  <a:schemeClr val="bg1"/>
                </a:solidFill>
              </a:rPr>
              <a:t>—Optimizing  Retention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012B8-86AD-36E0-BDD6-9A58B77164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7480" y="4498044"/>
            <a:ext cx="4044520" cy="122695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68A6C9"/>
                </a:solidFill>
              </a:rPr>
              <a:t>Palak Shah</a:t>
            </a:r>
            <a:br>
              <a:rPr lang="en-US" sz="2400" b="1" dirty="0">
                <a:solidFill>
                  <a:srgbClr val="68A6C9"/>
                </a:solidFill>
              </a:rPr>
            </a:br>
            <a:endParaRPr lang="en-US" sz="2400" b="1" dirty="0">
              <a:solidFill>
                <a:srgbClr val="68A6C9"/>
              </a:solidFill>
            </a:endParaRP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1047" name="Slide Number Placeholder 6">
            <a:extLst>
              <a:ext uri="{FF2B5EF4-FFF2-40B4-BE49-F238E27FC236}">
                <a16:creationId xmlns:a16="http://schemas.microsoft.com/office/drawing/2014/main" id="{A4011BA1-AC1D-3303-64E5-B0CDBE94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13DB3F-9B07-A52A-255C-6F3FBEE3A218}"/>
              </a:ext>
            </a:extLst>
          </p:cNvPr>
          <p:cNvSpPr txBox="1">
            <a:spLocks/>
          </p:cNvSpPr>
          <p:nvPr/>
        </p:nvSpPr>
        <p:spPr>
          <a:xfrm>
            <a:off x="8081366" y="5606262"/>
            <a:ext cx="4044520" cy="12269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5850" indent="-1714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9B65"/>
                </a:solidFill>
              </a:rPr>
              <a:t>Fictious Case Study For Job Interview Purposes Only</a:t>
            </a:r>
            <a:endParaRPr lang="en-US" dirty="0">
              <a:solidFill>
                <a:srgbClr val="FF9B65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</p:txBody>
      </p:sp>
      <p:pic>
        <p:nvPicPr>
          <p:cNvPr id="6" name="Picture 5" descr="A group of tall buildings&#10;&#10;AI-generated content may be incorrect.">
            <a:extLst>
              <a:ext uri="{FF2B5EF4-FFF2-40B4-BE49-F238E27FC236}">
                <a16:creationId xmlns:a16="http://schemas.microsoft.com/office/drawing/2014/main" id="{FBFCABF5-E7C3-CC82-E01B-A6A46E2B9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55487" y="468983"/>
            <a:ext cx="6885657" cy="45961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421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3AE1-994F-C4C1-6779-C8BC79570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CFA4-DC45-EFB4-90C8-DFB7E3DC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 anchor="b">
            <a:normAutofit fontScale="90000"/>
          </a:bodyPr>
          <a:lstStyle/>
          <a:p>
            <a:r>
              <a:rPr lang="en-US" b="1" cap="none" dirty="0"/>
              <a:t>Attrition Rises To 85% — A 20-pt. Increase From FY23, Driven By Rapid Growth &amp; Training Gaps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A48A6-E49F-DDCE-293F-3B1E2DFE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F16F923-AF9B-19D5-C512-53055BB3E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5373204"/>
              </p:ext>
            </p:extLst>
          </p:nvPr>
        </p:nvGraphicFramePr>
        <p:xfrm>
          <a:off x="431172" y="1435342"/>
          <a:ext cx="10979909" cy="335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7D5D45F-A699-9DD1-3FCF-F2F43EE5AB09}"/>
              </a:ext>
            </a:extLst>
          </p:cNvPr>
          <p:cNvSpPr txBox="1"/>
          <p:nvPr/>
        </p:nvSpPr>
        <p:spPr>
          <a:xfrm>
            <a:off x="431172" y="1294046"/>
            <a:ext cx="9228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FY25 attrition exceeds X’s global &amp; industry average (74%) by 11 pts.</a:t>
            </a:r>
          </a:p>
          <a:p>
            <a:endParaRPr lang="en-US" sz="2000" dirty="0">
              <a:solidFill>
                <a:srgbClr val="61616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875310-73F9-7A9D-06C6-FEDCDD2EF7A5}"/>
              </a:ext>
            </a:extLst>
          </p:cNvPr>
          <p:cNvGrpSpPr/>
          <p:nvPr/>
        </p:nvGrpSpPr>
        <p:grpSpPr>
          <a:xfrm>
            <a:off x="898497" y="4771928"/>
            <a:ext cx="10749934" cy="1790600"/>
            <a:chOff x="646771" y="4828478"/>
            <a:chExt cx="10749934" cy="1790600"/>
          </a:xfrm>
          <a:noFill/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AD0126A-2623-21E7-431B-F9FE3866C966}"/>
                </a:ext>
              </a:extLst>
            </p:cNvPr>
            <p:cNvSpPr/>
            <p:nvPr/>
          </p:nvSpPr>
          <p:spPr>
            <a:xfrm>
              <a:off x="646771" y="4828478"/>
              <a:ext cx="9516178" cy="1790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9E18DB-0DCF-1305-383A-63C078635E5E}"/>
                </a:ext>
              </a:extLst>
            </p:cNvPr>
            <p:cNvSpPr txBox="1"/>
            <p:nvPr/>
          </p:nvSpPr>
          <p:spPr>
            <a:xfrm>
              <a:off x="646771" y="5147693"/>
              <a:ext cx="10749934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Dominican Republic (85%)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shows the most significant increase, tied to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rapid resort expansion, rising labor costs, and limited trained hospitality labor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Mexico (80%)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follows, with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seasonal churn and inconsistent training programs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driving continued volatility.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7792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39AAB-7518-8D18-4973-D1188143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70BF-E121-B608-B509-36C5CEF0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 anchor="b">
            <a:normAutofit fontScale="90000"/>
          </a:bodyPr>
          <a:lstStyle/>
          <a:p>
            <a:r>
              <a:rPr lang="en-US" b="1" cap="none" dirty="0"/>
              <a:t>Statistical Findings: Overtime &amp; Frontline Roles Are Strongest Attrition Predictors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D1FE6-592C-6C5A-C1A3-859CDC7A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4BD531-1A9B-3DDF-232B-8300494444EB}"/>
              </a:ext>
            </a:extLst>
          </p:cNvPr>
          <p:cNvSpPr txBox="1"/>
          <p:nvPr/>
        </p:nvSpPr>
        <p:spPr>
          <a:xfrm>
            <a:off x="431172" y="1294046"/>
            <a:ext cx="106977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Statistically significant drivers (p &lt; 0.05) &amp; Odd Ratios (ORs) show where turnover risk is most concentrated.</a:t>
            </a:r>
          </a:p>
          <a:p>
            <a:endParaRPr lang="en-US" sz="2000" dirty="0">
              <a:solidFill>
                <a:srgbClr val="61616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BE17DD-7158-7CFF-2F9C-48E529384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449823"/>
              </p:ext>
            </p:extLst>
          </p:nvPr>
        </p:nvGraphicFramePr>
        <p:xfrm>
          <a:off x="512957" y="2009365"/>
          <a:ext cx="9723863" cy="4869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A6C10FE-B3E3-D500-7A3A-8BE8E1D9CF3D}"/>
              </a:ext>
            </a:extLst>
          </p:cNvPr>
          <p:cNvSpPr txBox="1"/>
          <p:nvPr/>
        </p:nvSpPr>
        <p:spPr>
          <a:xfrm>
            <a:off x="7638585" y="2055545"/>
            <a:ext cx="433880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0000"/>
              </a:lnSpc>
            </a:pPr>
            <a:endParaRPr lang="en-US" sz="500" u="sng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Model isolates key behavioral and role-based predictors — overtime exposure and frontline roles explain nearly </a:t>
            </a:r>
            <a:r>
              <a:rPr lang="en-US" sz="1600" b="1" dirty="0"/>
              <a:t>60% of observed turnover variance.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Model accuracy: </a:t>
            </a:r>
            <a:r>
              <a:rPr lang="en-US" sz="1600" b="1" dirty="0"/>
              <a:t>AUC = 0.77</a:t>
            </a:r>
            <a:r>
              <a:rPr lang="en-US" sz="1600" dirty="0"/>
              <a:t>, signaling strong predictive power for identifying at-risk employees.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3839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1B8B-77E7-1C3D-1ED2-682EA9C67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73EA-FFB4-B7F6-3F07-78D486F95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 anchor="b">
            <a:normAutofit fontScale="90000"/>
          </a:bodyPr>
          <a:lstStyle/>
          <a:p>
            <a:r>
              <a:rPr lang="en-US" b="1" cap="none" dirty="0"/>
              <a:t>Statistical Findings: Attrition Varies Sharply by Job Role &amp; Workload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01EBD-1812-8461-45F1-C8D48014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FFD16-DF03-D0F2-6496-3647F56E55C1}"/>
              </a:ext>
            </a:extLst>
          </p:cNvPr>
          <p:cNvSpPr txBox="1"/>
          <p:nvPr/>
        </p:nvSpPr>
        <p:spPr>
          <a:xfrm>
            <a:off x="431172" y="1294046"/>
            <a:ext cx="106977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Housekeeping, F&amp;B Servers, &amp; Bartenders have the highest attrition &amp; those who are overtime are ~6x more likely to leave.</a:t>
            </a:r>
          </a:p>
          <a:p>
            <a:endParaRPr lang="en-US" sz="2000" dirty="0">
              <a:solidFill>
                <a:srgbClr val="616161"/>
              </a:solidFill>
            </a:endParaRPr>
          </a:p>
        </p:txBody>
      </p:sp>
      <p:pic>
        <p:nvPicPr>
          <p:cNvPr id="9" name="Picture 8" descr="A graph of workload and workload&#10;&#10;AI-generated content may be incorrect.">
            <a:extLst>
              <a:ext uri="{FF2B5EF4-FFF2-40B4-BE49-F238E27FC236}">
                <a16:creationId xmlns:a16="http://schemas.microsoft.com/office/drawing/2014/main" id="{48D2BBFF-5EB8-4EE5-8D2B-86C187E4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1" t="8461" r="212" b="947"/>
          <a:stretch>
            <a:fillRect/>
          </a:stretch>
        </p:blipFill>
        <p:spPr>
          <a:xfrm>
            <a:off x="308509" y="2066547"/>
            <a:ext cx="6449130" cy="37075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FB94B-96F8-DF65-52E7-43C8E47000F4}"/>
              </a:ext>
            </a:extLst>
          </p:cNvPr>
          <p:cNvCxnSpPr>
            <a:cxnSpLocks/>
          </p:cNvCxnSpPr>
          <p:nvPr/>
        </p:nvCxnSpPr>
        <p:spPr>
          <a:xfrm>
            <a:off x="6902605" y="1812433"/>
            <a:ext cx="0" cy="4452705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C8908ED-6218-1E53-940A-A8EED3EDB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82586"/>
              </p:ext>
            </p:extLst>
          </p:nvPr>
        </p:nvGraphicFramePr>
        <p:xfrm>
          <a:off x="7136967" y="1710317"/>
          <a:ext cx="4307901" cy="442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028">
                  <a:extLst>
                    <a:ext uri="{9D8B030D-6E8A-4147-A177-3AD203B41FA5}">
                      <a16:colId xmlns:a16="http://schemas.microsoft.com/office/drawing/2014/main" val="1718157696"/>
                    </a:ext>
                  </a:extLst>
                </a:gridCol>
                <a:gridCol w="780585">
                  <a:extLst>
                    <a:ext uri="{9D8B030D-6E8A-4147-A177-3AD203B41FA5}">
                      <a16:colId xmlns:a16="http://schemas.microsoft.com/office/drawing/2014/main" val="1124273303"/>
                    </a:ext>
                  </a:extLst>
                </a:gridCol>
                <a:gridCol w="1042454">
                  <a:extLst>
                    <a:ext uri="{9D8B030D-6E8A-4147-A177-3AD203B41FA5}">
                      <a16:colId xmlns:a16="http://schemas.microsoft.com/office/drawing/2014/main" val="119251024"/>
                    </a:ext>
                  </a:extLst>
                </a:gridCol>
                <a:gridCol w="1436834">
                  <a:extLst>
                    <a:ext uri="{9D8B030D-6E8A-4147-A177-3AD203B41FA5}">
                      <a16:colId xmlns:a16="http://schemas.microsoft.com/office/drawing/2014/main" val="2727508295"/>
                    </a:ext>
                  </a:extLst>
                </a:gridCol>
              </a:tblGrid>
              <a:tr h="343778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Chi-square: Attrition &amp; Variables</a:t>
                      </a:r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100" dirty="0"/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870061"/>
                  </a:ext>
                </a:extLst>
              </a:tr>
              <a:tr h="3437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Variable</a:t>
                      </a:r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P-value</a:t>
                      </a:r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Significant?</a:t>
                      </a:r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Interpretation</a:t>
                      </a:r>
                    </a:p>
                  </a:txBody>
                  <a:tcPr anchor="ctr">
                    <a:solidFill>
                      <a:srgbClr val="8000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154558"/>
                  </a:ext>
                </a:extLst>
              </a:tr>
              <a:tr h="9331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Department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Yes,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Attrition differs significantly — highest in </a:t>
                      </a:r>
                      <a:r>
                        <a:rPr lang="en-US" sz="1100" b="1"/>
                        <a:t>Housekeeping</a:t>
                      </a:r>
                      <a:r>
                        <a:rPr lang="en-US" sz="1100"/>
                        <a:t> &amp; </a:t>
                      </a:r>
                      <a:r>
                        <a:rPr lang="en-US" sz="1100" b="1"/>
                        <a:t>F&amp;B</a:t>
                      </a:r>
                      <a:r>
                        <a:rPr lang="en-US" sz="11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111975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OverTime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&lt; 2e-16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Yes, very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Overtime staff are </a:t>
                      </a:r>
                      <a:r>
                        <a:rPr lang="en-US" sz="1100" b="1" dirty="0"/>
                        <a:t>~6× more likely to leave</a:t>
                      </a:r>
                      <a:r>
                        <a:rPr lang="en-US" sz="11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973150"/>
                  </a:ext>
                </a:extLst>
              </a:tr>
              <a:tr h="108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Gender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No meaningful difference between male / female attrition.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815080"/>
                  </a:ext>
                </a:extLst>
              </a:tr>
              <a:tr h="1080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Job Role</a:t>
                      </a:r>
                      <a:endParaRPr 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&lt; 1e-10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Yes, very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 dirty="0"/>
                        <a:t>Frontline roles</a:t>
                      </a:r>
                      <a:r>
                        <a:rPr lang="en-US" sz="1100" dirty="0"/>
                        <a:t> (Housekeeping, Servers, Cooks) show highest churn.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92766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79BBAFD-3734-AF03-7496-2A11E40417A9}"/>
              </a:ext>
            </a:extLst>
          </p:cNvPr>
          <p:cNvGrpSpPr/>
          <p:nvPr/>
        </p:nvGrpSpPr>
        <p:grpSpPr>
          <a:xfrm>
            <a:off x="747132" y="5797772"/>
            <a:ext cx="9765230" cy="1184940"/>
            <a:chOff x="397719" y="4828478"/>
            <a:chExt cx="9765230" cy="2269909"/>
          </a:xfrm>
          <a:noFill/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7606D06-8E56-61BC-EBC3-0D243583DC8F}"/>
                </a:ext>
              </a:extLst>
            </p:cNvPr>
            <p:cNvSpPr/>
            <p:nvPr/>
          </p:nvSpPr>
          <p:spPr>
            <a:xfrm>
              <a:off x="646771" y="4828478"/>
              <a:ext cx="9516178" cy="1790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8C3ED9-98A4-3B23-D893-1D6175C99B73}"/>
                </a:ext>
              </a:extLst>
            </p:cNvPr>
            <p:cNvSpPr txBox="1"/>
            <p:nvPr/>
          </p:nvSpPr>
          <p:spPr>
            <a:xfrm>
              <a:off x="397719" y="4828478"/>
              <a:ext cx="9765230" cy="22699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500" u="sng" dirty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latin typeface="Arial" panose="020B0604020202020204" pitchFamily="34" charset="0"/>
                </a:rPr>
                <a:t>Overtime </a:t>
              </a:r>
              <a:r>
                <a:rPr lang="en-US" altLang="en-US" sz="1600" dirty="0">
                  <a:latin typeface="Arial" panose="020B0604020202020204" pitchFamily="34" charset="0"/>
                </a:rPr>
                <a:t>raises attrition across every role.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Corporate HR (22-35%) 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remains the most stable group.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8118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68F23-4E0D-E64E-A2B9-3B389D7A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0746-DAF7-A73E-5B50-2D5264B0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293302"/>
            <a:ext cx="11125032" cy="965101"/>
          </a:xfrm>
        </p:spPr>
        <p:txBody>
          <a:bodyPr anchor="b">
            <a:normAutofit fontScale="90000"/>
          </a:bodyPr>
          <a:lstStyle/>
          <a:p>
            <a:r>
              <a:rPr lang="en-US" b="1" cap="none" dirty="0"/>
              <a:t>Statistical Findings: Longer Tenure Drives Retention—1-4 Years Show Highest Attrition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CBD0E-BBBD-A85A-0E83-6CE49B7F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3D8F7-E216-1826-252C-783E6824AE4F}"/>
              </a:ext>
            </a:extLst>
          </p:cNvPr>
          <p:cNvSpPr txBox="1"/>
          <p:nvPr/>
        </p:nvSpPr>
        <p:spPr>
          <a:xfrm>
            <a:off x="431172" y="1294046"/>
            <a:ext cx="10697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Employees with 6+ years of tenure earn more &amp; are far less likely to leave.</a:t>
            </a:r>
          </a:p>
          <a:p>
            <a:endParaRPr lang="en-US" sz="2000" dirty="0">
              <a:solidFill>
                <a:srgbClr val="61616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2BE2FC-E1FD-586C-E92D-8A7431E809BE}"/>
              </a:ext>
            </a:extLst>
          </p:cNvPr>
          <p:cNvGrpSpPr/>
          <p:nvPr/>
        </p:nvGrpSpPr>
        <p:grpSpPr>
          <a:xfrm>
            <a:off x="644431" y="5383756"/>
            <a:ext cx="11004000" cy="1923604"/>
            <a:chOff x="397719" y="4313075"/>
            <a:chExt cx="9765230" cy="3684917"/>
          </a:xfrm>
          <a:noFill/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957A157-9715-0FFB-725A-D061CE20BBB1}"/>
                </a:ext>
              </a:extLst>
            </p:cNvPr>
            <p:cNvSpPr/>
            <p:nvPr/>
          </p:nvSpPr>
          <p:spPr>
            <a:xfrm>
              <a:off x="646771" y="4828478"/>
              <a:ext cx="9516178" cy="1790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7CCE19-A8D2-A1A5-B39A-94A0108208E0}"/>
                </a:ext>
              </a:extLst>
            </p:cNvPr>
            <p:cNvSpPr txBox="1"/>
            <p:nvPr/>
          </p:nvSpPr>
          <p:spPr>
            <a:xfrm>
              <a:off x="397719" y="4313075"/>
              <a:ext cx="9765230" cy="368491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0000"/>
                </a:lnSpc>
              </a:pPr>
              <a:endParaRPr lang="en-US" sz="500" u="sng" dirty="0"/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latin typeface="Arial" panose="020B0604020202020204" pitchFamily="34" charset="0"/>
                </a:rPr>
                <a:t>1-4-year employees </a:t>
              </a:r>
              <a:r>
                <a:rPr lang="en-US" altLang="en-US" sz="1600" dirty="0">
                  <a:latin typeface="Arial" panose="020B0604020202020204" pitchFamily="34" charset="0"/>
                </a:rPr>
                <a:t>account for </a:t>
              </a:r>
              <a:r>
                <a:rPr lang="en-US" altLang="en-US" sz="1600" b="1" dirty="0">
                  <a:latin typeface="Arial" panose="020B0604020202020204" pitchFamily="34" charset="0"/>
                </a:rPr>
                <a:t>~70% of total departures</a:t>
              </a:r>
              <a:r>
                <a:rPr lang="en-US" altLang="en-US" sz="1600" dirty="0">
                  <a:latin typeface="Arial" panose="020B0604020202020204" pitchFamily="34" charset="0"/>
                </a:rPr>
                <a:t>, underscoring the cost of limited early-career progression &amp; role clarity.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Attrition drops by 50%+ after 6 years,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reflecting the ROI of tenure (stronger commitment, institutional knowledge, &amp; internal mobility).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>
                <a:latin typeface="Arial" panose="020B0604020202020204" pitchFamily="34" charset="0"/>
              </a:endParaRPr>
            </a:p>
            <a:p>
              <a:endParaRPr 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2C90A7F-4874-E719-B2B7-FA4299BB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49"/>
          <a:stretch>
            <a:fillRect/>
          </a:stretch>
        </p:blipFill>
        <p:spPr>
          <a:xfrm>
            <a:off x="2774666" y="1681422"/>
            <a:ext cx="6268973" cy="37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0396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283B7-D3C5-565B-F84F-C85C652D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B476-84BF-3763-7632-0E9EC3A1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72" y="620067"/>
            <a:ext cx="11125032" cy="965101"/>
          </a:xfrm>
        </p:spPr>
        <p:txBody>
          <a:bodyPr anchor="b">
            <a:normAutofit fontScale="90000"/>
          </a:bodyPr>
          <a:lstStyle/>
          <a:p>
            <a:br>
              <a:rPr lang="en-US" b="1" cap="none" dirty="0"/>
            </a:br>
            <a:br>
              <a:rPr lang="en-US" b="1" cap="none" dirty="0"/>
            </a:br>
            <a:r>
              <a:rPr lang="en-US" b="1" cap="none" dirty="0"/>
              <a:t>DEEP DIVE: DOMINICAN REPUBLIC (DR)</a:t>
            </a:r>
            <a:br>
              <a:rPr lang="en-US" b="1" cap="none" dirty="0"/>
            </a:br>
            <a:r>
              <a:rPr lang="en-US" b="1" cap="none" dirty="0"/>
              <a:t>Voluntary Turnover Driven By Workload Imbalance &amp; Compensation, Raising Attrition Costs Up To $27M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81D8E-4D26-C9E4-3026-87DB5CE7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892691-B19B-BA84-3AE2-862BB8CB0C0C}"/>
              </a:ext>
            </a:extLst>
          </p:cNvPr>
          <p:cNvGrpSpPr/>
          <p:nvPr/>
        </p:nvGrpSpPr>
        <p:grpSpPr>
          <a:xfrm>
            <a:off x="644431" y="5483189"/>
            <a:ext cx="9765230" cy="1846659"/>
            <a:chOff x="397719" y="4313075"/>
            <a:chExt cx="9765230" cy="3537519"/>
          </a:xfrm>
          <a:noFill/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8893CD-DBDE-1846-52B6-C5F995CE0278}"/>
                </a:ext>
              </a:extLst>
            </p:cNvPr>
            <p:cNvSpPr/>
            <p:nvPr/>
          </p:nvSpPr>
          <p:spPr>
            <a:xfrm>
              <a:off x="646771" y="4828478"/>
              <a:ext cx="9516178" cy="17906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0C5909-E0ED-AEC7-A85A-3BC823123410}"/>
                </a:ext>
              </a:extLst>
            </p:cNvPr>
            <p:cNvSpPr txBox="1"/>
            <p:nvPr/>
          </p:nvSpPr>
          <p:spPr>
            <a:xfrm>
              <a:off x="397719" y="4313075"/>
              <a:ext cx="9765230" cy="35375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Cost of Attrition +$9M (+50%) since FY23,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signaling a strong need to reduce turnover by offering balanced workloads, stabilizing frontline staffing, providing competitive pay/benefits, etc.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dirty="0">
                <a:latin typeface="Arial" panose="020B0604020202020204" pitchFamily="34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Cost of Attrition makes up 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40%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of DR’s annual expenses, raising concern &amp; a need for further research &amp; evaluation of “</a:t>
              </a:r>
              <a:r>
                <a:rPr kumimoji="0" lang="en-US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regrettable attrition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” &amp; it’s costs to arrive to higher </a:t>
              </a:r>
              <a:r>
                <a:rPr lang="en-US" altLang="en-US" sz="1600" dirty="0">
                  <a:latin typeface="Arial" panose="020B0604020202020204" pitchFamily="34" charset="0"/>
                </a:rPr>
                <a:t>decision-making 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accuracy.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>
                <a:latin typeface="Arial" panose="020B0604020202020204" pitchFamily="34" charset="0"/>
              </a:endParaRPr>
            </a:p>
            <a:p>
              <a:endParaRPr lang="en-US" dirty="0"/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226805-8B60-2721-0CD4-43B4D4FCE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4238503"/>
              </p:ext>
            </p:extLst>
          </p:nvPr>
        </p:nvGraphicFramePr>
        <p:xfrm>
          <a:off x="-594339" y="1589265"/>
          <a:ext cx="4533589" cy="393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36A4261-1364-5C26-00F0-0EA9686CBDED}"/>
              </a:ext>
            </a:extLst>
          </p:cNvPr>
          <p:cNvSpPr/>
          <p:nvPr/>
        </p:nvSpPr>
        <p:spPr>
          <a:xfrm>
            <a:off x="3649289" y="1998856"/>
            <a:ext cx="3524273" cy="3072584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Exit Survey Results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Reasons Why Employees Voluntarily Left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Schedule/Overtime (35%)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Pay/Benefits (25%)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Career Growth (20%)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Management (10%)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Commute/Housing (10%)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AEAB187-0503-3F0D-9BA3-CE2C95EE9D5B}"/>
              </a:ext>
            </a:extLst>
          </p:cNvPr>
          <p:cNvSpPr/>
          <p:nvPr/>
        </p:nvSpPr>
        <p:spPr>
          <a:xfrm rot="16200000">
            <a:off x="3160084" y="2729430"/>
            <a:ext cx="259055" cy="82518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04907836-3916-F17F-E985-C651069016FD}"/>
              </a:ext>
            </a:extLst>
          </p:cNvPr>
          <p:cNvSpPr/>
          <p:nvPr/>
        </p:nvSpPr>
        <p:spPr>
          <a:xfrm rot="5400000">
            <a:off x="7321952" y="3671594"/>
            <a:ext cx="259055" cy="825188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3025D0A5-26C1-6F03-4921-550F482482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634598"/>
              </p:ext>
            </p:extLst>
          </p:nvPr>
        </p:nvGraphicFramePr>
        <p:xfrm>
          <a:off x="7179971" y="1777507"/>
          <a:ext cx="4376233" cy="328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7AED7AB-A020-FBC2-4F3A-6CB75030C2DD}"/>
              </a:ext>
            </a:extLst>
          </p:cNvPr>
          <p:cNvSpPr txBox="1"/>
          <p:nvPr/>
        </p:nvSpPr>
        <p:spPr>
          <a:xfrm>
            <a:off x="10236820" y="3307248"/>
            <a:ext cx="892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+5M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7339F5-8434-CE6F-F2C3-46C6AC1739A5}"/>
              </a:ext>
            </a:extLst>
          </p:cNvPr>
          <p:cNvSpPr txBox="1"/>
          <p:nvPr/>
        </p:nvSpPr>
        <p:spPr>
          <a:xfrm>
            <a:off x="8813304" y="4349038"/>
            <a:ext cx="892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+4M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06C5B9-CE2C-5B5C-4EAD-4D78379A4651}"/>
              </a:ext>
            </a:extLst>
          </p:cNvPr>
          <p:cNvCxnSpPr/>
          <p:nvPr/>
        </p:nvCxnSpPr>
        <p:spPr>
          <a:xfrm>
            <a:off x="431172" y="719191"/>
            <a:ext cx="11125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1818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B6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ADBC4-DDE9-634C-A449-65DF9565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024B5-C1E3-20D1-2E32-90AF5618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7505113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dirty="0"/>
              <a:t>Turning Attrition risks into retention: Immediate next steps</a:t>
            </a:r>
            <a:endParaRPr lang="en-US" sz="2800" b="1" kern="1200" cap="all" baseline="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Shot of a group of female colleagues having a meeting">
            <a:extLst>
              <a:ext uri="{FF2B5EF4-FFF2-40B4-BE49-F238E27FC236}">
                <a16:creationId xmlns:a16="http://schemas.microsoft.com/office/drawing/2014/main" id="{46B7CB9D-E961-581E-6AAD-2F4DB01D160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r="2160" b="1"/>
          <a:stretch>
            <a:fillRect/>
          </a:stretch>
        </p:blipFill>
        <p:spPr>
          <a:xfrm>
            <a:off x="20" y="10"/>
            <a:ext cx="4147906" cy="6399142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3998D3-8417-F5D1-48CE-11FD6041567C}"/>
              </a:ext>
            </a:extLst>
          </p:cNvPr>
          <p:cNvSpPr txBox="1"/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189352" y="1415672"/>
            <a:ext cx="6766560" cy="4983480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>
              <a:spcBef>
                <a:spcPts val="2500"/>
              </a:spcBef>
              <a:spcAft>
                <a:spcPts val="600"/>
              </a:spcAft>
            </a:pPr>
            <a:r>
              <a:rPr lang="en-US" sz="1400" b="1" dirty="0"/>
              <a:t>Rebalance Work-Life &amp; Scheduling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Improve Initiatives promoting work-life balance to help reduce burnout and increase employee satisfaction and retention; establish clear KPIs.</a:t>
            </a:r>
            <a:endParaRPr lang="en-US" sz="1400" b="1" dirty="0"/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b="1" dirty="0"/>
              <a:t>Targeted Frontline Engagement Strategy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Provide attendance and recognition incentives, perform monthly pulse checks, establish networking and engagement events and initiatives to boost frontline engagement; establish clear retention and engagement KPIs.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b="1" dirty="0"/>
              <a:t>Competitive, Market-Aligned Compensation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Offer attractive salary and benefits that are crucial to retain skilled and valuable employees at X.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b="1" dirty="0"/>
              <a:t>Early-Tenure Engagement Strategy (Years 1-4)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Conduct further research into early attrition (e.g., survival analysis) and perform 30/60/90-day check-ins, facilitate mentoring opportunities and establish clear retention KPIs.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b="1" dirty="0"/>
              <a:t>Data-Driven Targeting, Regrettable Attrition &amp; ROI Tracking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dirty="0"/>
              <a:t>Build and run an attrition risk model monthly and set triggers for high risks; develop self-service and turnkey attrition dashboards as appropriate; track cost-of-attrition semi-annually, set and monitor KPIs; track ROI on retention programs to evaluate whether voluntary and regrettable attrition decreases over time.</a:t>
            </a:r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/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/>
          </a:p>
          <a:p>
            <a:pPr marL="0" lvl="1" indent="0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91BF3-439C-7B49-ED7E-6D8AD5F8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8431" y="6490524"/>
            <a:ext cx="457200" cy="336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4C450F2-3BB4-4AE4-8A35-A9D7AEA4C85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Graphic 3" descr="Scales of justice outline">
            <a:extLst>
              <a:ext uri="{FF2B5EF4-FFF2-40B4-BE49-F238E27FC236}">
                <a16:creationId xmlns:a16="http://schemas.microsoft.com/office/drawing/2014/main" id="{A676E463-D07F-6B08-616A-04461E799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2970" y="1415672"/>
            <a:ext cx="694212" cy="694212"/>
          </a:xfrm>
          <a:prstGeom prst="rect">
            <a:avLst/>
          </a:prstGeom>
        </p:spPr>
      </p:pic>
      <p:pic>
        <p:nvPicPr>
          <p:cNvPr id="11" name="Graphic 10" descr="Bank check with solid fill">
            <a:extLst>
              <a:ext uri="{FF2B5EF4-FFF2-40B4-BE49-F238E27FC236}">
                <a16:creationId xmlns:a16="http://schemas.microsoft.com/office/drawing/2014/main" id="{68A0344D-707D-3037-B180-CF549917A8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72970" y="3348806"/>
            <a:ext cx="651164" cy="651164"/>
          </a:xfrm>
          <a:prstGeom prst="rect">
            <a:avLst/>
          </a:prstGeom>
        </p:spPr>
      </p:pic>
      <p:pic>
        <p:nvPicPr>
          <p:cNvPr id="13" name="Graphic 12" descr="Run with solid fill">
            <a:extLst>
              <a:ext uri="{FF2B5EF4-FFF2-40B4-BE49-F238E27FC236}">
                <a16:creationId xmlns:a16="http://schemas.microsoft.com/office/drawing/2014/main" id="{2A331968-4B56-B11D-E472-37BAED0F97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2970" y="4431771"/>
            <a:ext cx="632691" cy="632691"/>
          </a:xfrm>
          <a:prstGeom prst="rect">
            <a:avLst/>
          </a:prstGeom>
        </p:spPr>
      </p:pic>
      <p:pic>
        <p:nvPicPr>
          <p:cNvPr id="15" name="Graphic 14" descr="Construction worker male outline">
            <a:extLst>
              <a:ext uri="{FF2B5EF4-FFF2-40B4-BE49-F238E27FC236}">
                <a16:creationId xmlns:a16="http://schemas.microsoft.com/office/drawing/2014/main" id="{2C50608D-85D7-CB4F-1CAC-9163FDD889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2970" y="2460648"/>
            <a:ext cx="694212" cy="694212"/>
          </a:xfrm>
          <a:prstGeom prst="rect">
            <a:avLst/>
          </a:prstGeom>
        </p:spPr>
      </p:pic>
      <p:pic>
        <p:nvPicPr>
          <p:cNvPr id="17" name="Graphic 16" descr="Research with solid fill">
            <a:extLst>
              <a:ext uri="{FF2B5EF4-FFF2-40B4-BE49-F238E27FC236}">
                <a16:creationId xmlns:a16="http://schemas.microsoft.com/office/drawing/2014/main" id="{4F3A46B1-CCC2-5E7B-B3EB-D1FA587DAA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00679" y="5442328"/>
            <a:ext cx="604982" cy="60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08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asisVTI">
  <a:themeElements>
    <a:clrScheme name="Oasis">
      <a:dk1>
        <a:srgbClr val="131313"/>
      </a:dk1>
      <a:lt1>
        <a:sysClr val="window" lastClr="FFFFFF"/>
      </a:lt1>
      <a:dk2>
        <a:srgbClr val="3D3C33"/>
      </a:dk2>
      <a:lt2>
        <a:srgbClr val="F0EDE6"/>
      </a:lt2>
      <a:accent1>
        <a:srgbClr val="A57361"/>
      </a:accent1>
      <a:accent2>
        <a:srgbClr val="BE8856"/>
      </a:accent2>
      <a:accent3>
        <a:srgbClr val="BD9075"/>
      </a:accent3>
      <a:accent4>
        <a:srgbClr val="939081"/>
      </a:accent4>
      <a:accent5>
        <a:srgbClr val="A16D4C"/>
      </a:accent5>
      <a:accent6>
        <a:srgbClr val="8C8662"/>
      </a:accent6>
      <a:hlink>
        <a:srgbClr val="A57361"/>
      </a:hlink>
      <a:folHlink>
        <a:srgbClr val="8C866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sis_win32_DN_V3" id="{65F5DFDA-B6D8-4F37-85B8-E95C858FA146}" vid="{998F2FB7-179B-41D4-99FF-60A4C828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727</Words>
  <Application>Microsoft Office PowerPoint</Application>
  <PresentationFormat>Widescreen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OasisVTI</vt:lpstr>
      <vt:lpstr>Company X: Employee Attrition Drivers &amp; Risk Prediction—Optimizing  Retention </vt:lpstr>
      <vt:lpstr>Attrition Rises To 85% — A 20-pt. Increase From FY23, Driven By Rapid Growth &amp; Training Gaps</vt:lpstr>
      <vt:lpstr>Statistical Findings: Overtime &amp; Frontline Roles Are Strongest Attrition Predictors</vt:lpstr>
      <vt:lpstr>Statistical Findings: Attrition Varies Sharply by Job Role &amp; Workload</vt:lpstr>
      <vt:lpstr>Statistical Findings: Longer Tenure Drives Retention—1-4 Years Show Highest Attrition</vt:lpstr>
      <vt:lpstr>  DEEP DIVE: DOMINICAN REPUBLIC (DR) Voluntary Turnover Driven By Workload Imbalance &amp; Compensation, Raising Attrition Costs Up To $27M</vt:lpstr>
      <vt:lpstr>Turning Attrition risks into retention: Immediate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Palak Shah</dc:creator>
  <cp:lastModifiedBy>Palak Shah</cp:lastModifiedBy>
  <cp:revision>9</cp:revision>
  <dcterms:created xsi:type="dcterms:W3CDTF">2025-10-06T09:04:23Z</dcterms:created>
  <dcterms:modified xsi:type="dcterms:W3CDTF">2025-10-08T06:00:52Z</dcterms:modified>
</cp:coreProperties>
</file>