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56"/>
  </p:notesMasterIdLst>
  <p:sldIdLst>
    <p:sldId id="256" r:id="rId2"/>
    <p:sldId id="331" r:id="rId3"/>
    <p:sldId id="293" r:id="rId4"/>
    <p:sldId id="303" r:id="rId5"/>
    <p:sldId id="304" r:id="rId6"/>
    <p:sldId id="368" r:id="rId7"/>
    <p:sldId id="305" r:id="rId8"/>
    <p:sldId id="332" r:id="rId9"/>
    <p:sldId id="333" r:id="rId10"/>
    <p:sldId id="371" r:id="rId11"/>
    <p:sldId id="372" r:id="rId12"/>
    <p:sldId id="373" r:id="rId13"/>
    <p:sldId id="336" r:id="rId14"/>
    <p:sldId id="337" r:id="rId15"/>
    <p:sldId id="374" r:id="rId16"/>
    <p:sldId id="335" r:id="rId17"/>
    <p:sldId id="312" r:id="rId18"/>
    <p:sldId id="340" r:id="rId19"/>
    <p:sldId id="339" r:id="rId20"/>
    <p:sldId id="342" r:id="rId21"/>
    <p:sldId id="302" r:id="rId22"/>
    <p:sldId id="375" r:id="rId23"/>
    <p:sldId id="341" r:id="rId24"/>
    <p:sldId id="338" r:id="rId25"/>
    <p:sldId id="343" r:id="rId26"/>
    <p:sldId id="344" r:id="rId27"/>
    <p:sldId id="364" r:id="rId28"/>
    <p:sldId id="318" r:id="rId29"/>
    <p:sldId id="376" r:id="rId30"/>
    <p:sldId id="345" r:id="rId31"/>
    <p:sldId id="346" r:id="rId32"/>
    <p:sldId id="347" r:id="rId33"/>
    <p:sldId id="377" r:id="rId34"/>
    <p:sldId id="349" r:id="rId35"/>
    <p:sldId id="350" r:id="rId36"/>
    <p:sldId id="351" r:id="rId37"/>
    <p:sldId id="353" r:id="rId38"/>
    <p:sldId id="365" r:id="rId39"/>
    <p:sldId id="352" r:id="rId40"/>
    <p:sldId id="378" r:id="rId41"/>
    <p:sldId id="354" r:id="rId42"/>
    <p:sldId id="370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7" r:id="rId52"/>
    <p:sldId id="366" r:id="rId53"/>
    <p:sldId id="363" r:id="rId54"/>
    <p:sldId id="369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4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2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4BEEC-1825-424D-8770-C4E87C9E86E1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64699-901D-417E-B1E2-0FF9138336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971-7B26-4CBB-AB12-B60D9E40DD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E7DF-3A45-484C-9E90-19AF0422D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5B0D-F115-406B-8479-7EC0A7DAD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/>
            </a:lvl1pPr>
            <a:lvl2pPr marL="457200" indent="-223838">
              <a:lnSpc>
                <a:spcPct val="100000"/>
              </a:lnSpc>
              <a:defRPr/>
            </a:lvl2pPr>
            <a:lvl3pPr marL="690563" indent="-233363">
              <a:lnSpc>
                <a:spcPct val="100000"/>
              </a:lnSpc>
              <a:defRPr/>
            </a:lvl3pPr>
            <a:lvl4pPr marL="914400" indent="-223838">
              <a:lnSpc>
                <a:spcPct val="100000"/>
              </a:lnSpc>
              <a:defRPr/>
            </a:lvl4pPr>
            <a:lvl5pPr marL="1147763" indent="-233363"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BA8E-831D-4B56-A834-1FC5E9FAF20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28AC-A41F-4840-AF51-FFB3F9777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7D-F674-49AD-9F76-032529A38C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48A-354F-497E-B2BD-A395F1951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CEA-8ED3-409B-896E-275272A627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171071-F97E-4E89-9965-400FA4F7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30BD-0AAE-4092-A7F0-E835135DB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97A288-42AB-48D5-B3E6-39B14A7926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rawal-USF/MVC_Star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126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998291/advantage-of-using-iactionresult-as-result-type-in-actions" TargetMode="External"/><Relationship Id="rId2" Type="http://schemas.openxmlformats.org/officeDocument/2006/relationships/hyperlink" Target="https://docs.microsoft.com/en-us/dotnet/api/microsoft.aspnetcore.mvc.iactionresult?view=aspnetcore-2.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46819/Temp/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logs.asp.net/scottgu/asp-net-mvc-3-new-model-directive-support-in-razo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avepaquette.com/archive/2016/01/02/goodbye-child-actions-hello-view-components.asp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2645632/do-i-need-to-add-javascript-source-of-validationscriptspartial-cshtml-to-layou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microsoft.com/en-us/aspnet/core/tutorials/first-mvc-app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asp-net-core-featur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eim.ifi.uio.no/~trygver/themes/mvc/mvc-index.html" TargetMode="External"/><Relationship Id="rId2" Type="http://schemas.openxmlformats.org/officeDocument/2006/relationships/hyperlink" Target="https://blog.codinghorror.com/understanding-model-view-controll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eim.ifi.uio.no/~trygver/1979/mvc-1/1979-05-MVC.pdf" TargetMode="External"/><Relationship Id="rId4" Type="http://schemas.openxmlformats.org/officeDocument/2006/relationships/hyperlink" Target="http://heim.ifi.uio.no/~trygver/1979/mvc-2/1979-12-MVC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ISM 6225</a:t>
            </a:r>
            <a:br>
              <a:rPr lang="en-US" dirty="0"/>
            </a:br>
            <a:r>
              <a:rPr lang="en-US" sz="7300" dirty="0"/>
              <a:t>Distributed Information Systems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Razor, MVC Site</a:t>
            </a:r>
          </a:p>
          <a:p>
            <a:r>
              <a:rPr lang="en-US" dirty="0"/>
              <a:t>Based on ADAM FREEMAN, MVC 7</a:t>
            </a:r>
            <a:r>
              <a:rPr lang="en-US" baseline="30000" dirty="0"/>
              <a:t>th</a:t>
            </a:r>
            <a:r>
              <a:rPr lang="en-US" dirty="0"/>
              <a:t> Edition, </a:t>
            </a:r>
            <a:r>
              <a:rPr lang="en-US" dirty="0" err="1"/>
              <a:t>Chs</a:t>
            </a:r>
            <a:r>
              <a:rPr lang="en-US" dirty="0"/>
              <a:t> 1-3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MVC core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- start</a:t>
            </a:r>
          </a:p>
          <a:p>
            <a:r>
              <a:rPr lang="en-US" dirty="0"/>
              <a:t>We will first create two MVC applications using templates provided by Visual Studio</a:t>
            </a:r>
          </a:p>
          <a:p>
            <a:pPr lvl="1"/>
            <a:r>
              <a:rPr lang="en-US" dirty="0"/>
              <a:t>Unfortunately, both are sub-optimal</a:t>
            </a:r>
          </a:p>
          <a:p>
            <a:pPr lvl="2"/>
            <a:r>
              <a:rPr lang="en-US" dirty="0"/>
              <a:t>But have useful information</a:t>
            </a:r>
          </a:p>
          <a:p>
            <a:pPr lvl="2"/>
            <a:r>
              <a:rPr lang="en-US" dirty="0"/>
              <a:t>Will motivate why we use the specific starting point built for this class</a:t>
            </a:r>
          </a:p>
          <a:p>
            <a:pPr lvl="1"/>
            <a:r>
              <a:rPr lang="en-US" dirty="0"/>
              <a:t>Recommendation</a:t>
            </a:r>
          </a:p>
          <a:p>
            <a:pPr lvl="2"/>
            <a:r>
              <a:rPr lang="en-US" dirty="0"/>
              <a:t>Create these first two applications in a temp folder</a:t>
            </a:r>
          </a:p>
          <a:p>
            <a:pPr lvl="3"/>
            <a:r>
              <a:rPr lang="en-US" dirty="0"/>
              <a:t>Can delete them later easily</a:t>
            </a:r>
          </a:p>
          <a:p>
            <a:pPr lvl="2"/>
            <a:r>
              <a:rPr lang="en-US" dirty="0"/>
              <a:t>No need to create repositories</a:t>
            </a:r>
          </a:p>
          <a:p>
            <a:pPr lvl="3"/>
            <a:r>
              <a:rPr lang="en-US" dirty="0"/>
              <a:t>Personal preference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Initial disposable MVC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New project → Installed → Visual C# → .NET core → ASP.NET core web application → Web application (Model-View-Controller)</a:t>
            </a:r>
          </a:p>
          <a:p>
            <a:pPr lvl="1"/>
            <a:r>
              <a:rPr lang="en-US" dirty="0"/>
              <a:t>Run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project → Installed → Visual C# → .NET core → ASP.NET core web application → Empty</a:t>
            </a:r>
          </a:p>
          <a:p>
            <a:pPr lvl="1"/>
            <a:r>
              <a:rPr lang="en-US" dirty="0"/>
              <a:t>Run the application</a:t>
            </a:r>
          </a:p>
          <a:p>
            <a:r>
              <a:rPr lang="en-US" dirty="0"/>
              <a:t>Compare folder structures</a:t>
            </a:r>
          </a:p>
          <a:p>
            <a:pPr lvl="1"/>
            <a:r>
              <a:rPr lang="en-US" dirty="0"/>
              <a:t>Application 1 is quite functional, but rather complex for a first application</a:t>
            </a:r>
          </a:p>
          <a:p>
            <a:pPr lvl="1"/>
            <a:r>
              <a:rPr lang="en-US" dirty="0"/>
              <a:t>Application 2 is very straightforward, but extremely limited in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application starting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https://github.com/magrawal-USF/MVC_Start.git</a:t>
            </a:r>
            <a:endParaRPr lang="en-US" dirty="0"/>
          </a:p>
          <a:p>
            <a:r>
              <a:rPr lang="en-US" dirty="0"/>
              <a:t>Check out</a:t>
            </a:r>
          </a:p>
          <a:p>
            <a:pPr lvl="1"/>
            <a:r>
              <a:rPr lang="en-US" dirty="0"/>
              <a:t>Controllers folder</a:t>
            </a:r>
          </a:p>
          <a:p>
            <a:pPr lvl="1"/>
            <a:r>
              <a:rPr lang="en-US" dirty="0"/>
              <a:t>Models folder</a:t>
            </a:r>
          </a:p>
          <a:p>
            <a:pPr lvl="1"/>
            <a:r>
              <a:rPr lang="en-US" dirty="0"/>
              <a:t>Views folder</a:t>
            </a:r>
          </a:p>
          <a:p>
            <a:pPr lvl="1"/>
            <a:r>
              <a:rPr lang="en-US" dirty="0" err="1"/>
              <a:t>wwwroot</a:t>
            </a:r>
            <a:r>
              <a:rPr lang="en-US" dirty="0"/>
              <a:t> folder</a:t>
            </a:r>
          </a:p>
          <a:p>
            <a:r>
              <a:rPr lang="en-US" dirty="0"/>
              <a:t>We will also walk through</a:t>
            </a:r>
          </a:p>
          <a:p>
            <a:pPr lvl="1"/>
            <a:r>
              <a:rPr lang="en-US" dirty="0" err="1"/>
              <a:t>Program.cs</a:t>
            </a:r>
            <a:endParaRPr lang="en-US" dirty="0"/>
          </a:p>
          <a:p>
            <a:pPr lvl="1"/>
            <a:r>
              <a:rPr lang="en-US" dirty="0" err="1"/>
              <a:t>Startup.cs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2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2301241" cy="4023360"/>
          </a:xfrm>
        </p:spPr>
        <p:txBody>
          <a:bodyPr/>
          <a:lstStyle/>
          <a:p>
            <a:r>
              <a:rPr lang="en-US" dirty="0"/>
              <a:t>Significant changes in early 2018</a:t>
            </a:r>
          </a:p>
          <a:p>
            <a:pPr lvl="1"/>
            <a:r>
              <a:rPr lang="en-US" dirty="0"/>
              <a:t>Gone</a:t>
            </a:r>
          </a:p>
          <a:p>
            <a:pPr lvl="2"/>
            <a:r>
              <a:rPr lang="en-US" dirty="0" err="1"/>
              <a:t>App_Start</a:t>
            </a:r>
            <a:endParaRPr lang="en-US" dirty="0"/>
          </a:p>
          <a:p>
            <a:pPr lvl="2"/>
            <a:r>
              <a:rPr lang="en-US" dirty="0"/>
              <a:t>Content</a:t>
            </a:r>
          </a:p>
          <a:p>
            <a:pPr lvl="2"/>
            <a:r>
              <a:rPr lang="en-US" dirty="0" err="1"/>
              <a:t>Web.config</a:t>
            </a:r>
            <a:endParaRPr lang="en-US" dirty="0"/>
          </a:p>
          <a:p>
            <a:pPr lvl="1"/>
            <a:r>
              <a:rPr lang="en-US" dirty="0"/>
              <a:t>Introduced</a:t>
            </a:r>
          </a:p>
          <a:p>
            <a:pPr lvl="2"/>
            <a:r>
              <a:rPr lang="en-US" dirty="0" err="1"/>
              <a:t>appsettings.json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Dependencies</a:t>
            </a:r>
          </a:p>
          <a:p>
            <a:pPr lvl="2"/>
            <a:r>
              <a:rPr lang="en-US" dirty="0" err="1"/>
              <a:t>Program.cs</a:t>
            </a:r>
            <a:endParaRPr lang="en-US" dirty="0"/>
          </a:p>
          <a:p>
            <a:pPr lvl="2"/>
            <a:r>
              <a:rPr lang="en-US" dirty="0" err="1"/>
              <a:t>Startup.cs</a:t>
            </a:r>
            <a:endParaRPr lang="en-US" dirty="0"/>
          </a:p>
          <a:p>
            <a:pPr lvl="2"/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4044" y="1752600"/>
            <a:ext cx="24003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88" y="662838"/>
            <a:ext cx="2853530" cy="55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9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5577841" cy="1278466"/>
          </a:xfrm>
        </p:spPr>
        <p:txBody>
          <a:bodyPr/>
          <a:lstStyle/>
          <a:p>
            <a:r>
              <a:rPr lang="en-US" dirty="0"/>
              <a:t>Matches closely to file structure on hard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967797"/>
            <a:ext cx="2139257" cy="419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177472"/>
            <a:ext cx="6048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– changes from empty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– end</a:t>
            </a:r>
          </a:p>
          <a:p>
            <a:endParaRPr lang="en-US" dirty="0"/>
          </a:p>
          <a:p>
            <a:r>
              <a:rPr lang="en-US" dirty="0"/>
              <a:t>Added folder hierarchy to </a:t>
            </a:r>
            <a:r>
              <a:rPr lang="en-US" dirty="0" err="1"/>
              <a:t>wwwroot</a:t>
            </a:r>
            <a:r>
              <a:rPr lang="en-US" dirty="0"/>
              <a:t> folder</a:t>
            </a:r>
          </a:p>
          <a:p>
            <a:r>
              <a:rPr lang="en-US" dirty="0"/>
              <a:t>Added Controllers, Models, Views folders</a:t>
            </a:r>
          </a:p>
          <a:p>
            <a:pPr lvl="1"/>
            <a:r>
              <a:rPr lang="en-US" dirty="0"/>
              <a:t>And content in these folders</a:t>
            </a:r>
          </a:p>
          <a:p>
            <a:r>
              <a:rPr lang="en-US" dirty="0"/>
              <a:t>Added </a:t>
            </a:r>
            <a:r>
              <a:rPr lang="en-US" dirty="0" err="1"/>
              <a:t>appsettings</a:t>
            </a:r>
            <a:r>
              <a:rPr lang="en-US" dirty="0"/>
              <a:t> and </a:t>
            </a:r>
            <a:r>
              <a:rPr lang="en-US" dirty="0" err="1"/>
              <a:t>bundleconfig</a:t>
            </a:r>
            <a:r>
              <a:rPr lang="en-US" dirty="0"/>
              <a:t> files</a:t>
            </a:r>
          </a:p>
          <a:p>
            <a:r>
              <a:rPr lang="en-US" dirty="0"/>
              <a:t>Updated </a:t>
            </a:r>
            <a:r>
              <a:rPr lang="en-US" dirty="0" err="1"/>
              <a:t>Startup.cs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application – </a:t>
            </a:r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Avoid numbers and hyphens in project name</a:t>
            </a:r>
          </a:p>
          <a:p>
            <a:pPr lvl="1"/>
            <a:r>
              <a:rPr lang="en-US" dirty="0"/>
              <a:t>Lead to complexities with naming later</a:t>
            </a:r>
          </a:p>
          <a:p>
            <a:r>
              <a:rPr lang="en-US" dirty="0"/>
              <a:t>If using network drives</a:t>
            </a:r>
          </a:p>
          <a:p>
            <a:pPr lvl="1"/>
            <a:r>
              <a:rPr lang="en-US" dirty="0"/>
              <a:t>USF does not allow execution from network drives</a:t>
            </a:r>
          </a:p>
          <a:p>
            <a:pPr lvl="1"/>
            <a:r>
              <a:rPr lang="en-US" dirty="0"/>
              <a:t>Therefore, it may help to</a:t>
            </a:r>
          </a:p>
          <a:p>
            <a:pPr lvl="2"/>
            <a:r>
              <a:rPr lang="en-US" dirty="0"/>
              <a:t>Project</a:t>
            </a:r>
          </a:p>
          <a:p>
            <a:pPr lvl="3"/>
            <a:r>
              <a:rPr lang="en-US" dirty="0"/>
              <a:t>Properties</a:t>
            </a:r>
          </a:p>
          <a:p>
            <a:pPr lvl="4"/>
            <a:r>
              <a:rPr lang="en-US" dirty="0"/>
              <a:t>Build</a:t>
            </a:r>
          </a:p>
          <a:p>
            <a:pPr lvl="6"/>
            <a:r>
              <a:rPr lang="en-US" dirty="0"/>
              <a:t>Output Path</a:t>
            </a:r>
          </a:p>
          <a:p>
            <a:pPr lvl="7"/>
            <a:r>
              <a:rPr lang="en-US" dirty="0"/>
              <a:t>&lt;Select a path not on a network drive&gt;</a:t>
            </a:r>
          </a:p>
          <a:p>
            <a:r>
              <a:rPr lang="en-US" dirty="0"/>
              <a:t>If you picked things like individual user accounts, the application can add a lot of content</a:t>
            </a:r>
          </a:p>
          <a:p>
            <a:pPr lvl="1"/>
            <a:r>
              <a:rPr lang="en-US" dirty="0"/>
              <a:t>Difficult to understand for intro</a:t>
            </a:r>
          </a:p>
          <a:p>
            <a:pPr lvl="2"/>
            <a:r>
              <a:rPr lang="en-US" dirty="0"/>
              <a:t>Delete project and start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4358641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During development</a:t>
            </a:r>
          </a:p>
          <a:p>
            <a:pPr lvl="1"/>
            <a:r>
              <a:rPr lang="en-US" dirty="0"/>
              <a:t>F5 (most common, very helpful)</a:t>
            </a:r>
          </a:p>
          <a:p>
            <a:pPr lvl="2"/>
            <a:r>
              <a:rPr lang="en-US" dirty="0"/>
              <a:t>Start application in debug mode</a:t>
            </a:r>
          </a:p>
          <a:p>
            <a:pPr lvl="3"/>
            <a:r>
              <a:rPr lang="en-US" dirty="0"/>
              <a:t>Can edit views during debugging</a:t>
            </a:r>
          </a:p>
          <a:p>
            <a:pPr lvl="4"/>
            <a:r>
              <a:rPr lang="en-US" dirty="0"/>
              <a:t>But not controllers</a:t>
            </a:r>
          </a:p>
          <a:p>
            <a:pPr lvl="1"/>
            <a:r>
              <a:rPr lang="en-US" dirty="0"/>
              <a:t>Ctrl+F5</a:t>
            </a:r>
          </a:p>
          <a:p>
            <a:pPr lvl="2"/>
            <a:r>
              <a:rPr lang="en-US" dirty="0"/>
              <a:t>Start application, without debugging</a:t>
            </a:r>
          </a:p>
          <a:p>
            <a:pPr lvl="3"/>
            <a:r>
              <a:rPr lang="en-US" dirty="0"/>
              <a:t>Allows file changes during development</a:t>
            </a:r>
          </a:p>
          <a:p>
            <a:pPr lvl="4"/>
            <a:r>
              <a:rPr lang="en-US" dirty="0"/>
              <a:t>Useful for simple query changes</a:t>
            </a:r>
          </a:p>
          <a:p>
            <a:pPr lvl="1"/>
            <a:r>
              <a:rPr lang="en-US" dirty="0"/>
              <a:t>Build solution</a:t>
            </a:r>
          </a:p>
          <a:p>
            <a:pPr lvl="2"/>
            <a:r>
              <a:rPr lang="en-US" dirty="0"/>
              <a:t>Shift+F8 (very helpful)</a:t>
            </a:r>
          </a:p>
          <a:p>
            <a:pPr lvl="3"/>
            <a:r>
              <a:rPr lang="en-US" dirty="0"/>
              <a:t>Especially after Build -&gt; Clean solution</a:t>
            </a:r>
          </a:p>
          <a:p>
            <a:r>
              <a:rPr lang="en-US" dirty="0">
                <a:solidFill>
                  <a:schemeClr val="accent1"/>
                </a:solidFill>
              </a:rPr>
              <a:t>View in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81000" y="5475642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63" y="1845734"/>
            <a:ext cx="3124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139441" cy="4023360"/>
          </a:xfrm>
        </p:spPr>
        <p:txBody>
          <a:bodyPr/>
          <a:lstStyle/>
          <a:p>
            <a:r>
              <a:rPr lang="en-US" dirty="0"/>
              <a:t>Useful procedure</a:t>
            </a:r>
          </a:p>
          <a:p>
            <a:pPr lvl="1"/>
            <a:r>
              <a:rPr lang="en-US" dirty="0"/>
              <a:t>Add breakpoints to stop application flow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View variable contents in Locals window</a:t>
            </a:r>
          </a:p>
          <a:p>
            <a:r>
              <a:rPr lang="en-US" dirty="0"/>
              <a:t>Useful keyboard shortcuts</a:t>
            </a:r>
          </a:p>
          <a:p>
            <a:pPr lvl="1"/>
            <a:r>
              <a:rPr lang="en-US" dirty="0"/>
              <a:t>F10: step over</a:t>
            </a:r>
          </a:p>
          <a:p>
            <a:pPr lvl="2"/>
            <a:r>
              <a:rPr lang="en-US" dirty="0"/>
              <a:t>Go to the next instruction</a:t>
            </a:r>
          </a:p>
          <a:p>
            <a:pPr lvl="1"/>
            <a:r>
              <a:rPr lang="en-US" dirty="0"/>
              <a:t>F8: step into</a:t>
            </a:r>
          </a:p>
          <a:p>
            <a:pPr lvl="2"/>
            <a:r>
              <a:rPr lang="en-US" dirty="0"/>
              <a:t>Get into the invoked method (if applicable)</a:t>
            </a:r>
          </a:p>
          <a:p>
            <a:pPr lvl="1"/>
            <a:r>
              <a:rPr lang="en-US" dirty="0"/>
              <a:t>F5: 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65681"/>
            <a:ext cx="4942946" cy="3183466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381000" y="29718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6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does the content appear on the page?</a:t>
            </a:r>
          </a:p>
          <a:p>
            <a:pPr lvl="1"/>
            <a:r>
              <a:rPr lang="en-US" dirty="0"/>
              <a:t>Consider the URL </a:t>
            </a:r>
            <a:r>
              <a:rPr lang="en-US" dirty="0">
                <a:hlinkClick r:id="rId2"/>
              </a:rPr>
              <a:t>http://localhost:9126</a:t>
            </a:r>
            <a:r>
              <a:rPr lang="en-US" dirty="0"/>
              <a:t> (&lt;</a:t>
            </a:r>
            <a:r>
              <a:rPr lang="en-US" dirty="0" err="1"/>
              <a:t>sitehome</a:t>
            </a:r>
            <a:r>
              <a:rPr lang="en-US" dirty="0"/>
              <a:t>&gt; in later slides)</a:t>
            </a:r>
          </a:p>
          <a:p>
            <a:r>
              <a:rPr lang="en-US" dirty="0"/>
              <a:t>Application workflow (use breakpoints to observe)</a:t>
            </a:r>
          </a:p>
          <a:p>
            <a:pPr lvl="1"/>
            <a:r>
              <a:rPr lang="en-US" dirty="0"/>
              <a:t>Program -&gt; Main</a:t>
            </a:r>
          </a:p>
          <a:p>
            <a:pPr lvl="2"/>
            <a:r>
              <a:rPr lang="en-US" dirty="0"/>
              <a:t>Startup -&gt; Configure</a:t>
            </a:r>
          </a:p>
          <a:p>
            <a:pPr lvl="3"/>
            <a:r>
              <a:rPr lang="en-US" dirty="0"/>
              <a:t>Sets up routing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app.UseMvc(routes =&gt;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routes.MapRoute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name: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template: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});</a:t>
            </a:r>
            <a:endParaRPr lang="en-US" sz="1500" dirty="0"/>
          </a:p>
          <a:p>
            <a:pPr lvl="1"/>
            <a:r>
              <a:rPr lang="en-US" dirty="0"/>
              <a:t>Home controller -&gt; Index()</a:t>
            </a:r>
          </a:p>
          <a:p>
            <a:pPr lvl="2"/>
            <a:r>
              <a:rPr lang="en-US" dirty="0"/>
              <a:t>Views/</a:t>
            </a:r>
            <a:r>
              <a:rPr lang="en-US" dirty="0" err="1"/>
              <a:t>Index.cshtml</a:t>
            </a:r>
            <a:endParaRPr lang="en-US" dirty="0"/>
          </a:p>
          <a:p>
            <a:pPr lvl="3"/>
            <a:r>
              <a:rPr lang="en-US" dirty="0"/>
              <a:t>Views/Shared/_</a:t>
            </a:r>
            <a:r>
              <a:rPr lang="en-US" dirty="0" err="1"/>
              <a:t>Layout.cshtml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2959" y="3974273"/>
            <a:ext cx="7543801" cy="843579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 web application architecture</a:t>
            </a:r>
          </a:p>
          <a:p>
            <a:r>
              <a:rPr lang="en-US" dirty="0"/>
              <a:t>First ASP.NET MVC Core application</a:t>
            </a:r>
          </a:p>
          <a:p>
            <a:pPr lvl="1"/>
            <a:r>
              <a:rPr lang="en-US" dirty="0"/>
              <a:t>Application walkthrough</a:t>
            </a:r>
          </a:p>
          <a:p>
            <a:pPr lvl="1"/>
            <a:r>
              <a:rPr lang="en-US" dirty="0"/>
              <a:t>Debugging</a:t>
            </a:r>
          </a:p>
          <a:p>
            <a:r>
              <a:rPr lang="en-US" dirty="0"/>
              <a:t>First full-cycle application</a:t>
            </a:r>
          </a:p>
          <a:p>
            <a:pPr lvl="1"/>
            <a:r>
              <a:rPr lang="en-US" dirty="0"/>
              <a:t>Using models</a:t>
            </a:r>
          </a:p>
          <a:p>
            <a:pPr lvl="1"/>
            <a:r>
              <a:rPr lang="en-US" dirty="0"/>
              <a:t>Using Tag helpers and Html helpers</a:t>
            </a:r>
          </a:p>
          <a:p>
            <a:pPr lvl="1"/>
            <a:r>
              <a:rPr lang="en-US" dirty="0"/>
              <a:t>Model binding</a:t>
            </a:r>
          </a:p>
          <a:p>
            <a:pPr lvl="2"/>
            <a:r>
              <a:rPr lang="en-US" dirty="0"/>
              <a:t>Data annotations</a:t>
            </a:r>
          </a:p>
          <a:p>
            <a:pPr lvl="2"/>
            <a:r>
              <a:rPr lang="en-US" dirty="0"/>
              <a:t>Validation</a:t>
            </a:r>
          </a:p>
          <a:p>
            <a:pPr lvl="1"/>
            <a:r>
              <a:rPr lang="en-US" dirty="0" err="1"/>
              <a:t>Viewbag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Controllers/Home -&gt; Index method</a:t>
            </a:r>
          </a:p>
          <a:p>
            <a:pPr lvl="1"/>
            <a:r>
              <a:rPr lang="en-US" dirty="0"/>
              <a:t>Returns View();</a:t>
            </a:r>
          </a:p>
          <a:p>
            <a:pPr lvl="2"/>
            <a:r>
              <a:rPr lang="en-US" dirty="0"/>
              <a:t>Return type is </a:t>
            </a:r>
            <a:r>
              <a:rPr lang="en-US" dirty="0" err="1"/>
              <a:t>IActionResult</a:t>
            </a:r>
            <a:endParaRPr lang="en-US" dirty="0"/>
          </a:p>
          <a:p>
            <a:pPr lvl="3"/>
            <a:r>
              <a:rPr lang="en-US" dirty="0">
                <a:hlinkClick r:id="rId2"/>
              </a:rPr>
              <a:t>https://docs.microsoft.com/en-us/dotnet/api/microsoft.aspnetcore.mvc.iactionresult?view=aspnetcore-2.0</a:t>
            </a:r>
            <a:endParaRPr lang="en-US" dirty="0"/>
          </a:p>
          <a:p>
            <a:pPr lvl="4"/>
            <a:r>
              <a:rPr lang="en-US" dirty="0"/>
              <a:t>Most commonly used implementation is an </a:t>
            </a:r>
            <a:r>
              <a:rPr lang="en-US" dirty="0" err="1"/>
              <a:t>ActionResult</a:t>
            </a:r>
            <a:r>
              <a:rPr lang="en-US" dirty="0"/>
              <a:t>, parent of</a:t>
            </a:r>
          </a:p>
          <a:p>
            <a:pPr lvl="6"/>
            <a:r>
              <a:rPr lang="en-US" dirty="0" err="1"/>
              <a:t>ViewResult</a:t>
            </a:r>
            <a:r>
              <a:rPr lang="en-US" dirty="0"/>
              <a:t>	: complete views</a:t>
            </a:r>
          </a:p>
          <a:p>
            <a:pPr lvl="6"/>
            <a:r>
              <a:rPr lang="en-US" dirty="0" err="1"/>
              <a:t>JsonResult</a:t>
            </a:r>
            <a:r>
              <a:rPr lang="en-US" dirty="0"/>
              <a:t>	: </a:t>
            </a:r>
            <a:r>
              <a:rPr lang="en-US" dirty="0" err="1"/>
              <a:t>Json</a:t>
            </a:r>
            <a:r>
              <a:rPr lang="en-US" dirty="0"/>
              <a:t> data</a:t>
            </a:r>
          </a:p>
          <a:p>
            <a:pPr lvl="6"/>
            <a:r>
              <a:rPr lang="en-US" dirty="0" err="1"/>
              <a:t>PartialViewResult</a:t>
            </a:r>
            <a:r>
              <a:rPr lang="en-US" dirty="0"/>
              <a:t>	: view components</a:t>
            </a:r>
          </a:p>
          <a:p>
            <a:pPr lvl="6"/>
            <a:r>
              <a:rPr lang="en-US" dirty="0"/>
              <a:t>…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Try changing return type to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ViewResult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Why use </a:t>
            </a:r>
            <a:r>
              <a:rPr lang="en-US" dirty="0" err="1"/>
              <a:t>IActionResult</a:t>
            </a:r>
            <a:r>
              <a:rPr lang="en-US" dirty="0"/>
              <a:t> over </a:t>
            </a:r>
            <a:r>
              <a:rPr lang="en-US" dirty="0" err="1"/>
              <a:t>ViewResult</a:t>
            </a:r>
            <a:r>
              <a:rPr lang="en-US" dirty="0"/>
              <a:t> or </a:t>
            </a:r>
            <a:r>
              <a:rPr lang="en-US" dirty="0" err="1"/>
              <a:t>ActionResult</a:t>
            </a:r>
            <a:r>
              <a:rPr lang="en-US" dirty="0"/>
              <a:t>?</a:t>
            </a:r>
          </a:p>
          <a:p>
            <a:pPr lvl="3"/>
            <a:r>
              <a:rPr lang="en-US" dirty="0">
                <a:hlinkClick r:id="rId3"/>
              </a:rPr>
              <a:t>https://stackoverflow.com/questions/37998291/advantage-of-using-iactionresult-as-result-type-in-actions</a:t>
            </a:r>
            <a:endParaRPr lang="en-US" dirty="0"/>
          </a:p>
          <a:p>
            <a:r>
              <a:rPr lang="en-US" dirty="0"/>
              <a:t>Views/Home/</a:t>
            </a:r>
            <a:r>
              <a:rPr lang="en-US" dirty="0" err="1"/>
              <a:t>Index.cshtml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81000" y="44196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4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 over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philosophy for contemporary application development frameworks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Java gave complete control to developers</a:t>
            </a:r>
          </a:p>
          <a:p>
            <a:pPr lvl="2"/>
            <a:r>
              <a:rPr lang="en-US" dirty="0"/>
              <a:t>But ended up requiring considerable developer competence to set things right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Modern frameworks give very high control too</a:t>
            </a:r>
          </a:p>
          <a:p>
            <a:pPr lvl="2"/>
            <a:r>
              <a:rPr lang="en-US" dirty="0"/>
              <a:t>But defaults work as would be expected</a:t>
            </a:r>
          </a:p>
          <a:p>
            <a:pPr lvl="3"/>
            <a:r>
              <a:rPr lang="en-US" dirty="0"/>
              <a:t>Default web pages have always been called index.html/ </a:t>
            </a:r>
            <a:r>
              <a:rPr lang="en-US" dirty="0" err="1"/>
              <a:t>index.jsp</a:t>
            </a:r>
            <a:r>
              <a:rPr lang="en-US" dirty="0"/>
              <a:t>/ index.asp</a:t>
            </a:r>
          </a:p>
          <a:p>
            <a:pPr lvl="3"/>
            <a:r>
              <a:rPr lang="en-US" dirty="0"/>
              <a:t>Home seems a natural location for the default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1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Index.cshtml</a:t>
            </a:r>
            <a:r>
              <a:rPr lang="en-US" dirty="0"/>
              <a:t> specified entire html</a:t>
            </a:r>
          </a:p>
          <a:p>
            <a:pPr lvl="1"/>
            <a:r>
              <a:rPr lang="en-US" dirty="0"/>
              <a:t>But most of this content is repeated across the entire site</a:t>
            </a:r>
          </a:p>
          <a:p>
            <a:pPr lvl="2"/>
            <a:r>
              <a:rPr lang="en-US" dirty="0"/>
              <a:t>Efficient to have one copy</a:t>
            </a:r>
          </a:p>
          <a:p>
            <a:pPr lvl="3"/>
            <a:r>
              <a:rPr lang="en-US" dirty="0"/>
              <a:t>Easy to update</a:t>
            </a:r>
          </a:p>
          <a:p>
            <a:pPr lvl="1"/>
            <a:r>
              <a:rPr lang="en-US" dirty="0"/>
              <a:t>Layouts help with specifying website boilerplate</a:t>
            </a:r>
          </a:p>
          <a:p>
            <a:pPr lvl="2"/>
            <a:r>
              <a:rPr lang="en-US" dirty="0"/>
              <a:t>E.g. headers, footers, navigation menus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out &lt;</a:t>
            </a:r>
            <a:r>
              <a:rPr lang="en-US" dirty="0" err="1"/>
              <a:t>sitehome</a:t>
            </a:r>
            <a:r>
              <a:rPr lang="en-US" dirty="0"/>
              <a:t>&gt;/Home/</a:t>
            </a:r>
            <a:r>
              <a:rPr lang="en-US" dirty="0" err="1"/>
              <a:t>IndexLayout.cshtml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0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URLs and associated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Rename Views/Home/</a:t>
            </a:r>
            <a:r>
              <a:rPr lang="en-US" dirty="0" err="1">
                <a:solidFill>
                  <a:schemeClr val="accent1"/>
                </a:solidFill>
              </a:rPr>
              <a:t>Index.cshtml</a:t>
            </a:r>
            <a:r>
              <a:rPr lang="en-US" dirty="0">
                <a:solidFill>
                  <a:schemeClr val="accent1"/>
                </a:solidFill>
              </a:rPr>
              <a:t> to something else</a:t>
            </a:r>
          </a:p>
          <a:p>
            <a:pPr lvl="1"/>
            <a:r>
              <a:rPr lang="en-US" dirty="0"/>
              <a:t>Say Index1.html</a:t>
            </a:r>
          </a:p>
          <a:p>
            <a:pPr lvl="2"/>
            <a:r>
              <a:rPr lang="en-US" dirty="0"/>
              <a:t>Select the file in solution explorer and use F2 (universal file renaming shortcut)</a:t>
            </a:r>
          </a:p>
          <a:p>
            <a:endParaRPr lang="en-US" dirty="0"/>
          </a:p>
          <a:p>
            <a:r>
              <a:rPr lang="en-US" dirty="0"/>
              <a:t>Run application</a:t>
            </a:r>
          </a:p>
          <a:p>
            <a:pPr lvl="1"/>
            <a:r>
              <a:rPr lang="en-US" dirty="0"/>
              <a:t>Searched locations are listed:</a:t>
            </a:r>
          </a:p>
          <a:p>
            <a:pPr lvl="2"/>
            <a:r>
              <a:rPr lang="en-US" dirty="0"/>
              <a:t>Views/Home</a:t>
            </a:r>
          </a:p>
          <a:p>
            <a:pPr lvl="2"/>
            <a:r>
              <a:rPr lang="en-US" dirty="0"/>
              <a:t>Views/Shared</a:t>
            </a:r>
          </a:p>
          <a:p>
            <a:pPr lvl="1"/>
            <a:r>
              <a:rPr lang="en-US" dirty="0"/>
              <a:t>Views/Home: Follows Views/&lt;Controller&gt; pattern</a:t>
            </a:r>
          </a:p>
          <a:p>
            <a:pPr lvl="1"/>
            <a:r>
              <a:rPr lang="en-US" dirty="0"/>
              <a:t>Views/Shared: Location for views shared by multiple actions</a:t>
            </a:r>
          </a:p>
          <a:p>
            <a:pPr lvl="2"/>
            <a:r>
              <a:rPr lang="en-US" dirty="0"/>
              <a:t>E.g. layouts,  headers, footers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929541"/>
            <a:ext cx="4632296" cy="1185259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381000" y="19050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9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 over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Decrease the number of decisions made by the developer</a:t>
            </a:r>
          </a:p>
          <a:p>
            <a:pPr lvl="1"/>
            <a:r>
              <a:rPr lang="en-US" dirty="0"/>
              <a:t>Only specify deviations from convention</a:t>
            </a:r>
          </a:p>
          <a:p>
            <a:endParaRPr lang="en-US" dirty="0"/>
          </a:p>
          <a:p>
            <a:r>
              <a:rPr lang="en-US" dirty="0"/>
              <a:t>Appropriate naming automatically leads to expected behavior</a:t>
            </a:r>
          </a:p>
          <a:p>
            <a:pPr lvl="1"/>
            <a:r>
              <a:rPr lang="en-US" dirty="0"/>
              <a:t>Entity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Sale </a:t>
            </a:r>
            <a:r>
              <a:rPr lang="en-US" dirty="0"/>
              <a:t>automatically maps to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Sales</a:t>
            </a:r>
            <a:r>
              <a:rPr lang="en-US" dirty="0"/>
              <a:t> table</a:t>
            </a:r>
          </a:p>
          <a:p>
            <a:endParaRPr lang="en-US" dirty="0"/>
          </a:p>
          <a:p>
            <a:r>
              <a:rPr lang="en-US" dirty="0"/>
              <a:t>Popularized by Ruby on Rails</a:t>
            </a:r>
          </a:p>
          <a:p>
            <a:pPr lvl="1"/>
            <a:r>
              <a:rPr lang="en-US" dirty="0"/>
              <a:t>Used extensively in 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Add a controller, action method and associated view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And view in browser</a:t>
            </a:r>
          </a:p>
          <a:p>
            <a:r>
              <a:rPr lang="en-US" dirty="0"/>
              <a:t>In solution explorer, right-click Controllers</a:t>
            </a:r>
          </a:p>
          <a:p>
            <a:pPr lvl="1"/>
            <a:r>
              <a:rPr lang="en-US" dirty="0"/>
              <a:t>Add MVC Controller – Empty</a:t>
            </a:r>
          </a:p>
          <a:p>
            <a:pPr lvl="2"/>
            <a:r>
              <a:rPr lang="en-US" dirty="0"/>
              <a:t>Give a suitable name, say </a:t>
            </a:r>
            <a:r>
              <a:rPr lang="en-US" dirty="0" err="1"/>
              <a:t>TempController</a:t>
            </a:r>
            <a:endParaRPr lang="en-US" dirty="0"/>
          </a:p>
          <a:p>
            <a:pPr lvl="1"/>
            <a:r>
              <a:rPr lang="en-US" dirty="0"/>
              <a:t>Add an action method, or rename the Index method, to say Test()</a:t>
            </a:r>
          </a:p>
          <a:p>
            <a:pPr lvl="2"/>
            <a:r>
              <a:rPr lang="en-US" dirty="0"/>
              <a:t>Add a break point in the method to detect method call</a:t>
            </a:r>
          </a:p>
          <a:p>
            <a:pPr lvl="1"/>
            <a:r>
              <a:rPr lang="en-US" dirty="0"/>
              <a:t>Run the application, and navigate to the action method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hlinkClick r:id="rId2"/>
              </a:rPr>
              <a:t>http://localhost:46819/Temp/Test</a:t>
            </a:r>
            <a:endParaRPr lang="en-US" dirty="0"/>
          </a:p>
          <a:p>
            <a:pPr lvl="3"/>
            <a:r>
              <a:rPr lang="en-US" dirty="0"/>
              <a:t>Control reaches breakpoint, error on continuation: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96" y="5410200"/>
            <a:ext cx="3743325" cy="787105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381000" y="19050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missing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message is helpful</a:t>
            </a:r>
          </a:p>
          <a:p>
            <a:pPr lvl="1"/>
            <a:r>
              <a:rPr lang="en-US" dirty="0"/>
              <a:t>Specifies expected location of missing view</a:t>
            </a:r>
          </a:p>
          <a:p>
            <a:r>
              <a:rPr lang="en-US" dirty="0"/>
              <a:t>Add view, preferably by using IDE features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Right-click anywhere in the action method, select Add View</a:t>
            </a:r>
          </a:p>
          <a:p>
            <a:pPr lvl="2"/>
            <a:r>
              <a:rPr lang="en-US" dirty="0"/>
              <a:t>Accept defaults</a:t>
            </a:r>
          </a:p>
          <a:p>
            <a:pPr lvl="2"/>
            <a:r>
              <a:rPr lang="en-US" dirty="0"/>
              <a:t>Observe view in Views/&lt;Controller&gt; folder</a:t>
            </a:r>
          </a:p>
          <a:p>
            <a:pPr lvl="1"/>
            <a:r>
              <a:rPr lang="en-US" dirty="0"/>
              <a:t>Run the project</a:t>
            </a:r>
          </a:p>
          <a:p>
            <a:pPr lvl="2"/>
            <a:r>
              <a:rPr lang="en-US" dirty="0"/>
              <a:t>Observe header (where did it come from?)</a:t>
            </a:r>
          </a:p>
          <a:p>
            <a:pPr lvl="3"/>
            <a:r>
              <a:rPr lang="en-US" dirty="0"/>
              <a:t>Read _</a:t>
            </a:r>
            <a:r>
              <a:rPr lang="en-US" dirty="0" err="1"/>
              <a:t>ViewStart.cshtml</a:t>
            </a:r>
            <a:r>
              <a:rPr lang="en-US" dirty="0"/>
              <a:t> and Views/Shared/_</a:t>
            </a:r>
            <a:r>
              <a:rPr lang="en-US" dirty="0" err="1"/>
              <a:t>Layout.cshtml</a:t>
            </a:r>
            <a:endParaRPr lang="en-US" dirty="0"/>
          </a:p>
          <a:p>
            <a:pPr lvl="2"/>
            <a:r>
              <a:rPr lang="en-US" dirty="0"/>
              <a:t>Views can be edited in debug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352800"/>
            <a:ext cx="3095625" cy="1320379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381000" y="31242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web application</a:t>
            </a:r>
          </a:p>
          <a:p>
            <a:r>
              <a:rPr lang="en-US" dirty="0"/>
              <a:t>Seen routing</a:t>
            </a:r>
          </a:p>
          <a:p>
            <a:r>
              <a:rPr lang="en-US" dirty="0"/>
              <a:t>Added controller</a:t>
            </a:r>
          </a:p>
          <a:p>
            <a:r>
              <a:rPr lang="en-US" dirty="0"/>
              <a:t>Added view</a:t>
            </a:r>
          </a:p>
          <a:p>
            <a:r>
              <a:rPr lang="en-US" dirty="0"/>
              <a:t>Made it all work together</a:t>
            </a:r>
          </a:p>
          <a:p>
            <a:endParaRPr lang="en-US" dirty="0"/>
          </a:p>
          <a:p>
            <a:r>
              <a:rPr lang="en-US" dirty="0"/>
              <a:t>Can create a web site with any number of static web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1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interactive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common application development activities are similarly straightforward</a:t>
            </a:r>
          </a:p>
          <a:p>
            <a:pPr lvl="1"/>
            <a:r>
              <a:rPr lang="en-US" dirty="0"/>
              <a:t>Lot of pre-configured support in all frameworks including MVC</a:t>
            </a:r>
          </a:p>
          <a:p>
            <a:r>
              <a:rPr lang="en-US" dirty="0"/>
              <a:t>Let’s add interactivity to the application</a:t>
            </a:r>
          </a:p>
          <a:p>
            <a:pPr lvl="1"/>
            <a:r>
              <a:rPr lang="en-US" dirty="0"/>
              <a:t>Demonstrates</a:t>
            </a:r>
          </a:p>
          <a:p>
            <a:pPr lvl="2"/>
            <a:r>
              <a:rPr lang="en-US" dirty="0"/>
              <a:t>Model class</a:t>
            </a:r>
          </a:p>
          <a:p>
            <a:pPr lvl="2"/>
            <a:r>
              <a:rPr lang="en-US" dirty="0"/>
              <a:t>Passing model to view</a:t>
            </a:r>
          </a:p>
          <a:p>
            <a:pPr lvl="2"/>
            <a:r>
              <a:rPr lang="en-US" dirty="0"/>
              <a:t>Model use in view for user input</a:t>
            </a:r>
          </a:p>
          <a:p>
            <a:pPr lvl="2"/>
            <a:r>
              <a:rPr lang="en-US" dirty="0"/>
              <a:t>Model binding in controller</a:t>
            </a:r>
          </a:p>
          <a:p>
            <a:pPr lvl="2"/>
            <a:r>
              <a:rPr lang="en-US" dirty="0"/>
              <a:t>Input validation</a:t>
            </a:r>
          </a:p>
          <a:p>
            <a:r>
              <a:rPr lang="en-US" dirty="0">
                <a:solidFill>
                  <a:schemeClr val="accent1"/>
                </a:solidFill>
              </a:rPr>
              <a:t>Recommendation: Create a new application (MVC template is fine)</a:t>
            </a:r>
          </a:p>
          <a:p>
            <a:pPr lvl="1"/>
            <a:r>
              <a:rPr lang="en-US" dirty="0"/>
              <a:t>Adds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81000" y="51054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44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– start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simple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it in the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Pass it to the 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Render it in the view</a:t>
            </a:r>
          </a:p>
          <a:p>
            <a:endParaRPr lang="en-US" dirty="0"/>
          </a:p>
          <a:p>
            <a:r>
              <a:rPr lang="en-US" dirty="0"/>
              <a:t>Attention -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3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ASP</a:t>
            </a:r>
          </a:p>
          <a:p>
            <a:pPr lvl="1"/>
            <a:r>
              <a:rPr lang="en-US" dirty="0"/>
              <a:t>HTTP request-response</a:t>
            </a:r>
          </a:p>
          <a:p>
            <a:r>
              <a:rPr lang="en-US" dirty="0" err="1"/>
              <a:t>ASP.Net</a:t>
            </a:r>
            <a:r>
              <a:rPr lang="en-US" dirty="0"/>
              <a:t> web forms</a:t>
            </a:r>
          </a:p>
          <a:p>
            <a:pPr lvl="1"/>
            <a:r>
              <a:rPr lang="en-US" dirty="0"/>
              <a:t>Developer friendly</a:t>
            </a:r>
          </a:p>
          <a:p>
            <a:pPr lvl="2"/>
            <a:r>
              <a:rPr lang="en-US" dirty="0"/>
              <a:t>Drag and drop widgets</a:t>
            </a:r>
          </a:p>
          <a:p>
            <a:r>
              <a:rPr lang="en-US" dirty="0"/>
              <a:t>ASP.NET MVC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Complete control over HTML</a:t>
            </a:r>
          </a:p>
          <a:p>
            <a:r>
              <a:rPr lang="en-US" dirty="0"/>
              <a:t>ASP.NET MVC Core</a:t>
            </a:r>
          </a:p>
          <a:p>
            <a:pPr lvl="1"/>
            <a:r>
              <a:rPr lang="en-US" dirty="0"/>
              <a:t>Cross-platform</a:t>
            </a:r>
          </a:p>
          <a:p>
            <a:pPr lvl="1"/>
            <a:r>
              <a:rPr lang="en-US" dirty="0"/>
              <a:t>Light-weight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Model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Models folder</a:t>
            </a:r>
          </a:p>
          <a:p>
            <a:pPr lvl="1"/>
            <a:r>
              <a:rPr lang="en-US" dirty="0"/>
              <a:t>Right-click -&gt; Add class -&gt; ASP.NET Core -&gt; Code -&gt; Class</a:t>
            </a:r>
          </a:p>
          <a:p>
            <a:pPr lvl="2"/>
            <a:r>
              <a:rPr lang="en-US" dirty="0"/>
              <a:t>Unusually long path?</a:t>
            </a:r>
          </a:p>
          <a:p>
            <a:pPr lvl="3"/>
            <a:r>
              <a:rPr lang="en-US" dirty="0"/>
              <a:t>Name it say, GuestContact.cs</a:t>
            </a:r>
          </a:p>
          <a:p>
            <a:pPr marL="9144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MVC_Start.Models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9144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GuestContact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9144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Phone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9144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r>
              <a:rPr lang="en-US" dirty="0"/>
              <a:t>Can be used everywhere in the project like any object</a:t>
            </a:r>
          </a:p>
          <a:p>
            <a:pPr lvl="1"/>
            <a:r>
              <a:rPr lang="en-US" dirty="0"/>
              <a:t>With Entity Framework, can also be easily persisted into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2959" y="3451409"/>
            <a:ext cx="7543801" cy="133305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90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Use the model class -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Initialize an instance of the model class in an action method, e.g. Home -&gt; Contact</a:t>
            </a:r>
          </a:p>
          <a:p>
            <a:pPr lvl="1"/>
            <a:r>
              <a:rPr lang="en-US" dirty="0"/>
              <a:t>To deal with compilation errors, right-click the Class and add the using … option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Contact()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GuestContact contact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GuestContact();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"Manish Agrawal"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contact.Email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"magrawal@usf.edu"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contact.Phone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"813-974-6716"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alternate syntax to initialize object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GuestContact contact2 = new GuestContact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Name = "Manish Agrawal",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Email = "magrawal@usf.edu",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Phone = "813-974-6716"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"Your contact page."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View(contact);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2959" y="2656242"/>
            <a:ext cx="7543801" cy="84895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2959" y="5437990"/>
            <a:ext cx="7543801" cy="152399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90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model class –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 is easily passed to the view from the controller</a:t>
            </a:r>
          </a:p>
          <a:p>
            <a:pPr lvl="1"/>
            <a:r>
              <a:rPr lang="en-US" dirty="0"/>
              <a:t>But how do you use it in the view?</a:t>
            </a:r>
          </a:p>
          <a:p>
            <a:pPr lvl="2"/>
            <a:r>
              <a:rPr lang="en-US" dirty="0"/>
              <a:t>Use the @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odel directive</a:t>
            </a:r>
          </a:p>
          <a:p>
            <a:pPr lvl="3"/>
            <a:r>
              <a:rPr lang="en-US" dirty="0"/>
              <a:t>Defines a strongly typed view</a:t>
            </a:r>
          </a:p>
          <a:p>
            <a:pPr lvl="4"/>
            <a:r>
              <a:rPr lang="en-US" dirty="0"/>
              <a:t>Introduced in MVC 3</a:t>
            </a:r>
          </a:p>
          <a:p>
            <a:pPr lvl="6"/>
            <a:r>
              <a:rPr lang="en-US" dirty="0">
                <a:hlinkClick r:id="rId2"/>
              </a:rPr>
              <a:t>https://weblogs.asp.net/scottgu/asp-net-mvc-3-new-model-directive-support-in-razor</a:t>
            </a:r>
            <a:endParaRPr lang="en-US" dirty="0"/>
          </a:p>
          <a:p>
            <a:pPr lvl="2"/>
            <a:r>
              <a:rPr lang="en-US" dirty="0"/>
              <a:t>Model properties can be accessed on the page using the @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odel.&lt;property&gt; accessors</a:t>
            </a:r>
          </a:p>
          <a:p>
            <a:r>
              <a:rPr lang="en-US" dirty="0"/>
              <a:t>The IDE makes it easy to add these directives</a:t>
            </a:r>
          </a:p>
          <a:p>
            <a:pPr lvl="1"/>
            <a:r>
              <a:rPr lang="en-US" dirty="0"/>
              <a:t>In Add View dialog, select Details and select </a:t>
            </a:r>
            <a:r>
              <a:rPr lang="en-US" dirty="0" err="1"/>
              <a:t>GuestContact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But for now, let us just add things manually</a:t>
            </a:r>
          </a:p>
          <a:p>
            <a:pPr lvl="2"/>
            <a:r>
              <a:rPr lang="en-US" dirty="0"/>
              <a:t>Select defaults in the Add View dialog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model class –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 mix html and active code</a:t>
            </a:r>
          </a:p>
          <a:p>
            <a:pPr lvl="1"/>
            <a:r>
              <a:rPr lang="en-US" dirty="0"/>
              <a:t>@ and @{} directives let you include active code in page</a:t>
            </a:r>
          </a:p>
          <a:p>
            <a:pPr lvl="2"/>
            <a:r>
              <a:rPr lang="en-US" dirty="0"/>
              <a:t>Access model properties</a:t>
            </a:r>
          </a:p>
          <a:p>
            <a:pPr lvl="2"/>
            <a:r>
              <a:rPr lang="en-US" dirty="0"/>
              <a:t>Access Html helpers</a:t>
            </a:r>
          </a:p>
          <a:p>
            <a:pPr lvl="2"/>
            <a:r>
              <a:rPr lang="en-US" dirty="0"/>
              <a:t>Use regular C#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36" y="3100245"/>
            <a:ext cx="3836614" cy="2371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Contact.cshtml</a:t>
            </a:r>
            <a:r>
              <a:rPr lang="en-US" dirty="0"/>
              <a:t> – with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@model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GuestContact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@{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"Title"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"Contact"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h2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"Title"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h2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h3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"Message"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h3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guest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Model.Name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Model.Email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Phone number: 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Model.Phone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17580" y="1880307"/>
            <a:ext cx="7543801" cy="32949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8338" y="4876800"/>
            <a:ext cx="7543801" cy="992294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00400" y="4617062"/>
            <a:ext cx="1905000" cy="37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1400" y="4768427"/>
            <a:ext cx="1676400" cy="5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038600" y="4876800"/>
            <a:ext cx="1371600" cy="74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89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use in view for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Progress so far in simple application</a:t>
            </a:r>
          </a:p>
          <a:p>
            <a:pPr lvl="1"/>
            <a:r>
              <a:rPr lang="en-US" dirty="0"/>
              <a:t>Model class</a:t>
            </a:r>
          </a:p>
          <a:p>
            <a:pPr lvl="1"/>
            <a:r>
              <a:rPr lang="en-US" dirty="0"/>
              <a:t>Model passing to view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Use model in view for user input</a:t>
            </a:r>
          </a:p>
          <a:p>
            <a:pPr lvl="1"/>
            <a:r>
              <a:rPr lang="en-US" dirty="0"/>
              <a:t>Model binding in controller</a:t>
            </a:r>
          </a:p>
          <a:p>
            <a:r>
              <a:rPr lang="en-US" dirty="0"/>
              <a:t>Recall – MVC is a specialized framework for web applications</a:t>
            </a:r>
          </a:p>
          <a:p>
            <a:pPr lvl="1"/>
            <a:r>
              <a:rPr lang="en-US" dirty="0"/>
              <a:t>Has easy-to-use constructs to handle all web interactions</a:t>
            </a:r>
          </a:p>
          <a:p>
            <a:pPr lvl="2"/>
            <a:r>
              <a:rPr lang="en-US" dirty="0"/>
              <a:t>Getting progressively easier</a:t>
            </a:r>
          </a:p>
          <a:p>
            <a:pPr lvl="3"/>
            <a:r>
              <a:rPr lang="en-US" dirty="0" err="1"/>
              <a:t>minification</a:t>
            </a:r>
            <a:r>
              <a:rPr lang="en-US" dirty="0"/>
              <a:t>, bundling, SASS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Alert: Instructor is more familiar with former Html helper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8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 for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html, user input is collected by forms</a:t>
            </a:r>
          </a:p>
          <a:p>
            <a:r>
              <a:rPr lang="en-US" dirty="0">
                <a:solidFill>
                  <a:schemeClr val="accent1"/>
                </a:solidFill>
              </a:rPr>
              <a:t>Update </a:t>
            </a:r>
            <a:r>
              <a:rPr lang="en-US" dirty="0" err="1">
                <a:solidFill>
                  <a:schemeClr val="accent1"/>
                </a:solidFill>
              </a:rPr>
              <a:t>Contact.cshtml</a:t>
            </a:r>
            <a:r>
              <a:rPr lang="en-US" dirty="0">
                <a:solidFill>
                  <a:schemeClr val="accent1"/>
                </a:solidFill>
              </a:rPr>
              <a:t> as follows by making 3 changes:</a:t>
            </a:r>
          </a:p>
          <a:p>
            <a:pPr marL="576262" lvl="1" indent="-342900">
              <a:buFont typeface="+mj-lt"/>
              <a:buAutoNum type="arabicPeriod"/>
            </a:pPr>
            <a:r>
              <a:rPr lang="en-US" dirty="0"/>
              <a:t>Wrap fields in form</a:t>
            </a:r>
          </a:p>
          <a:p>
            <a:pPr lvl="2"/>
            <a:r>
              <a:rPr lang="en-US" dirty="0"/>
              <a:t>Specify submission target</a:t>
            </a:r>
          </a:p>
          <a:p>
            <a:pPr marL="576262" lvl="1" indent="-342900">
              <a:buFont typeface="+mj-lt"/>
              <a:buAutoNum type="arabicPeriod"/>
            </a:pPr>
            <a:r>
              <a:rPr lang="en-US" dirty="0"/>
              <a:t>Replace field display with text boxes</a:t>
            </a:r>
          </a:p>
          <a:p>
            <a:pPr marL="809625" lvl="2" indent="-342900">
              <a:buFont typeface="+mj-lt"/>
              <a:buAutoNum type="arabicPeriod"/>
            </a:pPr>
            <a:r>
              <a:rPr lang="en-US" dirty="0"/>
              <a:t>Using tag helpers</a:t>
            </a:r>
          </a:p>
          <a:p>
            <a:pPr marL="576262" lvl="1" indent="-342900">
              <a:buFont typeface="+mj-lt"/>
              <a:buAutoNum type="arabicPeriod"/>
            </a:pPr>
            <a:r>
              <a:rPr lang="en-US" dirty="0"/>
              <a:t>Include a button to submit the form</a:t>
            </a:r>
          </a:p>
          <a:p>
            <a:pPr lvl="1"/>
            <a:endParaRPr lang="en-US" dirty="0"/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="Home"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="Contact"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="post"&gt;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Phone number: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="submit"&gt;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2958" y="3804621"/>
            <a:ext cx="7543801" cy="1834179"/>
          </a:xfrm>
          <a:prstGeom prst="roundRect">
            <a:avLst>
              <a:gd name="adj" fmla="val 611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95400" y="3745803"/>
            <a:ext cx="457200" cy="22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181600" y="4187226"/>
            <a:ext cx="457200" cy="22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181600" y="5148432"/>
            <a:ext cx="457200" cy="22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381000" y="22098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23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asp-controller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="Home"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asp-action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="Contact"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="post"&gt;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Phone number: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Phone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="submit"&gt;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Submit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733800"/>
            <a:ext cx="6080822" cy="2438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219200" y="2133600"/>
            <a:ext cx="289560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10000" y="4953000"/>
            <a:ext cx="304800" cy="1524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600" y="5164666"/>
            <a:ext cx="609600" cy="931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581400" y="5410200"/>
            <a:ext cx="685800" cy="304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76600" y="5715000"/>
            <a:ext cx="990600" cy="762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971800" y="5869094"/>
            <a:ext cx="1143000" cy="11768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81400" y="2133600"/>
            <a:ext cx="1752600" cy="271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64480" y="2133600"/>
            <a:ext cx="350520" cy="27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724400" y="2133600"/>
            <a:ext cx="2700944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76600" y="2438400"/>
            <a:ext cx="114300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729655"/>
            <a:ext cx="1295338" cy="26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10000" y="3032761"/>
            <a:ext cx="1142938" cy="268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76400" y="3581400"/>
            <a:ext cx="2590800" cy="234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>
            <a:off x="4145280" y="5880945"/>
            <a:ext cx="45720" cy="216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15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Language support to script dynamic content into views</a:t>
            </a:r>
          </a:p>
          <a:p>
            <a:pPr lvl="1"/>
            <a:r>
              <a:rPr lang="en-US" dirty="0"/>
              <a:t>Most commonly from view model</a:t>
            </a:r>
          </a:p>
          <a:p>
            <a:pPr lvl="1"/>
            <a:r>
              <a:rPr lang="en-US" dirty="0"/>
              <a:t>Has access to routing configuration</a:t>
            </a:r>
          </a:p>
          <a:p>
            <a:r>
              <a:rPr lang="en-US" dirty="0"/>
              <a:t>Has helpers for relevant tasks</a:t>
            </a:r>
          </a:p>
          <a:p>
            <a:pPr lvl="1"/>
            <a:r>
              <a:rPr lang="en-US" dirty="0"/>
              <a:t>E.g. Html/ Url: used to generate URL links</a:t>
            </a:r>
            <a:endParaRPr lang="en-US" sz="17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Html.ActionLink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"Contact us"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"Contact"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"Home"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Url.Action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"Contact"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"Home"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Contact us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dirty="0"/>
              <a:t>However, diminished role in Core 2</a:t>
            </a:r>
          </a:p>
          <a:p>
            <a:pPr lvl="3"/>
            <a:r>
              <a:rPr lang="en-US" dirty="0"/>
              <a:t>Replaced with tag helpers</a:t>
            </a:r>
          </a:p>
          <a:p>
            <a:pPr lvl="4"/>
            <a:r>
              <a:rPr lang="en-US" dirty="0"/>
              <a:t>E.g. </a:t>
            </a:r>
            <a:r>
              <a:rPr lang="en-US" dirty="0">
                <a:hlinkClick r:id="rId2"/>
              </a:rPr>
              <a:t>https://davepaquette.com/archive/2016/01/02/goodbye-child-actions-hello-view-components.aspx</a:t>
            </a:r>
            <a:endParaRPr lang="en-US" dirty="0"/>
          </a:p>
          <a:p>
            <a:r>
              <a:rPr lang="en-US" dirty="0"/>
              <a:t>Can include any C# code in @{}</a:t>
            </a:r>
          </a:p>
          <a:p>
            <a:pPr lvl="1"/>
            <a:r>
              <a:rPr lang="en-US" dirty="0"/>
              <a:t>Used in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2958" y="3549126"/>
            <a:ext cx="7543801" cy="462579"/>
          </a:xfrm>
          <a:prstGeom prst="roundRect">
            <a:avLst>
              <a:gd name="adj" fmla="val 611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12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Form attributes generate html that will send the form to the specified end point</a:t>
            </a:r>
          </a:p>
          <a:p>
            <a:pPr lvl="1"/>
            <a:r>
              <a:rPr lang="en-US" dirty="0"/>
              <a:t>In this case, the contact() method in the home controller</a:t>
            </a:r>
          </a:p>
          <a:p>
            <a:r>
              <a:rPr lang="en-US" dirty="0">
                <a:solidFill>
                  <a:schemeClr val="accent1"/>
                </a:solidFill>
              </a:rPr>
              <a:t>Add the receiver target method</a:t>
            </a:r>
          </a:p>
          <a:p>
            <a:pPr lvl="1"/>
            <a:r>
              <a:rPr lang="en-US" dirty="0"/>
              <a:t>Observe the method argument</a:t>
            </a:r>
          </a:p>
          <a:p>
            <a:pPr lvl="2"/>
            <a:r>
              <a:rPr lang="en-US" dirty="0"/>
              <a:t>Model binding passes a strongly typed object to the controller</a:t>
            </a:r>
          </a:p>
          <a:p>
            <a:pPr lvl="3"/>
            <a:r>
              <a:rPr lang="en-US" dirty="0"/>
              <a:t>Populated with user input</a:t>
            </a:r>
          </a:p>
          <a:p>
            <a:pPr lvl="1"/>
            <a:r>
              <a:rPr lang="en-US" dirty="0"/>
              <a:t>Also observe the </a:t>
            </a:r>
            <a:r>
              <a:rPr lang="en-US" dirty="0" err="1"/>
              <a:t>HttpPost</a:t>
            </a:r>
            <a:r>
              <a:rPr lang="en-US" dirty="0"/>
              <a:t> decorator</a:t>
            </a:r>
          </a:p>
          <a:p>
            <a:pPr lvl="2"/>
            <a:r>
              <a:rPr lang="en-US" dirty="0"/>
              <a:t>Disambiguates with the pre-existing Contact() method, which is called on GET requests</a:t>
            </a:r>
          </a:p>
          <a:p>
            <a:pPr lvl="1"/>
            <a:r>
              <a:rPr lang="en-US" dirty="0"/>
              <a:t>Insert a breakpoint, run the application, submit the form</a:t>
            </a:r>
          </a:p>
          <a:p>
            <a:pPr lvl="2"/>
            <a:r>
              <a:rPr lang="en-US" dirty="0"/>
              <a:t>View the contents of the contact object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Contact(GuestContact contact)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View(contact);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3717" y="5007684"/>
            <a:ext cx="91441" cy="2286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28338" y="4570306"/>
            <a:ext cx="7543801" cy="437378"/>
          </a:xfrm>
          <a:prstGeom prst="roundRect">
            <a:avLst>
              <a:gd name="adj" fmla="val 11748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81000" y="25146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1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business application</a:t>
            </a:r>
          </a:p>
          <a:p>
            <a:pPr lvl="1"/>
            <a:r>
              <a:rPr lang="en-US" dirty="0"/>
              <a:t>User views/ enters data using a form</a:t>
            </a:r>
          </a:p>
          <a:p>
            <a:pPr lvl="1"/>
            <a:r>
              <a:rPr lang="en-US" dirty="0"/>
              <a:t>Submission leads to change in some data store</a:t>
            </a:r>
          </a:p>
          <a:p>
            <a:pPr lvl="1"/>
            <a:r>
              <a:rPr lang="en-US" dirty="0"/>
              <a:t>Updated information reflected in form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…. Repeat</a:t>
            </a:r>
          </a:p>
          <a:p>
            <a:r>
              <a:rPr lang="en-US" dirty="0"/>
              <a:t>Appropriate semantics for each step</a:t>
            </a:r>
          </a:p>
          <a:p>
            <a:pPr lvl="1"/>
            <a:r>
              <a:rPr lang="en-US" dirty="0"/>
              <a:t>Appearance for forms</a:t>
            </a:r>
          </a:p>
          <a:p>
            <a:pPr lvl="1"/>
            <a:r>
              <a:rPr lang="en-US" dirty="0"/>
              <a:t>Read/ write for data</a:t>
            </a:r>
          </a:p>
          <a:p>
            <a:pPr lvl="1"/>
            <a:r>
              <a:rPr lang="en-US" dirty="0"/>
              <a:t>Thread safety between forms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8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in controller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Views can also be specified by name, using an overload method of the </a:t>
            </a:r>
            <a:r>
              <a:rPr lang="en-US" dirty="0" err="1"/>
              <a:t>Controller.View</a:t>
            </a:r>
            <a:r>
              <a:rPr lang="en-US" dirty="0"/>
              <a:t> method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"Guest"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Contact);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0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so far</a:t>
            </a:r>
          </a:p>
          <a:p>
            <a:pPr lvl="1"/>
            <a:r>
              <a:rPr lang="en-US" dirty="0"/>
              <a:t>Model class</a:t>
            </a:r>
          </a:p>
          <a:p>
            <a:pPr lvl="1"/>
            <a:r>
              <a:rPr lang="en-US" dirty="0"/>
              <a:t>Model passing to view</a:t>
            </a:r>
          </a:p>
          <a:p>
            <a:pPr lvl="1"/>
            <a:r>
              <a:rPr lang="en-US" dirty="0"/>
              <a:t>Model use in view for user input</a:t>
            </a:r>
          </a:p>
          <a:p>
            <a:pPr lvl="1"/>
            <a:r>
              <a:rPr lang="en-US" dirty="0"/>
              <a:t>Model binding in controller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have all the basic elements to build web applications</a:t>
            </a:r>
          </a:p>
          <a:p>
            <a:pPr lvl="1"/>
            <a:r>
              <a:rPr lang="en-US" dirty="0"/>
              <a:t>CSS, JavaScript, Routes, Controllers, Actions, Views, Model binding</a:t>
            </a:r>
          </a:p>
          <a:p>
            <a:pPr lvl="2"/>
            <a:r>
              <a:rPr lang="en-US" dirty="0"/>
              <a:t>We will soon refine with Entity Framework for persistence, Identity for authentication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2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all components needed to process one web request cycle for form input</a:t>
            </a:r>
          </a:p>
          <a:p>
            <a:pPr lvl="1"/>
            <a:r>
              <a:rPr lang="en-US" dirty="0"/>
              <a:t>One controller</a:t>
            </a:r>
          </a:p>
          <a:p>
            <a:pPr lvl="1"/>
            <a:r>
              <a:rPr lang="en-US" dirty="0"/>
              <a:t>One view, with the form</a:t>
            </a:r>
          </a:p>
          <a:p>
            <a:pPr lvl="1"/>
            <a:r>
              <a:rPr lang="en-US" dirty="0"/>
              <a:t>One model to populate the form</a:t>
            </a:r>
          </a:p>
          <a:p>
            <a:pPr lvl="1"/>
            <a:r>
              <a:rPr lang="en-US" dirty="0"/>
              <a:t>get and post action methods to present the form and collect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8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ends 1 –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Html helpers</a:t>
            </a:r>
          </a:p>
          <a:p>
            <a:pPr lvl="1"/>
            <a:r>
              <a:rPr lang="en-US" dirty="0"/>
              <a:t>Razor initially used Html helpers to generate HTML tags</a:t>
            </a:r>
          </a:p>
          <a:p>
            <a:pPr lvl="2"/>
            <a:r>
              <a:rPr lang="en-US" dirty="0"/>
              <a:t>Still available, though tag helpers are probably much easier to use</a:t>
            </a:r>
          </a:p>
          <a:p>
            <a:pPr lvl="3"/>
            <a:r>
              <a:rPr lang="en-US" dirty="0"/>
              <a:t>And create cleaner view code</a:t>
            </a:r>
          </a:p>
          <a:p>
            <a:r>
              <a:rPr lang="en-US" dirty="0">
                <a:solidFill>
                  <a:schemeClr val="accent1"/>
                </a:solidFill>
              </a:rPr>
              <a:t>Compare html generated by the two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37560"/>
              </p:ext>
            </p:extLst>
          </p:nvPr>
        </p:nvGraphicFramePr>
        <p:xfrm>
          <a:off x="822957" y="4038600"/>
          <a:ext cx="7543802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Tag-helpers approach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 helpers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b="1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asp-controller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="Home"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asp-action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="Contact"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="post"&gt;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Name: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b="1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asp-for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="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/&gt;&lt;/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Email: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b="1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asp-for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="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/&gt;&lt;/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 number: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b="1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asp-for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="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/&gt;&lt;/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button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="submit"&gt;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Submit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button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800" b="1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Html.BeginForm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"Contact"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8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"Home"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FormMethod.Post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Html.TextBoxFor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 =&gt;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m.Name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Html.TextBoxFor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 =&gt;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m.Email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Html.TextBoxFor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 =&gt;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m.Phone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80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="submit"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="Sign In"&gt;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381000" y="3369831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63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ends 2 -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000" dirty="0"/>
              <a:t>Validation</a:t>
            </a:r>
          </a:p>
          <a:p>
            <a:pPr lvl="1"/>
            <a:r>
              <a:rPr lang="en-US" sz="2800" dirty="0"/>
              <a:t>Good practice to run sanity checks on end user inputs</a:t>
            </a:r>
          </a:p>
          <a:p>
            <a:pPr lvl="2"/>
            <a:r>
              <a:rPr lang="en-US" sz="2500" dirty="0"/>
              <a:t>Simple checks on the browser before submission, more exhaustive checks on the server upon submission</a:t>
            </a:r>
          </a:p>
          <a:p>
            <a:r>
              <a:rPr lang="en-US" sz="3000" dirty="0"/>
              <a:t>MVC uses jQuery for validation</a:t>
            </a:r>
          </a:p>
          <a:p>
            <a:pPr lvl="1"/>
            <a:r>
              <a:rPr lang="en-US" sz="2500" dirty="0"/>
              <a:t>Scaffolding already present in Views/Shared/_</a:t>
            </a:r>
            <a:r>
              <a:rPr lang="en-US" sz="2500" dirty="0" err="1"/>
              <a:t>ValidationScriptsPartial.cshtml</a:t>
            </a:r>
            <a:endParaRPr lang="en-US" sz="2500" dirty="0"/>
          </a:p>
          <a:p>
            <a:pPr lvl="2"/>
            <a:r>
              <a:rPr lang="en-US" sz="2500" dirty="0">
                <a:hlinkClick r:id="rId2"/>
              </a:rPr>
              <a:t>https://stackoverflow.com/questions/32645632/do-i-need-to-add-javascript-source-of-validationscriptspartial-cshtml-to-layou</a:t>
            </a:r>
            <a:endParaRPr lang="en-US" dirty="0"/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="Development"&gt;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="~/lib/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-validation/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/jquery.validate.js"&gt;&lt;/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="~/lib/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-validation-unobtrusive/jquery.validate.unobtrusive.js"&gt;&lt;/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="Development"&gt;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="https://ajax.aspnetcdn.com/ajax/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jquery.validate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/1.14.0/jquery.validate.min.js"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asp-fallback-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="~/lib/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-validation/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/jquery.validate.min.js"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asp-fallback-test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window.jQuery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window.jQuery.validator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crossorigin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="anonymous"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integrity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="sha384-Fnqn3nxp3506LP/7Y3j/25BlWeA3PXTyT1l78LjECcPaKCV12TsZP7yyMxOe/G/k"&gt;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="https://ajax.aspnetcdn.com/ajax/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jquery.validation.unobtrusive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/3.2.6/jquery.validate.unobtrusive.min.js"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asp-fallback-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="~/lib/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-validation-unobtrusive/jquery.validate.unobtrusive.min.js"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asp-fallback-test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window.jQuery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window.jQuery.validator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window.jQuery.validator.unobtrusive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crossorigin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="anonymous"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integrity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="sha384-JrXK+k53HACyavUKOsL+NkmSesD2P+73eDMrbTtTk0h4RmOF8hF8apPlkp26JlyH"&gt;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2958" y="3549127"/>
            <a:ext cx="7543801" cy="304800"/>
          </a:xfrm>
          <a:prstGeom prst="roundRect">
            <a:avLst>
              <a:gd name="adj" fmla="val 611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2821" y="4061010"/>
            <a:ext cx="7543801" cy="762000"/>
          </a:xfrm>
          <a:prstGeom prst="roundRect">
            <a:avLst>
              <a:gd name="adj" fmla="val 611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9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client side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Straightforward to use with data annotations</a:t>
            </a:r>
          </a:p>
          <a:p>
            <a:pPr marL="566737" lvl="1" indent="-342900">
              <a:buFont typeface="+mj-lt"/>
              <a:buAutoNum type="arabicPeriod"/>
            </a:pPr>
            <a:r>
              <a:rPr lang="en-US" dirty="0"/>
              <a:t>Add required annotations to the view model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Create new model class, say </a:t>
            </a:r>
            <a:r>
              <a:rPr lang="en-US" dirty="0" err="1"/>
              <a:t>GuestValidated</a:t>
            </a:r>
            <a:endParaRPr lang="en-US" dirty="0"/>
          </a:p>
          <a:p>
            <a:pPr marL="566737" lvl="1" indent="-342900">
              <a:buFont typeface="+mj-lt"/>
              <a:buAutoNum type="arabicPeriod"/>
            </a:pPr>
            <a:r>
              <a:rPr lang="en-US" dirty="0"/>
              <a:t>Use model in controller actions</a:t>
            </a:r>
          </a:p>
          <a:p>
            <a:pPr marL="566737" lvl="1" indent="-342900">
              <a:buFont typeface="+mj-lt"/>
              <a:buAutoNum type="arabicPeriod"/>
            </a:pPr>
            <a:r>
              <a:rPr lang="en-US" dirty="0"/>
              <a:t>Include validation scripts in page</a:t>
            </a:r>
          </a:p>
          <a:p>
            <a:pPr marL="566737" lvl="1" indent="-342900">
              <a:buFont typeface="+mj-lt"/>
              <a:buAutoNum type="arabicPeriod"/>
            </a:pPr>
            <a:r>
              <a:rPr lang="en-US" dirty="0"/>
              <a:t>Create space on page to display validation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58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model class for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GuestValidated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[Required(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your 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[Required(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your email address"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RegularExpression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".+\\@.+\\..+"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a valid email address"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[Required(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your phone number"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Phone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accent1"/>
                </a:solidFill>
              </a:rPr>
              <a:t>Remove errors by including relevant libraries</a:t>
            </a:r>
          </a:p>
          <a:p>
            <a:pPr lvl="1"/>
            <a:r>
              <a:rPr lang="en-US" dirty="0"/>
              <a:t>Ctrl+. on error and select recommendation</a:t>
            </a:r>
          </a:p>
          <a:p>
            <a:pPr lvl="2"/>
            <a:r>
              <a:rPr lang="en-US" dirty="0"/>
              <a:t>Adds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System.ComponentModel.DataAnnotations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19600"/>
            <a:ext cx="3100905" cy="108671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381000" y="50292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8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controller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Contact()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GuestValidated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contact2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GuestValidated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"Manish Agrawal"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Email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"magrawal@usf.edu"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Phone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"813-974-6716"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View(contact2);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Contact(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GuestValidated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contact)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View(contact);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2958" y="2344190"/>
            <a:ext cx="7543801" cy="186547"/>
          </a:xfrm>
          <a:prstGeom prst="roundRect">
            <a:avLst>
              <a:gd name="adj" fmla="val 611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2957" y="3854612"/>
            <a:ext cx="7543801" cy="186547"/>
          </a:xfrm>
          <a:prstGeom prst="roundRect">
            <a:avLst>
              <a:gd name="adj" fmla="val 611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22956" y="4688607"/>
            <a:ext cx="7543801" cy="186547"/>
          </a:xfrm>
          <a:prstGeom prst="roundRect">
            <a:avLst>
              <a:gd name="adj" fmla="val 611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05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@model GuestContact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*@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GuestValidated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="Home"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="Contact"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="post"&gt;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asp-validation-summary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Phone number: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="submit"&gt;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strong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Support: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strong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="mailto:Support@example.com"&gt;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Support@example.com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@section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Scripts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Html.RenderPartialAsync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"_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ValidationScriptsPartial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2957" y="5071253"/>
            <a:ext cx="7543801" cy="567547"/>
          </a:xfrm>
          <a:prstGeom prst="roundRect">
            <a:avLst>
              <a:gd name="adj" fmla="val 611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2958" y="2563905"/>
            <a:ext cx="7543801" cy="186547"/>
          </a:xfrm>
          <a:prstGeom prst="roundRect">
            <a:avLst>
              <a:gd name="adj" fmla="val 611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Run the application</a:t>
            </a:r>
          </a:p>
          <a:p>
            <a:pPr lvl="1"/>
            <a:r>
              <a:rPr lang="en-US" dirty="0"/>
              <a:t>Delete all text box contents</a:t>
            </a:r>
          </a:p>
          <a:p>
            <a:pPr lvl="1"/>
            <a:r>
              <a:rPr lang="en-US" dirty="0"/>
              <a:t>Submit the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53" y="3276600"/>
            <a:ext cx="2819400" cy="1981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2958" y="3284668"/>
            <a:ext cx="7543801" cy="601532"/>
          </a:xfrm>
          <a:prstGeom prst="roundRect">
            <a:avLst>
              <a:gd name="adj" fmla="val 611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81000" y="19050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0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</a:t>
            </a:r>
          </a:p>
          <a:p>
            <a:pPr lvl="1"/>
            <a:r>
              <a:rPr lang="en-US" dirty="0"/>
              <a:t>Independence is preferred</a:t>
            </a:r>
          </a:p>
          <a:p>
            <a:pPr lvl="2"/>
            <a:r>
              <a:rPr lang="en-US" dirty="0"/>
              <a:t>Change in data store should not require change in UI</a:t>
            </a:r>
          </a:p>
          <a:p>
            <a:pPr lvl="2"/>
            <a:r>
              <a:rPr lang="en-US" dirty="0"/>
              <a:t>Change in UI should not require change in DB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Called separation of concerns</a:t>
            </a:r>
          </a:p>
          <a:p>
            <a:endParaRPr lang="en-US" dirty="0"/>
          </a:p>
          <a:p>
            <a:r>
              <a:rPr lang="en-US" dirty="0"/>
              <a:t>Evolved as MVC framework</a:t>
            </a:r>
          </a:p>
          <a:p>
            <a:pPr lvl="1"/>
            <a:r>
              <a:rPr lang="en-US" dirty="0"/>
              <a:t>Standard architecture for web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00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ends 3 – </a:t>
            </a:r>
            <a:r>
              <a:rPr lang="en-US" dirty="0" err="1"/>
              <a:t>ViewBag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data type passed from controller action to view</a:t>
            </a:r>
          </a:p>
          <a:p>
            <a:pPr lvl="1"/>
            <a:r>
              <a:rPr lang="en-US" dirty="0"/>
              <a:t>Used liberally in example</a:t>
            </a:r>
          </a:p>
          <a:p>
            <a:pPr lvl="2"/>
            <a:r>
              <a:rPr lang="en-US" dirty="0" err="1"/>
              <a:t>HomeController</a:t>
            </a:r>
            <a:r>
              <a:rPr lang="en-US" dirty="0"/>
              <a:t> -&gt; About: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"Your application description page."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681037"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Views/Home/</a:t>
            </a:r>
            <a:r>
              <a:rPr lang="en-US" dirty="0" err="1"/>
              <a:t>About.cshtml</a:t>
            </a:r>
            <a:r>
              <a:rPr lang="en-US" dirty="0"/>
              <a:t>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h3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"Message"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h3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Opinion</a:t>
            </a:r>
          </a:p>
          <a:p>
            <a:pPr lvl="1"/>
            <a:r>
              <a:rPr lang="en-US" dirty="0"/>
              <a:t>Very useful in examples</a:t>
            </a:r>
          </a:p>
          <a:p>
            <a:pPr lvl="1"/>
            <a:r>
              <a:rPr lang="en-US" dirty="0"/>
              <a:t>Also very useful in collecting error messages during server side processing</a:t>
            </a:r>
          </a:p>
          <a:p>
            <a:pPr lvl="2"/>
            <a:r>
              <a:rPr lang="en-US" dirty="0"/>
              <a:t>Does not require cluttering models with error messages</a:t>
            </a:r>
          </a:p>
          <a:p>
            <a:pPr lvl="1"/>
            <a:r>
              <a:rPr lang="en-US" dirty="0"/>
              <a:t>But otherwise, can easily lead to sloppy coding</a:t>
            </a:r>
          </a:p>
          <a:p>
            <a:pPr lvl="2"/>
            <a:r>
              <a:rPr lang="en-US" dirty="0"/>
              <a:t>Put all data in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19400"/>
            <a:ext cx="2457450" cy="12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89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1 – MVC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MVC web app tutorial pointed to on the default application page</a:t>
            </a:r>
          </a:p>
          <a:p>
            <a:pPr lvl="1"/>
            <a:r>
              <a:rPr lang="en-US" dirty="0">
                <a:hlinkClick r:id="rId2"/>
              </a:rPr>
              <a:t>https://docs.microsoft.com/en-us/aspnet/core/tutorials/first-mvc-app/</a:t>
            </a:r>
            <a:endParaRPr lang="en-US" dirty="0"/>
          </a:p>
          <a:p>
            <a:r>
              <a:rPr lang="en-US" dirty="0"/>
              <a:t>Simpler, faster and less </a:t>
            </a:r>
            <a:r>
              <a:rPr lang="en-US"/>
              <a:t>detailed example than </a:t>
            </a:r>
            <a:r>
              <a:rPr lang="en-US" dirty="0"/>
              <a:t>Sports Store</a:t>
            </a:r>
          </a:p>
          <a:p>
            <a:pPr lvl="1"/>
            <a:r>
              <a:rPr lang="en-US" dirty="0"/>
              <a:t>But will be a great refresher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71" y="3821742"/>
            <a:ext cx="4010976" cy="23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49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2 – Sports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recommended for anyone interested in technology careers</a:t>
            </a:r>
          </a:p>
          <a:p>
            <a:pPr lvl="1"/>
            <a:r>
              <a:rPr lang="en-US" dirty="0"/>
              <a:t>Start the Sports Store tutorial in the book</a:t>
            </a:r>
          </a:p>
          <a:p>
            <a:pPr lvl="2"/>
            <a:r>
              <a:rPr lang="en-US" dirty="0"/>
              <a:t>Soup to nuts example</a:t>
            </a:r>
          </a:p>
          <a:p>
            <a:pPr lvl="3"/>
            <a:r>
              <a:rPr lang="en-US" dirty="0"/>
              <a:t>Covers building a web application from scratch</a:t>
            </a:r>
          </a:p>
          <a:p>
            <a:pPr lvl="4"/>
            <a:r>
              <a:rPr lang="en-US" dirty="0"/>
              <a:t>Including a heavy focus on testability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do Entity Framework for the database connections 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2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web application architecture</a:t>
            </a:r>
          </a:p>
          <a:p>
            <a:r>
              <a:rPr lang="en-US" dirty="0"/>
              <a:t>First ASP.NET MVC Core application</a:t>
            </a:r>
          </a:p>
          <a:p>
            <a:pPr lvl="1"/>
            <a:r>
              <a:rPr lang="en-US" dirty="0"/>
              <a:t>Application walkthrough</a:t>
            </a:r>
          </a:p>
          <a:p>
            <a:r>
              <a:rPr lang="en-US" dirty="0"/>
              <a:t>First full-cycle application</a:t>
            </a:r>
          </a:p>
          <a:p>
            <a:pPr lvl="1"/>
            <a:r>
              <a:rPr lang="en-US" dirty="0"/>
              <a:t>Using models</a:t>
            </a:r>
          </a:p>
          <a:p>
            <a:pPr lvl="1"/>
            <a:r>
              <a:rPr lang="en-US" dirty="0"/>
              <a:t>Using Tag helpers and Html helpers</a:t>
            </a:r>
          </a:p>
          <a:p>
            <a:pPr lvl="1"/>
            <a:r>
              <a:rPr lang="en-US" dirty="0"/>
              <a:t>Model binding</a:t>
            </a:r>
          </a:p>
          <a:p>
            <a:pPr lvl="2"/>
            <a:r>
              <a:rPr lang="en-US" dirty="0"/>
              <a:t>Data annotations</a:t>
            </a:r>
          </a:p>
          <a:p>
            <a:pPr lvl="2"/>
            <a:r>
              <a:rPr lang="en-US" dirty="0"/>
              <a:t>Validation</a:t>
            </a:r>
          </a:p>
          <a:p>
            <a:pPr lvl="1"/>
            <a:r>
              <a:rPr lang="en-US" dirty="0" err="1"/>
              <a:t>Viewbag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3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Evans, Domain driven design, Addison-Wesley, 2004</a:t>
            </a:r>
          </a:p>
          <a:p>
            <a:r>
              <a:rPr lang="en-US" dirty="0"/>
              <a:t>ASP.NET Core changelog: </a:t>
            </a:r>
            <a:r>
              <a:rPr lang="en-US" dirty="0">
                <a:hlinkClick r:id="rId2"/>
              </a:rPr>
              <a:t>https://</a:t>
            </a:r>
            <a:r>
              <a:rPr lang="en-US">
                <a:hlinkClick r:id="rId2"/>
              </a:rPr>
              <a:t>stackify.com/asp-net-core-features/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architecture to build enterprise applications is to organize functionality in layers</a:t>
            </a:r>
          </a:p>
          <a:p>
            <a:pPr lvl="1"/>
            <a:r>
              <a:rPr lang="en-US" dirty="0"/>
              <a:t>Layer only depends upon lower layers for its functionality</a:t>
            </a:r>
          </a:p>
          <a:p>
            <a:r>
              <a:rPr lang="en-US" dirty="0"/>
              <a:t>MVC is the reference pattern to connect UI to application and domain layers in enterprise applications (Evans, ’04)</a:t>
            </a:r>
          </a:p>
          <a:p>
            <a:pPr lvl="1"/>
            <a:r>
              <a:rPr lang="en-US" dirty="0"/>
              <a:t>Developed 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as part of Smalltalk language</a:t>
            </a:r>
          </a:p>
          <a:p>
            <a:pPr lvl="2"/>
            <a:r>
              <a:rPr lang="en-US" dirty="0"/>
              <a:t>Published, Dec 10, 1979</a:t>
            </a:r>
          </a:p>
          <a:p>
            <a:pPr lvl="2"/>
            <a:r>
              <a:rPr lang="en-US" dirty="0">
                <a:hlinkClick r:id="rId2"/>
              </a:rPr>
              <a:t>https://blog.codinghorror.com/understanding-model-view-controller/</a:t>
            </a:r>
            <a:endParaRPr lang="en-US" dirty="0"/>
          </a:p>
          <a:p>
            <a:pPr lvl="3"/>
            <a:r>
              <a:rPr lang="en-US" dirty="0">
                <a:hlinkClick r:id="rId3"/>
              </a:rPr>
              <a:t>http://heim.ifi.uio.no/~trygver/themes/mvc/mvc-index.html</a:t>
            </a:r>
            <a:endParaRPr lang="en-US" dirty="0"/>
          </a:p>
          <a:p>
            <a:pPr lvl="4"/>
            <a:r>
              <a:rPr lang="en-US" dirty="0">
                <a:hlinkClick r:id="rId4"/>
              </a:rPr>
              <a:t>http://heim.ifi.uio.no/~trygver/1979/mvc-2/1979-12-MVC.pdf</a:t>
            </a:r>
            <a:endParaRPr lang="en-US" dirty="0"/>
          </a:p>
          <a:p>
            <a:pPr lvl="4"/>
            <a:r>
              <a:rPr lang="en-US" dirty="0">
                <a:hlinkClick r:id="rId5"/>
              </a:rPr>
              <a:t>http://heim.ifi.uio.no/~trygver/1979/mvc-1/1979-05-MVC.pdf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1158" y="3602916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interface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3368" y="4066407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layer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7358" y="4529898"/>
            <a:ext cx="1143000" cy="2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Domain layer (e.g. code-first models)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5050715"/>
            <a:ext cx="1143000" cy="33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Infrastructure layer (e.g. EF </a:t>
            </a:r>
            <a:r>
              <a:rPr lang="en-US" sz="900" dirty="0" err="1"/>
              <a:t>dbContext</a:t>
            </a:r>
            <a:r>
              <a:rPr lang="en-US" sz="900" dirty="0"/>
              <a:t>)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974868" y="3831516"/>
            <a:ext cx="617790" cy="2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7592658" y="3831516"/>
            <a:ext cx="76200" cy="69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0"/>
          </p:cNvCxnSpPr>
          <p:nvPr/>
        </p:nvCxnSpPr>
        <p:spPr>
          <a:xfrm>
            <a:off x="8164158" y="3717216"/>
            <a:ext cx="179742" cy="1333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6974868" y="4295007"/>
            <a:ext cx="693990" cy="2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8" idx="1"/>
          </p:cNvCxnSpPr>
          <p:nvPr/>
        </p:nvCxnSpPr>
        <p:spPr>
          <a:xfrm rot="16200000" flipH="1">
            <a:off x="6936001" y="4380164"/>
            <a:ext cx="921556" cy="751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>
            <a:off x="7668858" y="4815824"/>
            <a:ext cx="675042" cy="2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5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implementation of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3505200"/>
            <a:ext cx="1143000" cy="1447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3500885"/>
            <a:ext cx="1143000" cy="1447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4419600"/>
            <a:ext cx="1371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44196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3387304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447800" y="46863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47800" y="36576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34000" y="3733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34000" y="4648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086600" y="3505200"/>
            <a:ext cx="1295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persistence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971800" y="46863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81200" y="32004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95600" y="47244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model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781800" y="3733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81800" y="4648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1" idx="2"/>
            <a:endCxn id="5" idx="2"/>
          </p:cNvCxnSpPr>
          <p:nvPr/>
        </p:nvCxnSpPr>
        <p:spPr>
          <a:xfrm rot="5400000">
            <a:off x="6248400" y="3467100"/>
            <a:ext cx="12700" cy="2971800"/>
          </a:xfrm>
          <a:prstGeom prst="curvedConnector3">
            <a:avLst>
              <a:gd name="adj1" fmla="val 329433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05200" y="3280913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3619500" y="4303863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5404768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0" name="Oval 29"/>
          <p:cNvSpPr/>
          <p:nvPr/>
        </p:nvSpPr>
        <p:spPr>
          <a:xfrm>
            <a:off x="5262114" y="4303863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6731179" y="4303863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6781800" y="3293814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293814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1079321" y="4305301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403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technology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3505200"/>
            <a:ext cx="1143000" cy="1447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3500885"/>
            <a:ext cx="1143000" cy="1447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4419600"/>
            <a:ext cx="1371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44196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3387304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447800" y="46863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47800" y="36576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34000" y="3733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34000" y="4648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086600" y="3505200"/>
            <a:ext cx="1295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persistence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971800" y="46863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81200" y="32004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95600" y="47244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model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781800" y="3733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81800" y="4648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1" idx="2"/>
            <a:endCxn id="5" idx="2"/>
          </p:cNvCxnSpPr>
          <p:nvPr/>
        </p:nvCxnSpPr>
        <p:spPr>
          <a:xfrm rot="5400000">
            <a:off x="6248400" y="3467100"/>
            <a:ext cx="12700" cy="2971800"/>
          </a:xfrm>
          <a:prstGeom prst="curvedConnector3">
            <a:avLst>
              <a:gd name="adj1" fmla="val 329433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419600" y="3733800"/>
            <a:ext cx="685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577607" y="2632796"/>
            <a:ext cx="1752600" cy="770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  <a:p>
            <a:pPr algn="ctr"/>
            <a:r>
              <a:rPr lang="en-US" dirty="0"/>
              <a:t>Protocol buffers</a:t>
            </a:r>
          </a:p>
          <a:p>
            <a:pPr algn="ctr"/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788149" y="2840399"/>
            <a:ext cx="1905001" cy="60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framework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191000" y="5546206"/>
            <a:ext cx="25907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885950" y="5546206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Razor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205878" y="2091979"/>
            <a:ext cx="8763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 IP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048249" y="2099395"/>
            <a:ext cx="8763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 IP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496050" y="2099395"/>
            <a:ext cx="8763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 IP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867400" y="3733800"/>
            <a:ext cx="685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14325" y="2865858"/>
            <a:ext cx="120015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3" name="Explosion 1 2"/>
          <p:cNvSpPr/>
          <p:nvPr/>
        </p:nvSpPr>
        <p:spPr>
          <a:xfrm>
            <a:off x="7372350" y="3094458"/>
            <a:ext cx="704850" cy="410742"/>
          </a:xfrm>
          <a:prstGeom prst="irregularSeal1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3505200"/>
            <a:ext cx="1143000" cy="1447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3500885"/>
            <a:ext cx="1143000" cy="1447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165" y="40386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3387304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Partial requests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057997" y="4692770"/>
            <a:ext cx="538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</p:cNvCxnSpPr>
          <p:nvPr/>
        </p:nvCxnSpPr>
        <p:spPr>
          <a:xfrm flipV="1">
            <a:off x="1600200" y="3581400"/>
            <a:ext cx="2590800" cy="72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34000" y="3733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34000" y="4648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086600" y="3505200"/>
            <a:ext cx="1295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persistence</a:t>
            </a:r>
          </a:p>
        </p:txBody>
      </p:sp>
      <p:cxnSp>
        <p:nvCxnSpPr>
          <p:cNvPr id="33" name="Straight Arrow Connector 32"/>
          <p:cNvCxnSpPr>
            <a:stCxn id="5" idx="1"/>
          </p:cNvCxnSpPr>
          <p:nvPr/>
        </p:nvCxnSpPr>
        <p:spPr>
          <a:xfrm flipH="1">
            <a:off x="2971800" y="4229100"/>
            <a:ext cx="1219200" cy="245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81800" y="3733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81800" y="4648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1" idx="2"/>
            <a:endCxn id="5" idx="2"/>
          </p:cNvCxnSpPr>
          <p:nvPr/>
        </p:nvCxnSpPr>
        <p:spPr>
          <a:xfrm rot="5400000">
            <a:off x="6248400" y="3467100"/>
            <a:ext cx="12700" cy="2971800"/>
          </a:xfrm>
          <a:prstGeom prst="curvedConnector3">
            <a:avLst>
              <a:gd name="adj1" fmla="val 329433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1600200" y="3654004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</p:cNvCxnSpPr>
          <p:nvPr/>
        </p:nvCxnSpPr>
        <p:spPr>
          <a:xfrm>
            <a:off x="1600200" y="3654004"/>
            <a:ext cx="2590800" cy="116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</p:cNvCxnSpPr>
          <p:nvPr/>
        </p:nvCxnSpPr>
        <p:spPr>
          <a:xfrm>
            <a:off x="1600200" y="3654004"/>
            <a:ext cx="2590800" cy="248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00200" y="4419600"/>
            <a:ext cx="1371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Partial view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81357" y="4515277"/>
            <a:ext cx="1371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Partial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62514" y="4610954"/>
            <a:ext cx="1371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Partial view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43671" y="4706631"/>
            <a:ext cx="1371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Partial view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924829" y="4802307"/>
            <a:ext cx="1371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Partial views</a:t>
            </a:r>
          </a:p>
        </p:txBody>
      </p:sp>
      <p:cxnSp>
        <p:nvCxnSpPr>
          <p:cNvPr id="53" name="Straight Arrow Connector 52"/>
          <p:cNvCxnSpPr>
            <a:stCxn id="5" idx="1"/>
          </p:cNvCxnSpPr>
          <p:nvPr/>
        </p:nvCxnSpPr>
        <p:spPr>
          <a:xfrm flipH="1">
            <a:off x="3052958" y="4229100"/>
            <a:ext cx="1138042" cy="313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1"/>
          </p:cNvCxnSpPr>
          <p:nvPr/>
        </p:nvCxnSpPr>
        <p:spPr>
          <a:xfrm flipH="1">
            <a:off x="3105150" y="4229100"/>
            <a:ext cx="1085850" cy="43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1"/>
          </p:cNvCxnSpPr>
          <p:nvPr/>
        </p:nvCxnSpPr>
        <p:spPr>
          <a:xfrm flipH="1">
            <a:off x="3200400" y="4229100"/>
            <a:ext cx="990600" cy="528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" idx="1"/>
          </p:cNvCxnSpPr>
          <p:nvPr/>
        </p:nvCxnSpPr>
        <p:spPr>
          <a:xfrm flipH="1">
            <a:off x="3296428" y="4229100"/>
            <a:ext cx="894572" cy="648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890129" y="5448300"/>
            <a:ext cx="1371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Json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71286" y="5537200"/>
            <a:ext cx="1371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Json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052443" y="5626100"/>
            <a:ext cx="1371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Json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133600" y="5715000"/>
            <a:ext cx="1371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Json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67" name="Straight Arrow Connector 66"/>
          <p:cNvCxnSpPr>
            <a:stCxn id="5" idx="1"/>
          </p:cNvCxnSpPr>
          <p:nvPr/>
        </p:nvCxnSpPr>
        <p:spPr>
          <a:xfrm flipH="1">
            <a:off x="3250810" y="4229100"/>
            <a:ext cx="940190" cy="1268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" idx="1"/>
          </p:cNvCxnSpPr>
          <p:nvPr/>
        </p:nvCxnSpPr>
        <p:spPr>
          <a:xfrm flipH="1">
            <a:off x="3357757" y="4229100"/>
            <a:ext cx="833243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1"/>
          </p:cNvCxnSpPr>
          <p:nvPr/>
        </p:nvCxnSpPr>
        <p:spPr>
          <a:xfrm flipH="1">
            <a:off x="3424043" y="4229100"/>
            <a:ext cx="766957" cy="139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" idx="1"/>
          </p:cNvCxnSpPr>
          <p:nvPr/>
        </p:nvCxnSpPr>
        <p:spPr>
          <a:xfrm flipH="1">
            <a:off x="3503223" y="4229100"/>
            <a:ext cx="687777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1"/>
          </p:cNvCxnSpPr>
          <p:nvPr/>
        </p:nvCxnSpPr>
        <p:spPr>
          <a:xfrm flipH="1">
            <a:off x="1057997" y="4781977"/>
            <a:ext cx="623360" cy="4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0" idx="1"/>
          </p:cNvCxnSpPr>
          <p:nvPr/>
        </p:nvCxnSpPr>
        <p:spPr>
          <a:xfrm flipH="1">
            <a:off x="1057998" y="4877654"/>
            <a:ext cx="704516" cy="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1057997" y="4973987"/>
            <a:ext cx="782330" cy="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2" idx="1"/>
          </p:cNvCxnSpPr>
          <p:nvPr/>
        </p:nvCxnSpPr>
        <p:spPr>
          <a:xfrm flipH="1">
            <a:off x="1057997" y="5069007"/>
            <a:ext cx="866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1057997" y="5715000"/>
            <a:ext cx="831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4" idx="1"/>
          </p:cNvCxnSpPr>
          <p:nvPr/>
        </p:nvCxnSpPr>
        <p:spPr>
          <a:xfrm flipH="1">
            <a:off x="1057997" y="5803900"/>
            <a:ext cx="9132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5" idx="1"/>
          </p:cNvCxnSpPr>
          <p:nvPr/>
        </p:nvCxnSpPr>
        <p:spPr>
          <a:xfrm flipH="1" flipV="1">
            <a:off x="1057997" y="5892799"/>
            <a:ext cx="994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6" idx="1"/>
          </p:cNvCxnSpPr>
          <p:nvPr/>
        </p:nvCxnSpPr>
        <p:spPr>
          <a:xfrm flipH="1" flipV="1">
            <a:off x="1057997" y="5981699"/>
            <a:ext cx="107560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04800" y="5554042"/>
            <a:ext cx="752636" cy="60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Browser processing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(React/ Angular)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44635" y="4602469"/>
            <a:ext cx="752636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Browser integration</a:t>
            </a:r>
          </a:p>
        </p:txBody>
      </p:sp>
    </p:spTree>
    <p:extLst>
      <p:ext uri="{BB962C8B-B14F-4D97-AF65-F5344CB8AC3E}">
        <p14:creationId xmlns:p14="http://schemas.microsoft.com/office/powerpoint/2010/main" val="652822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9203</TotalTime>
  <Words>3447</Words>
  <Application>Microsoft Office PowerPoint</Application>
  <PresentationFormat>On-screen Show (4:3)</PresentationFormat>
  <Paragraphs>703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Times New Roman</vt:lpstr>
      <vt:lpstr>Retrospect</vt:lpstr>
      <vt:lpstr>ISM 6225 Distributed Information Systems</vt:lpstr>
      <vt:lpstr>Agenda</vt:lpstr>
      <vt:lpstr>Web development evolution</vt:lpstr>
      <vt:lpstr>MVC pattern</vt:lpstr>
      <vt:lpstr>MVC pattern benefits</vt:lpstr>
      <vt:lpstr>MVC pattern evolution</vt:lpstr>
      <vt:lpstr>ASP.NET implementation of MVC</vt:lpstr>
      <vt:lpstr>Typical technology use</vt:lpstr>
      <vt:lpstr>Common optimizations</vt:lpstr>
      <vt:lpstr>Create MVC core application</vt:lpstr>
      <vt:lpstr>Initial disposable MVC applications</vt:lpstr>
      <vt:lpstr>MVC application starting point</vt:lpstr>
      <vt:lpstr>Project structure</vt:lpstr>
      <vt:lpstr>Project structure – contd.</vt:lpstr>
      <vt:lpstr>Starting point – changes from empty project</vt:lpstr>
      <vt:lpstr>First application – gotchas</vt:lpstr>
      <vt:lpstr>Run application</vt:lpstr>
      <vt:lpstr>Debugging</vt:lpstr>
      <vt:lpstr>Demystification</vt:lpstr>
      <vt:lpstr>Application walkthrough</vt:lpstr>
      <vt:lpstr>Convention over configuration</vt:lpstr>
      <vt:lpstr>Layouts</vt:lpstr>
      <vt:lpstr>e.g. URLs and associated views</vt:lpstr>
      <vt:lpstr>Convention over configuration</vt:lpstr>
      <vt:lpstr>Simple operation</vt:lpstr>
      <vt:lpstr>Fix missing view</vt:lpstr>
      <vt:lpstr>Progress so far</vt:lpstr>
      <vt:lpstr>Simple interactive application</vt:lpstr>
      <vt:lpstr>What we will do</vt:lpstr>
      <vt:lpstr>Add a Model class</vt:lpstr>
      <vt:lpstr>Use the model class - controller</vt:lpstr>
      <vt:lpstr>Use the model class – view</vt:lpstr>
      <vt:lpstr>Use the model class – view</vt:lpstr>
      <vt:lpstr>Contact.cshtml – with Model</vt:lpstr>
      <vt:lpstr>Model use in view for user input</vt:lpstr>
      <vt:lpstr>Update view for user input</vt:lpstr>
      <vt:lpstr>Generated view</vt:lpstr>
      <vt:lpstr>Razor view language</vt:lpstr>
      <vt:lpstr>Model binding in controller</vt:lpstr>
      <vt:lpstr>Model binding in controller - 2</vt:lpstr>
      <vt:lpstr>Application interactivity</vt:lpstr>
      <vt:lpstr>Exercise</vt:lpstr>
      <vt:lpstr>Loose ends 1 – html helpers</vt:lpstr>
      <vt:lpstr>Loose ends 2 - validation</vt:lpstr>
      <vt:lpstr>Using client side validation</vt:lpstr>
      <vt:lpstr>Create model class for validation</vt:lpstr>
      <vt:lpstr>Update controller actions</vt:lpstr>
      <vt:lpstr>Update view</vt:lpstr>
      <vt:lpstr>Verify validation</vt:lpstr>
      <vt:lpstr>Loose ends 3 – ViewBag object</vt:lpstr>
      <vt:lpstr>Next steps 1 – MVC tutorial</vt:lpstr>
      <vt:lpstr>Next steps 2 – Sports Store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magrawal</dc:creator>
  <cp:lastModifiedBy>Palak Tater</cp:lastModifiedBy>
  <cp:revision>697</cp:revision>
  <dcterms:created xsi:type="dcterms:W3CDTF">2007-03-28T19:59:50Z</dcterms:created>
  <dcterms:modified xsi:type="dcterms:W3CDTF">2018-10-15T22:40:50Z</dcterms:modified>
</cp:coreProperties>
</file>