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56" r:id="rId3"/>
    <p:sldId id="258" r:id="rId4"/>
    <p:sldId id="8446" r:id="rId5"/>
    <p:sldId id="259" r:id="rId6"/>
    <p:sldId id="8439" r:id="rId7"/>
    <p:sldId id="8444" r:id="rId8"/>
    <p:sldId id="8440" r:id="rId9"/>
    <p:sldId id="8441" r:id="rId10"/>
    <p:sldId id="260" r:id="rId11"/>
    <p:sldId id="8442" r:id="rId12"/>
    <p:sldId id="261" r:id="rId13"/>
    <p:sldId id="8448" r:id="rId14"/>
    <p:sldId id="844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4660"/>
  </p:normalViewPr>
  <p:slideViewPr>
    <p:cSldViewPr snapToGrid="0">
      <p:cViewPr varScale="1">
        <p:scale>
          <a:sx n="65" d="100"/>
          <a:sy n="65" d="100"/>
        </p:scale>
        <p:origin x="7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4359D-5DDE-4C4E-9D0A-A6454FE2D26E}" type="datetimeFigureOut">
              <a:rPr lang="en-IN" smtClean="0"/>
              <a:t>15-12-2024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FDBB2-BF3A-4CB0-B954-00A02C34E233}" type="slidenum">
              <a:rPr lang="en-IN" smtClean="0"/>
              <a:t>‹#›</a:t>
            </a:fld>
            <a:endParaRPr lang="en-IN"/>
          </a:p>
        </p:txBody>
      </p:sp>
    </p:spTree>
    <p:extLst>
      <p:ext uri="{BB962C8B-B14F-4D97-AF65-F5344CB8AC3E}">
        <p14:creationId xmlns:p14="http://schemas.microsoft.com/office/powerpoint/2010/main" val="3982760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7FDBB2-BF3A-4CB0-B954-00A02C34E233}" type="slidenum">
              <a:rPr lang="en-IN" smtClean="0"/>
              <a:t>7</a:t>
            </a:fld>
            <a:endParaRPr lang="en-IN"/>
          </a:p>
        </p:txBody>
      </p:sp>
    </p:spTree>
    <p:extLst>
      <p:ext uri="{BB962C8B-B14F-4D97-AF65-F5344CB8AC3E}">
        <p14:creationId xmlns:p14="http://schemas.microsoft.com/office/powerpoint/2010/main" val="2958673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A022-68F9-AF45-1B55-84E0618A31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315789-DD98-40E7-39C6-B504C0EF0E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DE924EF-58D8-EFE0-B97C-06BF0D7959E4}"/>
              </a:ext>
            </a:extLst>
          </p:cNvPr>
          <p:cNvSpPr>
            <a:spLocks noGrp="1"/>
          </p:cNvSpPr>
          <p:nvPr>
            <p:ph type="dt" sz="half" idx="10"/>
          </p:nvPr>
        </p:nvSpPr>
        <p:spPr/>
        <p:txBody>
          <a:bodyPr/>
          <a:lstStyle/>
          <a:p>
            <a:fld id="{D1163BDD-3665-4EE2-8B0C-711F547D7E8D}" type="datetimeFigureOut">
              <a:rPr lang="en-IN" smtClean="0"/>
              <a:t>15-12-2024</a:t>
            </a:fld>
            <a:endParaRPr lang="en-IN"/>
          </a:p>
        </p:txBody>
      </p:sp>
      <p:sp>
        <p:nvSpPr>
          <p:cNvPr id="5" name="Footer Placeholder 4">
            <a:extLst>
              <a:ext uri="{FF2B5EF4-FFF2-40B4-BE49-F238E27FC236}">
                <a16:creationId xmlns:a16="http://schemas.microsoft.com/office/drawing/2014/main" id="{F95E31E7-3065-29B3-184D-3A1F09AC3E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6FEA59-92AB-C729-247B-A0B3B2C32A6D}"/>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18940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8F37A-96D5-0311-A61E-99677B3A7FC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121861-89FC-9C76-A779-E3BADC6E74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49A56F-8707-3D19-1579-4AC411D1F52F}"/>
              </a:ext>
            </a:extLst>
          </p:cNvPr>
          <p:cNvSpPr>
            <a:spLocks noGrp="1"/>
          </p:cNvSpPr>
          <p:nvPr>
            <p:ph type="dt" sz="half" idx="10"/>
          </p:nvPr>
        </p:nvSpPr>
        <p:spPr/>
        <p:txBody>
          <a:bodyPr/>
          <a:lstStyle/>
          <a:p>
            <a:fld id="{D1163BDD-3665-4EE2-8B0C-711F547D7E8D}" type="datetimeFigureOut">
              <a:rPr lang="en-IN" smtClean="0"/>
              <a:t>15-12-2024</a:t>
            </a:fld>
            <a:endParaRPr lang="en-IN"/>
          </a:p>
        </p:txBody>
      </p:sp>
      <p:sp>
        <p:nvSpPr>
          <p:cNvPr id="5" name="Footer Placeholder 4">
            <a:extLst>
              <a:ext uri="{FF2B5EF4-FFF2-40B4-BE49-F238E27FC236}">
                <a16:creationId xmlns:a16="http://schemas.microsoft.com/office/drawing/2014/main" id="{8635F69C-888B-295A-826C-2564F0BFB8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204743-F12E-4CC4-7860-6ACED5AFB4F8}"/>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954987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1D715B-F24E-D802-0372-1D08886464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0C7B42D-0236-271A-36F7-0AB63C36B1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EC6D53-EF14-D4F1-C58B-4AC38E271073}"/>
              </a:ext>
            </a:extLst>
          </p:cNvPr>
          <p:cNvSpPr>
            <a:spLocks noGrp="1"/>
          </p:cNvSpPr>
          <p:nvPr>
            <p:ph type="dt" sz="half" idx="10"/>
          </p:nvPr>
        </p:nvSpPr>
        <p:spPr/>
        <p:txBody>
          <a:bodyPr/>
          <a:lstStyle/>
          <a:p>
            <a:fld id="{D1163BDD-3665-4EE2-8B0C-711F547D7E8D}" type="datetimeFigureOut">
              <a:rPr lang="en-IN" smtClean="0"/>
              <a:t>15-12-2024</a:t>
            </a:fld>
            <a:endParaRPr lang="en-IN"/>
          </a:p>
        </p:txBody>
      </p:sp>
      <p:sp>
        <p:nvSpPr>
          <p:cNvPr id="5" name="Footer Placeholder 4">
            <a:extLst>
              <a:ext uri="{FF2B5EF4-FFF2-40B4-BE49-F238E27FC236}">
                <a16:creationId xmlns:a16="http://schemas.microsoft.com/office/drawing/2014/main" id="{45FE169F-8354-2F10-A624-39AB1F6C81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E45D02-41D5-0B63-EB26-FA85544790D6}"/>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74737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8EBCE-AA2B-2A69-6FAF-44CC6C73D7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191B4C-3733-B84A-5122-78C121820E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01C5E8-276D-E36E-CD4E-9724E395E0E9}"/>
              </a:ext>
            </a:extLst>
          </p:cNvPr>
          <p:cNvSpPr>
            <a:spLocks noGrp="1"/>
          </p:cNvSpPr>
          <p:nvPr>
            <p:ph type="dt" sz="half" idx="10"/>
          </p:nvPr>
        </p:nvSpPr>
        <p:spPr/>
        <p:txBody>
          <a:bodyPr/>
          <a:lstStyle/>
          <a:p>
            <a:fld id="{D1163BDD-3665-4EE2-8B0C-711F547D7E8D}" type="datetimeFigureOut">
              <a:rPr lang="en-IN" smtClean="0"/>
              <a:t>15-12-2024</a:t>
            </a:fld>
            <a:endParaRPr lang="en-IN"/>
          </a:p>
        </p:txBody>
      </p:sp>
      <p:sp>
        <p:nvSpPr>
          <p:cNvPr id="5" name="Footer Placeholder 4">
            <a:extLst>
              <a:ext uri="{FF2B5EF4-FFF2-40B4-BE49-F238E27FC236}">
                <a16:creationId xmlns:a16="http://schemas.microsoft.com/office/drawing/2014/main" id="{47E26A6D-DE4F-E614-677E-DFFAE7784B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B3DC20-0258-C6BF-7076-A55DDDC8E50D}"/>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401286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679F1-11CE-3196-B343-CC2F8B3CEB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695B8D2-5B98-82E3-4F73-5C9D32959A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DEE79C-D06B-1AE2-9072-D973F4F66692}"/>
              </a:ext>
            </a:extLst>
          </p:cNvPr>
          <p:cNvSpPr>
            <a:spLocks noGrp="1"/>
          </p:cNvSpPr>
          <p:nvPr>
            <p:ph type="dt" sz="half" idx="10"/>
          </p:nvPr>
        </p:nvSpPr>
        <p:spPr/>
        <p:txBody>
          <a:bodyPr/>
          <a:lstStyle/>
          <a:p>
            <a:fld id="{D1163BDD-3665-4EE2-8B0C-711F547D7E8D}" type="datetimeFigureOut">
              <a:rPr lang="en-IN" smtClean="0"/>
              <a:t>15-12-2024</a:t>
            </a:fld>
            <a:endParaRPr lang="en-IN"/>
          </a:p>
        </p:txBody>
      </p:sp>
      <p:sp>
        <p:nvSpPr>
          <p:cNvPr id="5" name="Footer Placeholder 4">
            <a:extLst>
              <a:ext uri="{FF2B5EF4-FFF2-40B4-BE49-F238E27FC236}">
                <a16:creationId xmlns:a16="http://schemas.microsoft.com/office/drawing/2014/main" id="{A692730D-2F8F-C20C-6019-343D16C42E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D99BDC-05DF-170C-2B5A-90106DB7E59A}"/>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3340100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F70F1-48F7-0D33-96AE-AA83872B10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1DEAE9-5325-15B9-917C-6336F622A5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955EF2E-0D31-47D0-990B-1C69380033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2B10EA-90AF-121C-8DCC-4083539FE332}"/>
              </a:ext>
            </a:extLst>
          </p:cNvPr>
          <p:cNvSpPr>
            <a:spLocks noGrp="1"/>
          </p:cNvSpPr>
          <p:nvPr>
            <p:ph type="dt" sz="half" idx="10"/>
          </p:nvPr>
        </p:nvSpPr>
        <p:spPr/>
        <p:txBody>
          <a:bodyPr/>
          <a:lstStyle/>
          <a:p>
            <a:fld id="{D1163BDD-3665-4EE2-8B0C-711F547D7E8D}" type="datetimeFigureOut">
              <a:rPr lang="en-IN" smtClean="0"/>
              <a:t>15-12-2024</a:t>
            </a:fld>
            <a:endParaRPr lang="en-IN"/>
          </a:p>
        </p:txBody>
      </p:sp>
      <p:sp>
        <p:nvSpPr>
          <p:cNvPr id="6" name="Footer Placeholder 5">
            <a:extLst>
              <a:ext uri="{FF2B5EF4-FFF2-40B4-BE49-F238E27FC236}">
                <a16:creationId xmlns:a16="http://schemas.microsoft.com/office/drawing/2014/main" id="{1FE5917B-8B90-6C0C-CED7-15326D1CDE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C23059-5620-68FD-31F0-48988A01A44D}"/>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607690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DDEF-D33F-837D-4ABA-5E514BCBCD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632FA4-D2D6-04BC-F6C6-E01AA0CD6E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1D1353-3584-448D-EC46-9867C43BFA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34C2101-6445-4957-807A-EFA5DC0501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B286F5-DD53-DD1A-2C8E-654772B79F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474B645-1FBC-B42B-6504-1BD95A095E16}"/>
              </a:ext>
            </a:extLst>
          </p:cNvPr>
          <p:cNvSpPr>
            <a:spLocks noGrp="1"/>
          </p:cNvSpPr>
          <p:nvPr>
            <p:ph type="dt" sz="half" idx="10"/>
          </p:nvPr>
        </p:nvSpPr>
        <p:spPr/>
        <p:txBody>
          <a:bodyPr/>
          <a:lstStyle/>
          <a:p>
            <a:fld id="{D1163BDD-3665-4EE2-8B0C-711F547D7E8D}" type="datetimeFigureOut">
              <a:rPr lang="en-IN" smtClean="0"/>
              <a:t>15-12-2024</a:t>
            </a:fld>
            <a:endParaRPr lang="en-IN"/>
          </a:p>
        </p:txBody>
      </p:sp>
      <p:sp>
        <p:nvSpPr>
          <p:cNvPr id="8" name="Footer Placeholder 7">
            <a:extLst>
              <a:ext uri="{FF2B5EF4-FFF2-40B4-BE49-F238E27FC236}">
                <a16:creationId xmlns:a16="http://schemas.microsoft.com/office/drawing/2014/main" id="{25F97BCE-05F9-8F2E-64CB-3525406C370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6B54D1-E153-29A2-2A5D-41F4FB36DE60}"/>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1165748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DD9B-EBEC-AA48-0AEE-61F6996FCC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832750-8727-C713-344C-9A3FEAC8EEDC}"/>
              </a:ext>
            </a:extLst>
          </p:cNvPr>
          <p:cNvSpPr>
            <a:spLocks noGrp="1"/>
          </p:cNvSpPr>
          <p:nvPr>
            <p:ph type="dt" sz="half" idx="10"/>
          </p:nvPr>
        </p:nvSpPr>
        <p:spPr/>
        <p:txBody>
          <a:bodyPr/>
          <a:lstStyle/>
          <a:p>
            <a:fld id="{D1163BDD-3665-4EE2-8B0C-711F547D7E8D}" type="datetimeFigureOut">
              <a:rPr lang="en-IN" smtClean="0"/>
              <a:t>15-12-2024</a:t>
            </a:fld>
            <a:endParaRPr lang="en-IN"/>
          </a:p>
        </p:txBody>
      </p:sp>
      <p:sp>
        <p:nvSpPr>
          <p:cNvPr id="4" name="Footer Placeholder 3">
            <a:extLst>
              <a:ext uri="{FF2B5EF4-FFF2-40B4-BE49-F238E27FC236}">
                <a16:creationId xmlns:a16="http://schemas.microsoft.com/office/drawing/2014/main" id="{8781BB1C-7DA4-F488-EC8A-E001E8703C1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21C8DB-D6F4-AE75-A4D6-D6BDE6F8083E}"/>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2616446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0018B8-D429-F5F3-896E-5D83B79C8A1A}"/>
              </a:ext>
            </a:extLst>
          </p:cNvPr>
          <p:cNvSpPr>
            <a:spLocks noGrp="1"/>
          </p:cNvSpPr>
          <p:nvPr>
            <p:ph type="dt" sz="half" idx="10"/>
          </p:nvPr>
        </p:nvSpPr>
        <p:spPr/>
        <p:txBody>
          <a:bodyPr/>
          <a:lstStyle/>
          <a:p>
            <a:fld id="{D1163BDD-3665-4EE2-8B0C-711F547D7E8D}" type="datetimeFigureOut">
              <a:rPr lang="en-IN" smtClean="0"/>
              <a:t>15-12-2024</a:t>
            </a:fld>
            <a:endParaRPr lang="en-IN"/>
          </a:p>
        </p:txBody>
      </p:sp>
      <p:sp>
        <p:nvSpPr>
          <p:cNvPr id="3" name="Footer Placeholder 2">
            <a:extLst>
              <a:ext uri="{FF2B5EF4-FFF2-40B4-BE49-F238E27FC236}">
                <a16:creationId xmlns:a16="http://schemas.microsoft.com/office/drawing/2014/main" id="{DAA82E55-3476-A3E1-F00E-78ED98C2D7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D25A66A-C675-6A98-63D8-6193382C2911}"/>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758408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28D91-991A-1A70-924E-327F456445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F2A376-4EB9-9B12-B4CB-8A948E28DE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BAB6A6-2471-FB2E-E6D8-6D8BA278B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EE0CED-3602-4B67-0EC6-5282279FE7A7}"/>
              </a:ext>
            </a:extLst>
          </p:cNvPr>
          <p:cNvSpPr>
            <a:spLocks noGrp="1"/>
          </p:cNvSpPr>
          <p:nvPr>
            <p:ph type="dt" sz="half" idx="10"/>
          </p:nvPr>
        </p:nvSpPr>
        <p:spPr/>
        <p:txBody>
          <a:bodyPr/>
          <a:lstStyle/>
          <a:p>
            <a:fld id="{D1163BDD-3665-4EE2-8B0C-711F547D7E8D}" type="datetimeFigureOut">
              <a:rPr lang="en-IN" smtClean="0"/>
              <a:t>15-12-2024</a:t>
            </a:fld>
            <a:endParaRPr lang="en-IN"/>
          </a:p>
        </p:txBody>
      </p:sp>
      <p:sp>
        <p:nvSpPr>
          <p:cNvPr id="6" name="Footer Placeholder 5">
            <a:extLst>
              <a:ext uri="{FF2B5EF4-FFF2-40B4-BE49-F238E27FC236}">
                <a16:creationId xmlns:a16="http://schemas.microsoft.com/office/drawing/2014/main" id="{B6364865-6B9B-A666-251C-CB62FC8E01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32C890-A0DB-0458-EB62-A8A0B905693F}"/>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73551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0E740-B5B8-9DBB-41A0-09EEC1B03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ECB168-FD18-040E-89B2-3123608676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7AB147C-95F3-C1EF-9A94-7CFA4688E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255DBF-9A7D-DED2-B8EC-613B4A427302}"/>
              </a:ext>
            </a:extLst>
          </p:cNvPr>
          <p:cNvSpPr>
            <a:spLocks noGrp="1"/>
          </p:cNvSpPr>
          <p:nvPr>
            <p:ph type="dt" sz="half" idx="10"/>
          </p:nvPr>
        </p:nvSpPr>
        <p:spPr/>
        <p:txBody>
          <a:bodyPr/>
          <a:lstStyle/>
          <a:p>
            <a:fld id="{D1163BDD-3665-4EE2-8B0C-711F547D7E8D}" type="datetimeFigureOut">
              <a:rPr lang="en-IN" smtClean="0"/>
              <a:t>15-12-2024</a:t>
            </a:fld>
            <a:endParaRPr lang="en-IN"/>
          </a:p>
        </p:txBody>
      </p:sp>
      <p:sp>
        <p:nvSpPr>
          <p:cNvPr id="6" name="Footer Placeholder 5">
            <a:extLst>
              <a:ext uri="{FF2B5EF4-FFF2-40B4-BE49-F238E27FC236}">
                <a16:creationId xmlns:a16="http://schemas.microsoft.com/office/drawing/2014/main" id="{B703B421-1B18-996C-11EB-191118306C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958067-22B6-8A93-E7A9-C5EDE4315B02}"/>
              </a:ext>
            </a:extLst>
          </p:cNvPr>
          <p:cNvSpPr>
            <a:spLocks noGrp="1"/>
          </p:cNvSpPr>
          <p:nvPr>
            <p:ph type="sldNum" sz="quarter" idx="12"/>
          </p:nvPr>
        </p:nvSpPr>
        <p:spPr/>
        <p:txBody>
          <a:bodyPr/>
          <a:lstStyle/>
          <a:p>
            <a:fld id="{E678753B-280F-4530-9FD5-2696D560C842}" type="slidenum">
              <a:rPr lang="en-IN" smtClean="0"/>
              <a:t>‹#›</a:t>
            </a:fld>
            <a:endParaRPr lang="en-IN"/>
          </a:p>
        </p:txBody>
      </p:sp>
    </p:spTree>
    <p:extLst>
      <p:ext uri="{BB962C8B-B14F-4D97-AF65-F5344CB8AC3E}">
        <p14:creationId xmlns:p14="http://schemas.microsoft.com/office/powerpoint/2010/main" val="387987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17C973-D168-72A7-71D3-325BF385A5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BE6AC1-2BEE-2A54-6E0C-ABD46B62F7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8D2880-207E-580A-F8F7-7666F99439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1163BDD-3665-4EE2-8B0C-711F547D7E8D}" type="datetimeFigureOut">
              <a:rPr lang="en-IN" smtClean="0"/>
              <a:t>15-12-2024</a:t>
            </a:fld>
            <a:endParaRPr lang="en-IN"/>
          </a:p>
        </p:txBody>
      </p:sp>
      <p:sp>
        <p:nvSpPr>
          <p:cNvPr id="5" name="Footer Placeholder 4">
            <a:extLst>
              <a:ext uri="{FF2B5EF4-FFF2-40B4-BE49-F238E27FC236}">
                <a16:creationId xmlns:a16="http://schemas.microsoft.com/office/drawing/2014/main" id="{E81A6137-039C-EBBE-19DC-FEBEE25349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22EC722-21D5-74D5-8206-A01F1ED5AD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78753B-280F-4530-9FD5-2696D560C842}" type="slidenum">
              <a:rPr lang="en-IN" smtClean="0"/>
              <a:t>‹#›</a:t>
            </a:fld>
            <a:endParaRPr lang="en-IN"/>
          </a:p>
        </p:txBody>
      </p:sp>
    </p:spTree>
    <p:extLst>
      <p:ext uri="{BB962C8B-B14F-4D97-AF65-F5344CB8AC3E}">
        <p14:creationId xmlns:p14="http://schemas.microsoft.com/office/powerpoint/2010/main" val="1206184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yellow sign with text&#10;&#10;Description automatically generated">
            <a:extLst>
              <a:ext uri="{FF2B5EF4-FFF2-40B4-BE49-F238E27FC236}">
                <a16:creationId xmlns:a16="http://schemas.microsoft.com/office/drawing/2014/main" id="{7B97E581-3AF3-727A-5431-075279FD6F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6"/>
            <a:ext cx="12191233" cy="6858428"/>
          </a:xfrm>
          <a:prstGeom prst="rect">
            <a:avLst/>
          </a:prstGeom>
        </p:spPr>
      </p:pic>
    </p:spTree>
    <p:extLst>
      <p:ext uri="{BB962C8B-B14F-4D97-AF65-F5344CB8AC3E}">
        <p14:creationId xmlns:p14="http://schemas.microsoft.com/office/powerpoint/2010/main" val="186785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7D3B3-E46C-659B-39FC-EC0994E7A743}"/>
              </a:ext>
            </a:extLst>
          </p:cNvPr>
          <p:cNvSpPr>
            <a:spLocks noGrp="1"/>
          </p:cNvSpPr>
          <p:nvPr>
            <p:ph type="ctrTitle"/>
          </p:nvPr>
        </p:nvSpPr>
        <p:spPr>
          <a:xfrm>
            <a:off x="0" y="1"/>
            <a:ext cx="12123174" cy="619759"/>
          </a:xfrm>
        </p:spPr>
        <p:txBody>
          <a:bodyPr>
            <a:normAutofit fontScale="90000"/>
          </a:bodyPr>
          <a:lstStyle/>
          <a:p>
            <a:r>
              <a:rPr lang="en-IN" sz="4000" b="1" dirty="0">
                <a:highlight>
                  <a:srgbClr val="00FFFF"/>
                </a:highlight>
              </a:rPr>
              <a:t>RAG ARCHITECTURE</a:t>
            </a:r>
          </a:p>
        </p:txBody>
      </p:sp>
      <p:sp>
        <p:nvSpPr>
          <p:cNvPr id="3" name="Subtitle 2">
            <a:extLst>
              <a:ext uri="{FF2B5EF4-FFF2-40B4-BE49-F238E27FC236}">
                <a16:creationId xmlns:a16="http://schemas.microsoft.com/office/drawing/2014/main" id="{A2A886C8-B3F6-B0A0-50DF-A1624B7100E7}"/>
              </a:ext>
            </a:extLst>
          </p:cNvPr>
          <p:cNvSpPr>
            <a:spLocks noGrp="1"/>
          </p:cNvSpPr>
          <p:nvPr>
            <p:ph type="subTitle" idx="1"/>
          </p:nvPr>
        </p:nvSpPr>
        <p:spPr>
          <a:xfrm>
            <a:off x="0" y="1757680"/>
            <a:ext cx="12192000" cy="5100320"/>
          </a:xfrm>
        </p:spPr>
        <p:txBody>
          <a:bodyPr/>
          <a:lstStyle/>
          <a:p>
            <a:endParaRPr lang="en-IN" dirty="0"/>
          </a:p>
        </p:txBody>
      </p:sp>
      <p:pic>
        <p:nvPicPr>
          <p:cNvPr id="1026" name="Picture 2">
            <a:extLst>
              <a:ext uri="{FF2B5EF4-FFF2-40B4-BE49-F238E27FC236}">
                <a16:creationId xmlns:a16="http://schemas.microsoft.com/office/drawing/2014/main" id="{8095555B-1AE0-6A97-7DE4-F1862E2EEF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711200"/>
            <a:ext cx="12123174" cy="614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625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832707-B14A-D508-2449-8EEF7FE9C927}"/>
              </a:ext>
            </a:extLst>
          </p:cNvPr>
          <p:cNvPicPr>
            <a:picLocks noChangeAspect="1"/>
          </p:cNvPicPr>
          <p:nvPr/>
        </p:nvPicPr>
        <p:blipFill>
          <a:blip r:embed="rId2"/>
          <a:srcRect r="448"/>
          <a:stretch/>
        </p:blipFill>
        <p:spPr>
          <a:xfrm>
            <a:off x="31208" y="0"/>
            <a:ext cx="12160791" cy="6858000"/>
          </a:xfrm>
          <a:prstGeom prst="rect">
            <a:avLst/>
          </a:prstGeom>
        </p:spPr>
      </p:pic>
    </p:spTree>
    <p:extLst>
      <p:ext uri="{BB962C8B-B14F-4D97-AF65-F5344CB8AC3E}">
        <p14:creationId xmlns:p14="http://schemas.microsoft.com/office/powerpoint/2010/main" val="2828377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E62931-8EB4-42BB-BAAB-D8757BE66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78C2FA-EDD6-F34E-0B5B-A76112F22A6A}"/>
              </a:ext>
            </a:extLst>
          </p:cNvPr>
          <p:cNvSpPr>
            <a:spLocks noGrp="1"/>
          </p:cNvSpPr>
          <p:nvPr>
            <p:ph type="ctrTitle"/>
          </p:nvPr>
        </p:nvSpPr>
        <p:spPr>
          <a:xfrm>
            <a:off x="6186489" y="728664"/>
            <a:ext cx="5631885" cy="998536"/>
          </a:xfrm>
        </p:spPr>
        <p:txBody>
          <a:bodyPr vert="horz" lIns="91440" tIns="45720" rIns="91440" bIns="45720" rtlCol="0" anchor="b">
            <a:normAutofit/>
          </a:bodyPr>
          <a:lstStyle/>
          <a:p>
            <a:r>
              <a:rPr lang="en-IN" sz="4000" b="1" dirty="0">
                <a:highlight>
                  <a:srgbClr val="00FFFF"/>
                </a:highlight>
              </a:rPr>
              <a:t>RAG PRACTICLE</a:t>
            </a:r>
          </a:p>
        </p:txBody>
      </p:sp>
      <p:sp>
        <p:nvSpPr>
          <p:cNvPr id="3" name="Subtitle 2">
            <a:extLst>
              <a:ext uri="{FF2B5EF4-FFF2-40B4-BE49-F238E27FC236}">
                <a16:creationId xmlns:a16="http://schemas.microsoft.com/office/drawing/2014/main" id="{D0A20A98-F2EA-8D1F-729F-C8B7AC17E30E}"/>
              </a:ext>
            </a:extLst>
          </p:cNvPr>
          <p:cNvSpPr>
            <a:spLocks noGrp="1"/>
          </p:cNvSpPr>
          <p:nvPr>
            <p:ph type="subTitle" idx="1"/>
          </p:nvPr>
        </p:nvSpPr>
        <p:spPr>
          <a:xfrm>
            <a:off x="6096001" y="2306321"/>
            <a:ext cx="5913120" cy="2052319"/>
          </a:xfrm>
          <a:noFill/>
        </p:spPr>
        <p:txBody>
          <a:bodyPr>
            <a:normAutofit/>
          </a:bodyPr>
          <a:lstStyle/>
          <a:p>
            <a:pPr algn="l"/>
            <a:r>
              <a:rPr lang="en-IN" sz="2000" b="1" dirty="0"/>
              <a:t>SOFTWARE APPLICATION – GOOGLE COLAB</a:t>
            </a:r>
          </a:p>
          <a:p>
            <a:pPr algn="l"/>
            <a:r>
              <a:rPr lang="en-IN" sz="2000" b="1" dirty="0"/>
              <a:t>FRAMEWORK – LANGCHAIN</a:t>
            </a:r>
          </a:p>
          <a:p>
            <a:pPr algn="l"/>
            <a:r>
              <a:rPr lang="en-IN" sz="2000" b="1" dirty="0"/>
              <a:t>LLM MODEL – LLAMA3 70B Parameter</a:t>
            </a:r>
          </a:p>
          <a:p>
            <a:pPr algn="l"/>
            <a:r>
              <a:rPr lang="en-IN" sz="2000" b="1" dirty="0"/>
              <a:t>LPU = GROQ API</a:t>
            </a:r>
          </a:p>
          <a:p>
            <a:pPr algn="l"/>
            <a:r>
              <a:rPr lang="en-IN" sz="2000" b="1" dirty="0"/>
              <a:t>HUGGING FACE</a:t>
            </a:r>
          </a:p>
        </p:txBody>
      </p:sp>
      <p:pic>
        <p:nvPicPr>
          <p:cNvPr id="5" name="Picture 4">
            <a:extLst>
              <a:ext uri="{FF2B5EF4-FFF2-40B4-BE49-F238E27FC236}">
                <a16:creationId xmlns:a16="http://schemas.microsoft.com/office/drawing/2014/main" id="{B614822A-25EA-E7C8-B9AB-6A7E3F70D36E}"/>
              </a:ext>
            </a:extLst>
          </p:cNvPr>
          <p:cNvPicPr>
            <a:picLocks noChangeAspect="1"/>
          </p:cNvPicPr>
          <p:nvPr/>
        </p:nvPicPr>
        <p:blipFill>
          <a:blip r:embed="rId2"/>
          <a:srcRect l="11105" r="1326"/>
          <a:stretch/>
        </p:blipFill>
        <p:spPr>
          <a:xfrm>
            <a:off x="1" y="10"/>
            <a:ext cx="6005512" cy="6857990"/>
          </a:xfrm>
          <a:prstGeom prst="rect">
            <a:avLst/>
          </a:prstGeom>
        </p:spPr>
      </p:pic>
    </p:spTree>
    <p:extLst>
      <p:ext uri="{BB962C8B-B14F-4D97-AF65-F5344CB8AC3E}">
        <p14:creationId xmlns:p14="http://schemas.microsoft.com/office/powerpoint/2010/main" val="1706011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CFF5-CA7E-3CD5-5FCD-EF3262DDD3AD}"/>
              </a:ext>
            </a:extLst>
          </p:cNvPr>
          <p:cNvSpPr>
            <a:spLocks noGrp="1"/>
          </p:cNvSpPr>
          <p:nvPr>
            <p:ph type="ctrTitle"/>
          </p:nvPr>
        </p:nvSpPr>
        <p:spPr>
          <a:xfrm>
            <a:off x="0" y="68827"/>
            <a:ext cx="12192000" cy="757083"/>
          </a:xfrm>
        </p:spPr>
        <p:txBody>
          <a:bodyPr vert="horz" lIns="91440" tIns="45720" rIns="91440" bIns="45720" rtlCol="0" anchor="b">
            <a:normAutofit/>
          </a:bodyPr>
          <a:lstStyle/>
          <a:p>
            <a:r>
              <a:rPr lang="en-IN" sz="4000" b="1" dirty="0">
                <a:highlight>
                  <a:srgbClr val="00FFFF"/>
                </a:highlight>
              </a:rPr>
              <a:t>SIMPLE MODEL RAG vs MULTIMODEL RAG</a:t>
            </a:r>
          </a:p>
        </p:txBody>
      </p:sp>
      <p:sp>
        <p:nvSpPr>
          <p:cNvPr id="3" name="Subtitle 2">
            <a:extLst>
              <a:ext uri="{FF2B5EF4-FFF2-40B4-BE49-F238E27FC236}">
                <a16:creationId xmlns:a16="http://schemas.microsoft.com/office/drawing/2014/main" id="{0AD183E1-07D2-8B7B-BD6E-03395EEAD880}"/>
              </a:ext>
            </a:extLst>
          </p:cNvPr>
          <p:cNvSpPr>
            <a:spLocks noGrp="1"/>
          </p:cNvSpPr>
          <p:nvPr>
            <p:ph type="subTitle" idx="1"/>
          </p:nvPr>
        </p:nvSpPr>
        <p:spPr>
          <a:xfrm>
            <a:off x="1" y="825909"/>
            <a:ext cx="12192000" cy="5963263"/>
          </a:xfrm>
        </p:spPr>
        <p:txBody>
          <a:bodyPr>
            <a:normAutofit fontScale="92500" lnSpcReduction="20000"/>
          </a:bodyPr>
          <a:lstStyle/>
          <a:p>
            <a:pPr algn="l"/>
            <a:r>
              <a:rPr lang="en-US" b="1" dirty="0">
                <a:highlight>
                  <a:srgbClr val="FFFF00"/>
                </a:highlight>
              </a:rPr>
              <a:t>Simple Model RAG:</a:t>
            </a:r>
          </a:p>
          <a:p>
            <a:pPr algn="l">
              <a:buFont typeface="Arial" panose="020B0604020202020204" pitchFamily="34" charset="0"/>
              <a:buChar char="•"/>
            </a:pPr>
            <a:r>
              <a:rPr lang="en-US" b="1" dirty="0"/>
              <a:t>Retrieval Process:</a:t>
            </a:r>
            <a:r>
              <a:rPr lang="en-US" dirty="0"/>
              <a:t> This version of RAG involves retrieving relevant text or data from a database or document based on a query.</a:t>
            </a:r>
          </a:p>
          <a:p>
            <a:pPr algn="l">
              <a:buFont typeface="Arial" panose="020B0604020202020204" pitchFamily="34" charset="0"/>
              <a:buChar char="•"/>
            </a:pPr>
            <a:r>
              <a:rPr lang="en-US" b="1" dirty="0"/>
              <a:t>Generation Process:</a:t>
            </a:r>
            <a:r>
              <a:rPr lang="en-US" dirty="0"/>
              <a:t> After retrieval, the generative model processes the retrieved data to produce the final output, typically in text form.</a:t>
            </a:r>
          </a:p>
          <a:p>
            <a:pPr algn="l"/>
            <a:r>
              <a:rPr lang="en-US" b="1" dirty="0">
                <a:highlight>
                  <a:srgbClr val="FFFF00"/>
                </a:highlight>
              </a:rPr>
              <a:t>Multimodal RAG:</a:t>
            </a:r>
          </a:p>
          <a:p>
            <a:pPr algn="l">
              <a:buFont typeface="Arial" panose="020B0604020202020204" pitchFamily="34" charset="0"/>
              <a:buChar char="•"/>
            </a:pPr>
            <a:r>
              <a:rPr lang="en-US" b="1" dirty="0"/>
              <a:t>Retrieval Process:</a:t>
            </a:r>
            <a:r>
              <a:rPr lang="en-US" dirty="0"/>
              <a:t> In this version, retrieval extends beyond text and may include multiple data types (modalities) such as images, videos, or audio files. The system retrieves relevant information from various sources, not just text databases.</a:t>
            </a:r>
          </a:p>
          <a:p>
            <a:pPr algn="l">
              <a:buFont typeface="Arial" panose="020B0604020202020204" pitchFamily="34" charset="0"/>
              <a:buChar char="•"/>
            </a:pPr>
            <a:r>
              <a:rPr lang="en-US" b="1" dirty="0"/>
              <a:t>Generation Process:</a:t>
            </a:r>
            <a:r>
              <a:rPr lang="en-US" dirty="0"/>
              <a:t> The generative model then processes this multimodal data to produce a comprehensive output that could involve text, images, or other forms of media.</a:t>
            </a:r>
          </a:p>
          <a:p>
            <a:pPr algn="l"/>
            <a:r>
              <a:rPr lang="en-US" b="1" dirty="0">
                <a:highlight>
                  <a:srgbClr val="FFFF00"/>
                </a:highlight>
              </a:rPr>
              <a:t>Key Differences:</a:t>
            </a:r>
          </a:p>
          <a:p>
            <a:pPr algn="l">
              <a:buFont typeface="Arial" panose="020B0604020202020204" pitchFamily="34" charset="0"/>
              <a:buChar char="•"/>
            </a:pPr>
            <a:r>
              <a:rPr lang="en-US" b="1" dirty="0"/>
              <a:t>Data Sources:</a:t>
            </a:r>
            <a:r>
              <a:rPr lang="en-US" dirty="0"/>
              <a:t> Simple Model RAG focuses on text-based retrieval, while Multimodal RAG integrates data from multiple formats (e.g., text, images, etc.).</a:t>
            </a:r>
          </a:p>
          <a:p>
            <a:pPr algn="l">
              <a:buFont typeface="Arial" panose="020B0604020202020204" pitchFamily="34" charset="0"/>
              <a:buChar char="•"/>
            </a:pPr>
            <a:r>
              <a:rPr lang="en-US" b="1" dirty="0"/>
              <a:t>Applications:</a:t>
            </a:r>
            <a:r>
              <a:rPr lang="en-US" dirty="0"/>
              <a:t> Simple Model RAG is suited for tasks like text generation or question answering, whereas Multimodal RAG can be used for more complex tasks involving different types of data, such as generating captions for images or creating multimedia content.</a:t>
            </a:r>
          </a:p>
          <a:p>
            <a:pPr algn="l"/>
            <a:r>
              <a:rPr lang="en-US" dirty="0"/>
              <a:t>These two approaches highlight the flexibility of RAG in handling different types of data, depending on the specific application requirements.</a:t>
            </a:r>
          </a:p>
          <a:p>
            <a:pPr algn="l"/>
            <a:endParaRPr lang="en-IN" dirty="0"/>
          </a:p>
        </p:txBody>
      </p:sp>
    </p:spTree>
    <p:extLst>
      <p:ext uri="{BB962C8B-B14F-4D97-AF65-F5344CB8AC3E}">
        <p14:creationId xmlns:p14="http://schemas.microsoft.com/office/powerpoint/2010/main" val="1713034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224C-ED5F-A1B4-AA14-C6A5D5045CA5}"/>
              </a:ext>
            </a:extLst>
          </p:cNvPr>
          <p:cNvSpPr>
            <a:spLocks noGrp="1"/>
          </p:cNvSpPr>
          <p:nvPr>
            <p:ph type="ctrTitle"/>
          </p:nvPr>
        </p:nvSpPr>
        <p:spPr>
          <a:xfrm>
            <a:off x="0" y="0"/>
            <a:ext cx="12192000" cy="737419"/>
          </a:xfrm>
        </p:spPr>
        <p:txBody>
          <a:bodyPr>
            <a:noAutofit/>
          </a:bodyPr>
          <a:lstStyle/>
          <a:p>
            <a:r>
              <a:rPr lang="en-IN" sz="4400" b="1" dirty="0">
                <a:highlight>
                  <a:srgbClr val="FFFF00"/>
                </a:highlight>
              </a:rPr>
              <a:t>GENERATIVE AI SESSION</a:t>
            </a:r>
          </a:p>
        </p:txBody>
      </p:sp>
      <p:sp>
        <p:nvSpPr>
          <p:cNvPr id="3" name="Subtitle 2">
            <a:extLst>
              <a:ext uri="{FF2B5EF4-FFF2-40B4-BE49-F238E27FC236}">
                <a16:creationId xmlns:a16="http://schemas.microsoft.com/office/drawing/2014/main" id="{48BF7A18-6B5E-FDB0-8EF5-26D972A03CD9}"/>
              </a:ext>
            </a:extLst>
          </p:cNvPr>
          <p:cNvSpPr>
            <a:spLocks noGrp="1"/>
          </p:cNvSpPr>
          <p:nvPr>
            <p:ph type="subTitle" idx="1"/>
          </p:nvPr>
        </p:nvSpPr>
        <p:spPr>
          <a:xfrm>
            <a:off x="0" y="884903"/>
            <a:ext cx="12192000" cy="6076336"/>
          </a:xfrm>
        </p:spPr>
        <p:txBody>
          <a:bodyPr>
            <a:normAutofit fontScale="92500" lnSpcReduction="20000"/>
          </a:bodyPr>
          <a:lstStyle/>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 ChatGPT Tutorial for Developers | Introduction to ChatGPT :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=SDStCnlITT8</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2- Generative AI Workshop :  </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IN"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=Xp1MnygECUs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3- LARGE LANGUAGE MODEL : </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IN"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=v0w9LXXrsys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4- COMPLETE DATA SCIENCE LIBRARY: </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IN"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=MsFhUjFL4vE&amp;t=209s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5-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Know About Data Science &amp; Generative AI: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=TR_OCx5z-m8</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6- Generative AI with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Langchain</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Langsmith</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OpenAI &amp;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LLMops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MAkXifYHnuw&amp;t</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=1320s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7- </a:t>
            </a:r>
            <a:r>
              <a:rPr lang="it-IT" sz="1800" b="1" kern="100" dirty="0">
                <a:effectLst/>
                <a:latin typeface="Aptos" panose="020B0004020202020204" pitchFamily="34" charset="0"/>
                <a:ea typeface="Aptos" panose="020B0004020202020204" pitchFamily="34" charset="0"/>
                <a:cs typeface="Times New Roman" panose="02020603050405020304" pitchFamily="18" charset="0"/>
              </a:rPr>
              <a:t>Google Generative AI | Gemini AI: </a:t>
            </a:r>
            <a:r>
              <a:rPr lang="it-IT"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youtube.com/watch?v=BDrXdvNh19Q&amp;t=5684s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it-IT" sz="1800" b="1" kern="100" dirty="0">
                <a:effectLst/>
                <a:latin typeface="Aptos" panose="020B0004020202020204" pitchFamily="34" charset="0"/>
                <a:ea typeface="Aptos" panose="020B0004020202020204" pitchFamily="34" charset="0"/>
                <a:cs typeface="Times New Roman" panose="02020603050405020304" pitchFamily="18" charset="0"/>
              </a:rPr>
              <a:t>8-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Generative AI for Build LLM Model Using Lama 3,Hugging Face &amp;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Ollama</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=eDN6fAWLNNE&amp;t=5425s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9- GEMMA-9B Integration with GROQ, HUGGINGFACE &amp; LANGCHAIN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US"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US"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=Bp1XyvMvedg&amp;t=7086s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lnSpc>
                <a:spcPct val="107000"/>
              </a:lnSpc>
              <a:spcAft>
                <a:spcPts val="800"/>
              </a:spcAf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10-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NLP: </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youtube.com/</a:t>
            </a:r>
            <a:r>
              <a:rPr lang="en-IN" sz="1800" b="1" kern="100" dirty="0" err="1">
                <a:effectLst/>
                <a:highlight>
                  <a:srgbClr val="00FFFF"/>
                </a:highlight>
                <a:latin typeface="Aptos" panose="020B0004020202020204" pitchFamily="34" charset="0"/>
                <a:ea typeface="Aptos" panose="020B0004020202020204" pitchFamily="34" charset="0"/>
                <a:cs typeface="Times New Roman" panose="02020603050405020304" pitchFamily="18" charset="0"/>
              </a:rPr>
              <a:t>watch?v</a:t>
            </a:r>
            <a:r>
              <a:rPr lang="en-IN" sz="1800" b="1"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rPr>
              <a:t>=s-xhKH-e8ig&amp;t=5844s</a:t>
            </a:r>
            <a:endParaRPr lang="en-IN" sz="1800" kern="100" dirty="0">
              <a:effectLst/>
              <a:highlight>
                <a:srgbClr val="00FFFF"/>
              </a:highlight>
              <a:latin typeface="Aptos" panose="020B0004020202020204" pitchFamily="34" charset="0"/>
              <a:ea typeface="Aptos" panose="020B0004020202020204" pitchFamily="34" charset="0"/>
              <a:cs typeface="Times New Roman" panose="02020603050405020304" pitchFamily="18" charset="0"/>
            </a:endParaRPr>
          </a:p>
          <a:p>
            <a:pPr algn="l"/>
            <a:endParaRPr lang="en-US" b="1" i="0" dirty="0">
              <a:solidFill>
                <a:srgbClr val="F1F1F1"/>
              </a:solidFill>
              <a:effectLst/>
              <a:highlight>
                <a:srgbClr val="0F0F0F"/>
              </a:highlight>
              <a:latin typeface="Roboto" panose="02000000000000000000" pitchFamily="2" charset="0"/>
            </a:endParaRPr>
          </a:p>
          <a:p>
            <a:pPr algn="l"/>
            <a:endParaRPr lang="en-US" b="1" i="0" dirty="0">
              <a:solidFill>
                <a:srgbClr val="F1F1F1"/>
              </a:solidFill>
              <a:effectLst/>
              <a:highlight>
                <a:srgbClr val="0F0F0F"/>
              </a:highlight>
              <a:latin typeface="Roboto" panose="02000000000000000000" pitchFamily="2" charset="0"/>
            </a:endParaRPr>
          </a:p>
          <a:p>
            <a:pPr algn="l"/>
            <a:endParaRPr lang="en-US" b="1" i="0" dirty="0">
              <a:solidFill>
                <a:srgbClr val="F1F1F1"/>
              </a:solidFill>
              <a:effectLst/>
              <a:highlight>
                <a:srgbClr val="0F0F0F"/>
              </a:highlight>
              <a:latin typeface="Roboto" panose="02000000000000000000" pitchFamily="2" charset="0"/>
            </a:endParaRPr>
          </a:p>
          <a:p>
            <a:pPr algn="l"/>
            <a:endParaRPr lang="en-IN" b="1" i="0" dirty="0">
              <a:solidFill>
                <a:srgbClr val="F1F1F1"/>
              </a:solidFill>
              <a:effectLst/>
              <a:highlight>
                <a:srgbClr val="0F0F0F"/>
              </a:highlight>
              <a:latin typeface="Roboto" panose="02000000000000000000" pitchFamily="2" charset="0"/>
            </a:endParaRPr>
          </a:p>
          <a:p>
            <a:pPr algn="l"/>
            <a:endParaRPr lang="en-US" b="1" i="0" dirty="0">
              <a:solidFill>
                <a:srgbClr val="F1F1F1"/>
              </a:solidFill>
              <a:effectLst/>
              <a:highlight>
                <a:srgbClr val="0F0F0F"/>
              </a:highlight>
              <a:latin typeface="Roboto" panose="02000000000000000000" pitchFamily="2" charset="0"/>
            </a:endParaRPr>
          </a:p>
          <a:p>
            <a:pPr algn="l"/>
            <a:endParaRPr lang="en-IN" dirty="0"/>
          </a:p>
        </p:txBody>
      </p:sp>
    </p:spTree>
    <p:extLst>
      <p:ext uri="{BB962C8B-B14F-4D97-AF65-F5344CB8AC3E}">
        <p14:creationId xmlns:p14="http://schemas.microsoft.com/office/powerpoint/2010/main" val="297825248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48" name="Group 47">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49" name="Freeform: Shape 4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51" name="Group 50">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6" name="Group 25">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52" name="Freeform: Shape 51">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Shape 52">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54" name="Group 5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55" name="Freeform: Shape 5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9384C1FB-01E9-1C29-C0D9-2A63C214CF81}"/>
              </a:ext>
            </a:extLst>
          </p:cNvPr>
          <p:cNvSpPr>
            <a:spLocks noGrp="1"/>
          </p:cNvSpPr>
          <p:nvPr>
            <p:ph type="ctrTitle"/>
          </p:nvPr>
        </p:nvSpPr>
        <p:spPr>
          <a:xfrm>
            <a:off x="142240" y="1889760"/>
            <a:ext cx="3564568" cy="2965269"/>
          </a:xfrm>
        </p:spPr>
        <p:txBody>
          <a:bodyPr vert="horz" lIns="91440" tIns="45720" rIns="91440" bIns="45720" rtlCol="0" anchor="t">
            <a:noAutofit/>
          </a:bodyPr>
          <a:lstStyle/>
          <a:p>
            <a:r>
              <a:rPr lang="en-US" sz="4000" b="1" kern="1200" dirty="0">
                <a:solidFill>
                  <a:schemeClr val="tx1"/>
                </a:solidFill>
                <a:latin typeface="+mj-lt"/>
                <a:ea typeface="+mj-ea"/>
                <a:cs typeface="+mj-cs"/>
              </a:rPr>
              <a:t>WORKSHOP ON RAG (RETRIEVAL AUGUMENTED GENERATION</a:t>
            </a:r>
          </a:p>
        </p:txBody>
      </p:sp>
      <p:sp>
        <p:nvSpPr>
          <p:cNvPr id="3" name="Subtitle 2">
            <a:extLst>
              <a:ext uri="{FF2B5EF4-FFF2-40B4-BE49-F238E27FC236}">
                <a16:creationId xmlns:a16="http://schemas.microsoft.com/office/drawing/2014/main" id="{BFABA314-5B9A-A310-ADF9-69BDAA88A370}"/>
              </a:ext>
            </a:extLst>
          </p:cNvPr>
          <p:cNvSpPr>
            <a:spLocks noGrp="1"/>
          </p:cNvSpPr>
          <p:nvPr>
            <p:ph type="subTitle" idx="1"/>
          </p:nvPr>
        </p:nvSpPr>
        <p:spPr>
          <a:xfrm>
            <a:off x="4714241" y="127818"/>
            <a:ext cx="7231954" cy="6430298"/>
          </a:xfrm>
        </p:spPr>
        <p:txBody>
          <a:bodyPr vert="horz" lIns="91440" tIns="45720" rIns="91440" bIns="45720" rtlCol="0">
            <a:noAutofit/>
          </a:bodyPr>
          <a:lstStyle/>
          <a:p>
            <a:pPr indent="-228600" algn="l">
              <a:buFont typeface="Arial" panose="020B0604020202020204" pitchFamily="34" charset="0"/>
              <a:buChar char="•"/>
            </a:pPr>
            <a:endParaRPr lang="en-US" sz="2800" b="1" dirty="0">
              <a:solidFill>
                <a:schemeClr val="tx1">
                  <a:alpha val="80000"/>
                </a:schemeClr>
              </a:solidFill>
            </a:endParaRPr>
          </a:p>
          <a:p>
            <a:pPr marL="342900" indent="-342900" algn="l">
              <a:buFont typeface="Wingdings" panose="05000000000000000000" pitchFamily="2" charset="2"/>
              <a:buChar char="Ø"/>
            </a:pPr>
            <a:r>
              <a:rPr lang="en-US" sz="2800" b="1" dirty="0">
                <a:solidFill>
                  <a:schemeClr val="tx1">
                    <a:alpha val="80000"/>
                  </a:schemeClr>
                </a:solidFill>
              </a:rPr>
              <a:t>TRADITIONAL LLM MODEL VS RAG BASED MODEL?</a:t>
            </a:r>
          </a:p>
          <a:p>
            <a:pPr marL="342900" indent="-342900" algn="l">
              <a:buFont typeface="Wingdings" panose="05000000000000000000" pitchFamily="2" charset="2"/>
              <a:buChar char="Ø"/>
            </a:pPr>
            <a:r>
              <a:rPr lang="en-US" sz="2800" b="1" dirty="0">
                <a:solidFill>
                  <a:schemeClr val="tx1">
                    <a:alpha val="80000"/>
                  </a:schemeClr>
                </a:solidFill>
              </a:rPr>
              <a:t>WHAT IS RAG ?</a:t>
            </a:r>
          </a:p>
          <a:p>
            <a:pPr marL="342900" indent="-342900" algn="l">
              <a:buFont typeface="Wingdings" panose="05000000000000000000" pitchFamily="2" charset="2"/>
              <a:buChar char="Ø"/>
            </a:pPr>
            <a:r>
              <a:rPr lang="en-US" sz="2800" b="1" dirty="0">
                <a:solidFill>
                  <a:schemeClr val="tx1">
                    <a:alpha val="80000"/>
                  </a:schemeClr>
                </a:solidFill>
              </a:rPr>
              <a:t>WHAT KIND OF PROBLEMS RAG USED FOR ?</a:t>
            </a:r>
          </a:p>
          <a:p>
            <a:pPr marL="342900" indent="-342900" algn="l">
              <a:buFont typeface="Wingdings" panose="05000000000000000000" pitchFamily="2" charset="2"/>
              <a:buChar char="Ø"/>
            </a:pPr>
            <a:r>
              <a:rPr lang="en-US" sz="2800" b="1" dirty="0">
                <a:solidFill>
                  <a:schemeClr val="tx1">
                    <a:alpha val="80000"/>
                  </a:schemeClr>
                </a:solidFill>
              </a:rPr>
              <a:t>RAG ARCHITECTURE</a:t>
            </a:r>
          </a:p>
          <a:p>
            <a:pPr marL="342900" indent="-342900" algn="l">
              <a:buFont typeface="Wingdings" panose="05000000000000000000" pitchFamily="2" charset="2"/>
              <a:buChar char="Ø"/>
            </a:pPr>
            <a:r>
              <a:rPr lang="en-US" sz="2800" b="1" dirty="0">
                <a:solidFill>
                  <a:schemeClr val="tx1">
                    <a:alpha val="80000"/>
                  </a:schemeClr>
                </a:solidFill>
              </a:rPr>
              <a:t>SIMPLE MODEL RAG vs MULTIMODEL RAG</a:t>
            </a:r>
          </a:p>
          <a:p>
            <a:pPr marL="342900" indent="-342900" algn="l">
              <a:buFont typeface="Wingdings" panose="05000000000000000000" pitchFamily="2" charset="2"/>
              <a:buChar char="Ø"/>
            </a:pPr>
            <a:r>
              <a:rPr lang="en-US" sz="2800" b="1" dirty="0">
                <a:solidFill>
                  <a:schemeClr val="tx1">
                    <a:alpha val="80000"/>
                  </a:schemeClr>
                </a:solidFill>
              </a:rPr>
              <a:t>RAG PRACTICLE </a:t>
            </a:r>
          </a:p>
          <a:p>
            <a:pPr indent="-228600" algn="l">
              <a:buFont typeface="Arial" panose="020B0604020202020204" pitchFamily="34" charset="0"/>
              <a:buChar char="•"/>
            </a:pPr>
            <a:endParaRPr lang="en-US" sz="2800" b="1" dirty="0">
              <a:solidFill>
                <a:schemeClr val="tx1">
                  <a:alpha val="80000"/>
                </a:schemeClr>
              </a:solidFill>
            </a:endParaRPr>
          </a:p>
        </p:txBody>
      </p:sp>
    </p:spTree>
    <p:extLst>
      <p:ext uri="{BB962C8B-B14F-4D97-AF65-F5344CB8AC3E}">
        <p14:creationId xmlns:p14="http://schemas.microsoft.com/office/powerpoint/2010/main" val="27389751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014B12-9548-0F36-1B60-022E3A3FA8D7}"/>
              </a:ext>
            </a:extLst>
          </p:cNvPr>
          <p:cNvSpPr>
            <a:spLocks noGrp="1"/>
          </p:cNvSpPr>
          <p:nvPr>
            <p:ph type="ctrTitle"/>
          </p:nvPr>
        </p:nvSpPr>
        <p:spPr>
          <a:xfrm>
            <a:off x="1156851" y="637762"/>
            <a:ext cx="9888496" cy="900131"/>
          </a:xfrm>
        </p:spPr>
        <p:txBody>
          <a:bodyPr vert="horz" lIns="91440" tIns="45720" rIns="91440" bIns="45720" rtlCol="0" anchor="t">
            <a:normAutofit/>
          </a:bodyPr>
          <a:lstStyle/>
          <a:p>
            <a:pPr algn="l"/>
            <a:r>
              <a:rPr lang="en-US" sz="4000" kern="1200" dirty="0">
                <a:solidFill>
                  <a:schemeClr val="bg1"/>
                </a:solidFill>
                <a:latin typeface="+mj-lt"/>
                <a:ea typeface="+mj-ea"/>
                <a:cs typeface="+mj-cs"/>
              </a:rPr>
              <a:t>WHAT IS RAG ? </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3BDAE9C3-481C-D915-095A-CCAB2F9A0CB2}"/>
              </a:ext>
            </a:extLst>
          </p:cNvPr>
          <p:cNvSpPr>
            <a:spLocks noGrp="1"/>
          </p:cNvSpPr>
          <p:nvPr>
            <p:ph type="subTitle" idx="1"/>
          </p:nvPr>
        </p:nvSpPr>
        <p:spPr>
          <a:xfrm>
            <a:off x="426720" y="2207225"/>
            <a:ext cx="11501120" cy="3969737"/>
          </a:xfrm>
          <a:solidFill>
            <a:schemeClr val="bg1"/>
          </a:solidFill>
        </p:spPr>
        <p:txBody>
          <a:bodyPr vert="horz" lIns="91440" tIns="45720" rIns="91440" bIns="45720" rtlCol="0">
            <a:noAutofit/>
          </a:bodyPr>
          <a:lstStyle/>
          <a:p>
            <a:pPr indent="-228600" algn="l">
              <a:spcAft>
                <a:spcPts val="800"/>
              </a:spcAft>
              <a:buFont typeface="Arial" panose="020B0604020202020204" pitchFamily="34" charset="0"/>
              <a:buChar char="•"/>
            </a:pPr>
            <a:r>
              <a:rPr lang="en-US" sz="2800" dirty="0">
                <a:effectLst/>
              </a:rPr>
              <a:t>Each step can be broken down to:</a:t>
            </a:r>
          </a:p>
          <a:p>
            <a:pPr marL="342900" lvl="0" indent="-228600" algn="l">
              <a:spcAft>
                <a:spcPts val="800"/>
              </a:spcAft>
              <a:buSzPts val="1000"/>
              <a:buFont typeface="Arial" panose="020B0604020202020204" pitchFamily="34" charset="0"/>
              <a:buChar char="•"/>
              <a:tabLst>
                <a:tab pos="457200" algn="l"/>
              </a:tabLst>
            </a:pPr>
            <a:r>
              <a:rPr lang="en-US" sz="2800" b="1" dirty="0">
                <a:effectLst/>
              </a:rPr>
              <a:t>Retrieval</a:t>
            </a:r>
            <a:r>
              <a:rPr lang="en-US" sz="2800" dirty="0">
                <a:effectLst/>
              </a:rPr>
              <a:t> - Seeking relevant information from a source given a query. For example, getting relevant passages of Wikipedia text from a database given a question.</a:t>
            </a:r>
          </a:p>
          <a:p>
            <a:pPr marL="342900" lvl="0" indent="-228600" algn="l">
              <a:spcAft>
                <a:spcPts val="800"/>
              </a:spcAft>
              <a:buSzPts val="1000"/>
              <a:buFont typeface="Arial" panose="020B0604020202020204" pitchFamily="34" charset="0"/>
              <a:buChar char="•"/>
              <a:tabLst>
                <a:tab pos="457200" algn="l"/>
              </a:tabLst>
            </a:pPr>
            <a:r>
              <a:rPr lang="en-US" sz="2800" b="1" dirty="0">
                <a:effectLst/>
              </a:rPr>
              <a:t>Augmented</a:t>
            </a:r>
            <a:r>
              <a:rPr lang="en-US" sz="2800" dirty="0">
                <a:effectLst/>
              </a:rPr>
              <a:t> - Using the relevant retrieved information to modify an input to a generative model (e.g. an LLM).</a:t>
            </a:r>
          </a:p>
          <a:p>
            <a:pPr marL="342900" lvl="0" indent="-228600" algn="l">
              <a:spcAft>
                <a:spcPts val="800"/>
              </a:spcAft>
              <a:buSzPts val="1000"/>
              <a:buFont typeface="Arial" panose="020B0604020202020204" pitchFamily="34" charset="0"/>
              <a:buChar char="•"/>
              <a:tabLst>
                <a:tab pos="457200" algn="l"/>
              </a:tabLst>
            </a:pPr>
            <a:r>
              <a:rPr lang="en-US" sz="2800" b="1" dirty="0">
                <a:effectLst/>
              </a:rPr>
              <a:t>Generation</a:t>
            </a:r>
            <a:r>
              <a:rPr lang="en-US" sz="2800" dirty="0">
                <a:effectLst/>
              </a:rPr>
              <a:t> - Generating an output given an input. For example, in the case of an LLM, generating a passage of text given an input prompt.</a:t>
            </a:r>
          </a:p>
          <a:p>
            <a:pPr algn="l"/>
            <a:r>
              <a:rPr lang="en-US" sz="2800" dirty="0"/>
              <a:t> </a:t>
            </a:r>
          </a:p>
        </p:txBody>
      </p:sp>
    </p:spTree>
    <p:extLst>
      <p:ext uri="{BB962C8B-B14F-4D97-AF65-F5344CB8AC3E}">
        <p14:creationId xmlns:p14="http://schemas.microsoft.com/office/powerpoint/2010/main" val="1547438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95693B2-2D9C-1498-E01B-7712A9244AF5}"/>
              </a:ext>
            </a:extLst>
          </p:cNvPr>
          <p:cNvSpPr/>
          <p:nvPr/>
        </p:nvSpPr>
        <p:spPr>
          <a:xfrm>
            <a:off x="2349910" y="1160206"/>
            <a:ext cx="1700981" cy="8259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a:t>USER</a:t>
            </a:r>
            <a:endParaRPr lang="en-IN" sz="3600" dirty="0"/>
          </a:p>
        </p:txBody>
      </p:sp>
      <p:sp>
        <p:nvSpPr>
          <p:cNvPr id="3" name="Rectangle: Rounded Corners 2">
            <a:extLst>
              <a:ext uri="{FF2B5EF4-FFF2-40B4-BE49-F238E27FC236}">
                <a16:creationId xmlns:a16="http://schemas.microsoft.com/office/drawing/2014/main" id="{544CEAAC-58A3-DFDE-C1DB-79E6E606984F}"/>
              </a:ext>
            </a:extLst>
          </p:cNvPr>
          <p:cNvSpPr/>
          <p:nvPr/>
        </p:nvSpPr>
        <p:spPr>
          <a:xfrm>
            <a:off x="7044814" y="1160206"/>
            <a:ext cx="1700981" cy="82591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a:t>LLM </a:t>
            </a:r>
            <a:endParaRPr lang="en-IN" sz="3600" dirty="0"/>
          </a:p>
        </p:txBody>
      </p:sp>
      <p:cxnSp>
        <p:nvCxnSpPr>
          <p:cNvPr id="5" name="Straight Arrow Connector 4">
            <a:extLst>
              <a:ext uri="{FF2B5EF4-FFF2-40B4-BE49-F238E27FC236}">
                <a16:creationId xmlns:a16="http://schemas.microsoft.com/office/drawing/2014/main" id="{87A79887-A1B7-557C-B81E-10BBFE111D49}"/>
              </a:ext>
            </a:extLst>
          </p:cNvPr>
          <p:cNvCxnSpPr>
            <a:cxnSpLocks/>
          </p:cNvCxnSpPr>
          <p:nvPr/>
        </p:nvCxnSpPr>
        <p:spPr>
          <a:xfrm>
            <a:off x="4193458" y="1366684"/>
            <a:ext cx="267929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EF9D93CF-4542-3B42-4543-87186C0DEE6C}"/>
              </a:ext>
            </a:extLst>
          </p:cNvPr>
          <p:cNvCxnSpPr>
            <a:cxnSpLocks/>
          </p:cNvCxnSpPr>
          <p:nvPr/>
        </p:nvCxnSpPr>
        <p:spPr>
          <a:xfrm flipH="1">
            <a:off x="4193458" y="1779639"/>
            <a:ext cx="276778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AF04B786-CB0C-8E91-EE0C-8679D4591F92}"/>
              </a:ext>
            </a:extLst>
          </p:cNvPr>
          <p:cNvSpPr txBox="1"/>
          <p:nvPr/>
        </p:nvSpPr>
        <p:spPr>
          <a:xfrm>
            <a:off x="4945625" y="938360"/>
            <a:ext cx="923073" cy="369332"/>
          </a:xfrm>
          <a:prstGeom prst="rect">
            <a:avLst/>
          </a:prstGeom>
          <a:solidFill>
            <a:schemeClr val="accent2"/>
          </a:solidFill>
          <a:ln>
            <a:solidFill>
              <a:schemeClr val="accent1"/>
            </a:solidFill>
          </a:ln>
        </p:spPr>
        <p:txBody>
          <a:bodyPr wrap="none" rtlCol="0">
            <a:spAutoFit/>
          </a:bodyPr>
          <a:lstStyle/>
          <a:p>
            <a:r>
              <a:rPr lang="en-IN" b="1"/>
              <a:t>QUERY</a:t>
            </a:r>
            <a:endParaRPr lang="en-IN" b="1" dirty="0"/>
          </a:p>
        </p:txBody>
      </p:sp>
      <p:sp>
        <p:nvSpPr>
          <p:cNvPr id="15" name="TextBox 14">
            <a:extLst>
              <a:ext uri="{FF2B5EF4-FFF2-40B4-BE49-F238E27FC236}">
                <a16:creationId xmlns:a16="http://schemas.microsoft.com/office/drawing/2014/main" id="{4484B450-CBE9-9189-C597-98852BAB5738}"/>
              </a:ext>
            </a:extLst>
          </p:cNvPr>
          <p:cNvSpPr txBox="1"/>
          <p:nvPr/>
        </p:nvSpPr>
        <p:spPr>
          <a:xfrm>
            <a:off x="5035995" y="1823262"/>
            <a:ext cx="1348446" cy="369332"/>
          </a:xfrm>
          <a:prstGeom prst="rect">
            <a:avLst/>
          </a:prstGeom>
          <a:solidFill>
            <a:schemeClr val="accent2"/>
          </a:solidFill>
          <a:ln>
            <a:solidFill>
              <a:schemeClr val="accent1"/>
            </a:solidFill>
          </a:ln>
        </p:spPr>
        <p:txBody>
          <a:bodyPr wrap="none" rtlCol="0">
            <a:spAutoFit/>
          </a:bodyPr>
          <a:lstStyle/>
          <a:p>
            <a:r>
              <a:rPr lang="en-IN" b="1"/>
              <a:t>RESPONSE</a:t>
            </a:r>
            <a:endParaRPr lang="en-IN" b="1" dirty="0"/>
          </a:p>
        </p:txBody>
      </p:sp>
      <p:sp>
        <p:nvSpPr>
          <p:cNvPr id="16" name="TextBox 15">
            <a:extLst>
              <a:ext uri="{FF2B5EF4-FFF2-40B4-BE49-F238E27FC236}">
                <a16:creationId xmlns:a16="http://schemas.microsoft.com/office/drawing/2014/main" id="{A47B2135-5A17-6890-B7E7-700D8F040FC3}"/>
              </a:ext>
            </a:extLst>
          </p:cNvPr>
          <p:cNvSpPr txBox="1"/>
          <p:nvPr/>
        </p:nvSpPr>
        <p:spPr>
          <a:xfrm>
            <a:off x="1238866" y="176983"/>
            <a:ext cx="5805948" cy="646331"/>
          </a:xfrm>
          <a:prstGeom prst="rect">
            <a:avLst/>
          </a:prstGeom>
          <a:solidFill>
            <a:schemeClr val="accent4">
              <a:lumMod val="20000"/>
              <a:lumOff val="80000"/>
            </a:schemeClr>
          </a:solidFill>
        </p:spPr>
        <p:txBody>
          <a:bodyPr wrap="square" rtlCol="0">
            <a:spAutoFit/>
          </a:bodyPr>
          <a:lstStyle/>
          <a:p>
            <a:r>
              <a:rPr lang="en-IN" sz="3600" b="1"/>
              <a:t>TRADIONAL LLM MODELS</a:t>
            </a:r>
            <a:endParaRPr lang="en-IN" sz="3600" b="1" dirty="0"/>
          </a:p>
        </p:txBody>
      </p:sp>
      <p:sp>
        <p:nvSpPr>
          <p:cNvPr id="17" name="TextBox 16">
            <a:extLst>
              <a:ext uri="{FF2B5EF4-FFF2-40B4-BE49-F238E27FC236}">
                <a16:creationId xmlns:a16="http://schemas.microsoft.com/office/drawing/2014/main" id="{5125F1CC-A65C-3013-9A9A-E0DAC43E1797}"/>
              </a:ext>
            </a:extLst>
          </p:cNvPr>
          <p:cNvSpPr txBox="1"/>
          <p:nvPr/>
        </p:nvSpPr>
        <p:spPr>
          <a:xfrm>
            <a:off x="1838634" y="2473221"/>
            <a:ext cx="4630991" cy="646331"/>
          </a:xfrm>
          <a:prstGeom prst="rect">
            <a:avLst/>
          </a:prstGeom>
          <a:solidFill>
            <a:schemeClr val="accent4">
              <a:lumMod val="20000"/>
              <a:lumOff val="80000"/>
            </a:schemeClr>
          </a:solidFill>
        </p:spPr>
        <p:txBody>
          <a:bodyPr wrap="square" rtlCol="0">
            <a:spAutoFit/>
          </a:bodyPr>
          <a:lstStyle/>
          <a:p>
            <a:r>
              <a:rPr lang="en-IN" sz="3600" b="1"/>
              <a:t>RAG BASED SYSTEM</a:t>
            </a:r>
            <a:endParaRPr lang="en-IN" sz="3600" b="1" dirty="0"/>
          </a:p>
        </p:txBody>
      </p:sp>
      <p:sp>
        <p:nvSpPr>
          <p:cNvPr id="18" name="Rectangle: Rounded Corners 17">
            <a:extLst>
              <a:ext uri="{FF2B5EF4-FFF2-40B4-BE49-F238E27FC236}">
                <a16:creationId xmlns:a16="http://schemas.microsoft.com/office/drawing/2014/main" id="{56D20A09-C91A-AF93-C59B-10FE7D5D5A82}"/>
              </a:ext>
            </a:extLst>
          </p:cNvPr>
          <p:cNvSpPr/>
          <p:nvPr/>
        </p:nvSpPr>
        <p:spPr>
          <a:xfrm>
            <a:off x="799720" y="3790786"/>
            <a:ext cx="1235558" cy="5649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a:t>USER</a:t>
            </a:r>
            <a:endParaRPr lang="en-IN" sz="2800" dirty="0"/>
          </a:p>
        </p:txBody>
      </p:sp>
      <p:sp>
        <p:nvSpPr>
          <p:cNvPr id="19" name="Rectangle: Rounded Corners 18">
            <a:extLst>
              <a:ext uri="{FF2B5EF4-FFF2-40B4-BE49-F238E27FC236}">
                <a16:creationId xmlns:a16="http://schemas.microsoft.com/office/drawing/2014/main" id="{889C51EA-05F5-1F51-D67D-43CABD6CA136}"/>
              </a:ext>
            </a:extLst>
          </p:cNvPr>
          <p:cNvSpPr/>
          <p:nvPr/>
        </p:nvSpPr>
        <p:spPr>
          <a:xfrm>
            <a:off x="4372586" y="3790786"/>
            <a:ext cx="2051409" cy="5649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a:t>RETRIEVAR</a:t>
            </a:r>
            <a:endParaRPr lang="en-IN" sz="2800" dirty="0"/>
          </a:p>
        </p:txBody>
      </p:sp>
      <p:cxnSp>
        <p:nvCxnSpPr>
          <p:cNvPr id="20" name="Straight Arrow Connector 19">
            <a:extLst>
              <a:ext uri="{FF2B5EF4-FFF2-40B4-BE49-F238E27FC236}">
                <a16:creationId xmlns:a16="http://schemas.microsoft.com/office/drawing/2014/main" id="{4A23053D-1F48-6182-0A5B-1B77101DA8CD}"/>
              </a:ext>
            </a:extLst>
          </p:cNvPr>
          <p:cNvCxnSpPr>
            <a:cxnSpLocks/>
          </p:cNvCxnSpPr>
          <p:nvPr/>
        </p:nvCxnSpPr>
        <p:spPr>
          <a:xfrm>
            <a:off x="2133600" y="3974915"/>
            <a:ext cx="20598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CEE7176C-6121-5534-D305-8FE2037C60DF}"/>
              </a:ext>
            </a:extLst>
          </p:cNvPr>
          <p:cNvSpPr txBox="1"/>
          <p:nvPr/>
        </p:nvSpPr>
        <p:spPr>
          <a:xfrm>
            <a:off x="2701992" y="3517291"/>
            <a:ext cx="923073" cy="369332"/>
          </a:xfrm>
          <a:prstGeom prst="rect">
            <a:avLst/>
          </a:prstGeom>
          <a:solidFill>
            <a:schemeClr val="accent2"/>
          </a:solidFill>
          <a:ln>
            <a:solidFill>
              <a:schemeClr val="accent1"/>
            </a:solidFill>
          </a:ln>
        </p:spPr>
        <p:txBody>
          <a:bodyPr wrap="none" rtlCol="0">
            <a:spAutoFit/>
          </a:bodyPr>
          <a:lstStyle/>
          <a:p>
            <a:r>
              <a:rPr lang="en-IN" b="1"/>
              <a:t>QUERY</a:t>
            </a:r>
            <a:endParaRPr lang="en-IN" b="1" dirty="0"/>
          </a:p>
        </p:txBody>
      </p:sp>
      <p:sp>
        <p:nvSpPr>
          <p:cNvPr id="23" name="Rectangle: Rounded Corners 22">
            <a:extLst>
              <a:ext uri="{FF2B5EF4-FFF2-40B4-BE49-F238E27FC236}">
                <a16:creationId xmlns:a16="http://schemas.microsoft.com/office/drawing/2014/main" id="{D4328139-C578-D9D5-168E-97341087A034}"/>
              </a:ext>
            </a:extLst>
          </p:cNvPr>
          <p:cNvSpPr/>
          <p:nvPr/>
        </p:nvSpPr>
        <p:spPr>
          <a:xfrm>
            <a:off x="4498935" y="5825853"/>
            <a:ext cx="1007127" cy="5649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a:t>LLM </a:t>
            </a:r>
            <a:endParaRPr lang="en-IN" sz="3200" dirty="0"/>
          </a:p>
        </p:txBody>
      </p:sp>
      <p:cxnSp>
        <p:nvCxnSpPr>
          <p:cNvPr id="25" name="Straight Arrow Connector 24">
            <a:extLst>
              <a:ext uri="{FF2B5EF4-FFF2-40B4-BE49-F238E27FC236}">
                <a16:creationId xmlns:a16="http://schemas.microsoft.com/office/drawing/2014/main" id="{430E9C61-B7CD-B4C0-0D62-66D32BF15AAB}"/>
              </a:ext>
            </a:extLst>
          </p:cNvPr>
          <p:cNvCxnSpPr>
            <a:cxnSpLocks/>
          </p:cNvCxnSpPr>
          <p:nvPr/>
        </p:nvCxnSpPr>
        <p:spPr>
          <a:xfrm>
            <a:off x="6469625" y="3974915"/>
            <a:ext cx="20598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Cylinder 25">
            <a:extLst>
              <a:ext uri="{FF2B5EF4-FFF2-40B4-BE49-F238E27FC236}">
                <a16:creationId xmlns:a16="http://schemas.microsoft.com/office/drawing/2014/main" id="{CAC94760-E3BC-35FF-84C1-FD28B8774FBC}"/>
              </a:ext>
            </a:extLst>
          </p:cNvPr>
          <p:cNvSpPr/>
          <p:nvPr/>
        </p:nvSpPr>
        <p:spPr>
          <a:xfrm>
            <a:off x="8703427" y="3196104"/>
            <a:ext cx="1573161" cy="2104102"/>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a:t>DATA STORE IN VECTOR DATABASE</a:t>
            </a:r>
            <a:endParaRPr lang="en-IN" b="1" dirty="0"/>
          </a:p>
        </p:txBody>
      </p:sp>
      <p:cxnSp>
        <p:nvCxnSpPr>
          <p:cNvPr id="27" name="Straight Arrow Connector 26">
            <a:extLst>
              <a:ext uri="{FF2B5EF4-FFF2-40B4-BE49-F238E27FC236}">
                <a16:creationId xmlns:a16="http://schemas.microsoft.com/office/drawing/2014/main" id="{D750AE29-774E-51E2-2B7B-00A8AA3D6E3D}"/>
              </a:ext>
            </a:extLst>
          </p:cNvPr>
          <p:cNvCxnSpPr>
            <a:cxnSpLocks/>
          </p:cNvCxnSpPr>
          <p:nvPr/>
        </p:nvCxnSpPr>
        <p:spPr>
          <a:xfrm flipH="1">
            <a:off x="6469625" y="4248155"/>
            <a:ext cx="205985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239700A-0BAA-8AD0-D275-D37ED3FC8354}"/>
              </a:ext>
            </a:extLst>
          </p:cNvPr>
          <p:cNvCxnSpPr>
            <a:cxnSpLocks/>
          </p:cNvCxnSpPr>
          <p:nvPr/>
        </p:nvCxnSpPr>
        <p:spPr>
          <a:xfrm>
            <a:off x="5064932" y="4494288"/>
            <a:ext cx="0" cy="11199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B51B6E5A-EE40-228D-D905-3894DA66A795}"/>
              </a:ext>
            </a:extLst>
          </p:cNvPr>
          <p:cNvSpPr txBox="1"/>
          <p:nvPr/>
        </p:nvSpPr>
        <p:spPr>
          <a:xfrm>
            <a:off x="3731921" y="5429553"/>
            <a:ext cx="689612" cy="369332"/>
          </a:xfrm>
          <a:prstGeom prst="rect">
            <a:avLst/>
          </a:prstGeom>
          <a:solidFill>
            <a:schemeClr val="accent2"/>
          </a:solidFill>
          <a:ln>
            <a:solidFill>
              <a:schemeClr val="accent1"/>
            </a:solidFill>
          </a:ln>
        </p:spPr>
        <p:txBody>
          <a:bodyPr wrap="none" rtlCol="0">
            <a:spAutoFit/>
          </a:bodyPr>
          <a:lstStyle/>
          <a:p>
            <a:r>
              <a:rPr lang="en-IN" b="1"/>
              <a:t>TEXT</a:t>
            </a:r>
            <a:endParaRPr lang="en-IN" b="1" dirty="0"/>
          </a:p>
        </p:txBody>
      </p:sp>
      <p:sp>
        <p:nvSpPr>
          <p:cNvPr id="35" name="TextBox 34">
            <a:extLst>
              <a:ext uri="{FF2B5EF4-FFF2-40B4-BE49-F238E27FC236}">
                <a16:creationId xmlns:a16="http://schemas.microsoft.com/office/drawing/2014/main" id="{75FED8B3-BD00-8847-7B76-F46DE866F1F9}"/>
              </a:ext>
            </a:extLst>
          </p:cNvPr>
          <p:cNvSpPr txBox="1"/>
          <p:nvPr/>
        </p:nvSpPr>
        <p:spPr>
          <a:xfrm>
            <a:off x="3640062" y="4548943"/>
            <a:ext cx="923073" cy="369332"/>
          </a:xfrm>
          <a:prstGeom prst="rect">
            <a:avLst/>
          </a:prstGeom>
          <a:solidFill>
            <a:schemeClr val="accent2"/>
          </a:solidFill>
          <a:ln>
            <a:solidFill>
              <a:schemeClr val="accent1"/>
            </a:solidFill>
          </a:ln>
        </p:spPr>
        <p:txBody>
          <a:bodyPr wrap="none" rtlCol="0">
            <a:spAutoFit/>
          </a:bodyPr>
          <a:lstStyle/>
          <a:p>
            <a:r>
              <a:rPr lang="en-IN" b="1"/>
              <a:t>QUERY</a:t>
            </a:r>
            <a:endParaRPr lang="en-IN" b="1" dirty="0"/>
          </a:p>
        </p:txBody>
      </p:sp>
      <p:sp>
        <p:nvSpPr>
          <p:cNvPr id="37" name="Plus Sign 36">
            <a:extLst>
              <a:ext uri="{FF2B5EF4-FFF2-40B4-BE49-F238E27FC236}">
                <a16:creationId xmlns:a16="http://schemas.microsoft.com/office/drawing/2014/main" id="{ACB17988-A6A6-53F4-E9EE-44F554F48506}"/>
              </a:ext>
            </a:extLst>
          </p:cNvPr>
          <p:cNvSpPr/>
          <p:nvPr/>
        </p:nvSpPr>
        <p:spPr>
          <a:xfrm>
            <a:off x="3906502" y="5026923"/>
            <a:ext cx="390195" cy="350939"/>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9245724A-D264-5A93-B1EF-F3A3E323C2EA}"/>
              </a:ext>
            </a:extLst>
          </p:cNvPr>
          <p:cNvSpPr/>
          <p:nvPr/>
        </p:nvSpPr>
        <p:spPr>
          <a:xfrm>
            <a:off x="5577348" y="5966397"/>
            <a:ext cx="1295400" cy="4243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B2EF0764-C585-8FE1-5384-D29D3461E1D7}"/>
              </a:ext>
            </a:extLst>
          </p:cNvPr>
          <p:cNvSpPr/>
          <p:nvPr/>
        </p:nvSpPr>
        <p:spPr>
          <a:xfrm>
            <a:off x="7044814" y="5676346"/>
            <a:ext cx="2239298" cy="103214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a:t>GENERATE RESPONSE</a:t>
            </a:r>
            <a:endParaRPr lang="en-IN" b="1" dirty="0"/>
          </a:p>
        </p:txBody>
      </p:sp>
    </p:spTree>
    <p:extLst>
      <p:ext uri="{BB962C8B-B14F-4D97-AF65-F5344CB8AC3E}">
        <p14:creationId xmlns:p14="http://schemas.microsoft.com/office/powerpoint/2010/main" val="286607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D96A5F-B505-6FAF-AC2F-925C1F6DAC1D}"/>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400" b="1" kern="1200" dirty="0">
                <a:solidFill>
                  <a:srgbClr val="FFFFFF"/>
                </a:solidFill>
                <a:latin typeface="+mj-lt"/>
                <a:ea typeface="+mj-ea"/>
                <a:cs typeface="+mj-cs"/>
              </a:rPr>
              <a:t>WHAT KIND OF PROBLEMS CAN RAG USED FOR?</a:t>
            </a:r>
          </a:p>
        </p:txBody>
      </p:sp>
      <p:sp>
        <p:nvSpPr>
          <p:cNvPr id="3" name="Subtitle 2">
            <a:extLst>
              <a:ext uri="{FF2B5EF4-FFF2-40B4-BE49-F238E27FC236}">
                <a16:creationId xmlns:a16="http://schemas.microsoft.com/office/drawing/2014/main" id="{524F737B-E4C8-2428-55C6-D80AA5247055}"/>
              </a:ext>
            </a:extLst>
          </p:cNvPr>
          <p:cNvSpPr>
            <a:spLocks noGrp="1"/>
          </p:cNvSpPr>
          <p:nvPr>
            <p:ph type="subTitle" idx="1"/>
          </p:nvPr>
        </p:nvSpPr>
        <p:spPr>
          <a:xfrm>
            <a:off x="0" y="1789470"/>
            <a:ext cx="12191995" cy="5068529"/>
          </a:xfrm>
        </p:spPr>
        <p:txBody>
          <a:bodyPr vert="horz" lIns="91440" tIns="45720" rIns="91440" bIns="45720" rtlCol="0" anchor="ctr">
            <a:normAutofit/>
          </a:bodyPr>
          <a:lstStyle/>
          <a:p>
            <a:pPr indent="-228600" algn="l">
              <a:spcAft>
                <a:spcPts val="800"/>
              </a:spcAft>
              <a:buFont typeface="Arial" panose="020B0604020202020204" pitchFamily="34" charset="0"/>
              <a:buChar char="•"/>
            </a:pPr>
            <a:r>
              <a:rPr lang="en-US" sz="1600" dirty="0">
                <a:effectLst/>
              </a:rPr>
              <a:t>RAG can help anywhere there is a specific set of information that an LLM may not have in its training data (e.g. anything not publicly accessible on the internet).</a:t>
            </a:r>
          </a:p>
          <a:p>
            <a:pPr marL="342900" lvl="0" indent="-228600" algn="l">
              <a:spcAft>
                <a:spcPts val="800"/>
              </a:spcAft>
              <a:buSzPts val="1000"/>
              <a:buFont typeface="Arial" panose="020B0604020202020204" pitchFamily="34" charset="0"/>
              <a:buChar char="•"/>
              <a:tabLst>
                <a:tab pos="457200" algn="l"/>
              </a:tabLst>
            </a:pPr>
            <a:r>
              <a:rPr lang="en-US" sz="1600" b="1" dirty="0">
                <a:effectLst/>
              </a:rPr>
              <a:t>Customer support Q&amp;A chat</a:t>
            </a:r>
            <a:r>
              <a:rPr lang="en-US" sz="1600" dirty="0">
                <a:effectLst/>
              </a:rPr>
              <a:t> - By treating your existing customer support documentation as a resource, when a customer asks a question, you could have a system retrieve relevant documentation snippets and then have an LLM craft those snippets into an answer. Think of this as a "chatbot for your documentation</a:t>
            </a:r>
          </a:p>
          <a:p>
            <a:pPr marL="342900" lvl="0" indent="-228600" algn="l">
              <a:spcAft>
                <a:spcPts val="800"/>
              </a:spcAft>
              <a:buSzPts val="1000"/>
              <a:buFont typeface="Arial" panose="020B0604020202020204" pitchFamily="34" charset="0"/>
              <a:buChar char="•"/>
              <a:tabLst>
                <a:tab pos="457200" algn="l"/>
              </a:tabLst>
            </a:pPr>
            <a:r>
              <a:rPr lang="en-US" sz="1600" b="1" dirty="0">
                <a:effectLst/>
              </a:rPr>
              <a:t>Email chain analysis</a:t>
            </a:r>
            <a:r>
              <a:rPr lang="en-US" sz="1600" dirty="0">
                <a:effectLst/>
              </a:rPr>
              <a:t> - Let's say you're an insurance company with long threads of emails between customers and insurance agents. Instead of searching through each individual email, you could retrieve relevant passages and have an LLM create </a:t>
            </a:r>
            <a:r>
              <a:rPr lang="en-US" sz="1600" dirty="0" err="1">
                <a:effectLst/>
              </a:rPr>
              <a:t>strucutred</a:t>
            </a:r>
            <a:r>
              <a:rPr lang="en-US" sz="1600" dirty="0">
                <a:effectLst/>
              </a:rPr>
              <a:t> outputs of insurance claims.</a:t>
            </a:r>
          </a:p>
          <a:p>
            <a:pPr marL="342900" lvl="0" indent="-228600" algn="l">
              <a:spcAft>
                <a:spcPts val="800"/>
              </a:spcAft>
              <a:buSzPts val="1000"/>
              <a:buFont typeface="Arial" panose="020B0604020202020204" pitchFamily="34" charset="0"/>
              <a:buChar char="•"/>
              <a:tabLst>
                <a:tab pos="457200" algn="l"/>
              </a:tabLst>
            </a:pPr>
            <a:r>
              <a:rPr lang="en-US" sz="1600" b="1" dirty="0">
                <a:effectLst/>
              </a:rPr>
              <a:t>Company internal documentation chat</a:t>
            </a:r>
            <a:r>
              <a:rPr lang="en-US" sz="1600" dirty="0">
                <a:effectLst/>
              </a:rPr>
              <a:t> - If you've worked at a large company, you know how hard it can be to get an answer sometimes. Why not let a RAG system index your company information and have an LLM answer questions you may have? The benefit of RAG is that you will have references to resources to learn more if the LLM answer doesn't suffice.</a:t>
            </a:r>
          </a:p>
          <a:p>
            <a:pPr marL="342900" lvl="0" indent="-228600" algn="l">
              <a:spcAft>
                <a:spcPts val="800"/>
              </a:spcAft>
              <a:buSzPts val="1000"/>
              <a:buFont typeface="Arial" panose="020B0604020202020204" pitchFamily="34" charset="0"/>
              <a:buChar char="•"/>
              <a:tabLst>
                <a:tab pos="457200" algn="l"/>
              </a:tabLst>
            </a:pPr>
            <a:r>
              <a:rPr lang="en-US" sz="1600" b="1" dirty="0">
                <a:effectLst/>
              </a:rPr>
              <a:t>Textbook Q&amp;A</a:t>
            </a:r>
            <a:r>
              <a:rPr lang="en-US" sz="1600" dirty="0">
                <a:effectLst/>
              </a:rPr>
              <a:t> - Let's say you're studying for your exams and constantly flicking through a large textbook looking for answers to your questions. RAG can help provide answers as well as references to learn more.</a:t>
            </a:r>
          </a:p>
          <a:p>
            <a:pPr indent="-228600" algn="l">
              <a:spcAft>
                <a:spcPts val="800"/>
              </a:spcAft>
              <a:buFont typeface="Arial" panose="020B0604020202020204" pitchFamily="34" charset="0"/>
              <a:buChar char="•"/>
            </a:pPr>
            <a:r>
              <a:rPr lang="en-US" sz="1600" dirty="0">
                <a:effectLst/>
              </a:rPr>
              <a:t>All of these have the common theme of retrieving relevant resources and then presenting them in an understandable way using an LLM.</a:t>
            </a:r>
          </a:p>
          <a:p>
            <a:pPr indent="-228600" algn="l">
              <a:buFont typeface="Arial" panose="020B0604020202020204" pitchFamily="34" charset="0"/>
              <a:buChar char="•"/>
            </a:pPr>
            <a:endParaRPr lang="en-US" sz="1600" dirty="0"/>
          </a:p>
        </p:txBody>
      </p:sp>
    </p:spTree>
    <p:extLst>
      <p:ext uri="{BB962C8B-B14F-4D97-AF65-F5344CB8AC3E}">
        <p14:creationId xmlns:p14="http://schemas.microsoft.com/office/powerpoint/2010/main" val="852164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BAF564E-5C4C-7BA1-BFCB-3D76985C00E5}"/>
              </a:ext>
            </a:extLst>
          </p:cNvPr>
          <p:cNvSpPr txBox="1"/>
          <p:nvPr/>
        </p:nvSpPr>
        <p:spPr>
          <a:xfrm>
            <a:off x="121920" y="2164080"/>
            <a:ext cx="3190240" cy="18288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1" dirty="0">
                <a:solidFill>
                  <a:schemeClr val="tx1">
                    <a:alpha val="80000"/>
                  </a:schemeClr>
                </a:solidFill>
              </a:rPr>
              <a:t>LLM Models are -&gt; </a:t>
            </a:r>
          </a:p>
          <a:p>
            <a:pPr>
              <a:lnSpc>
                <a:spcPct val="90000"/>
              </a:lnSpc>
              <a:spcAft>
                <a:spcPts val="600"/>
              </a:spcAft>
            </a:pPr>
            <a:r>
              <a:rPr lang="en-US" sz="2400" b="1" dirty="0">
                <a:solidFill>
                  <a:schemeClr val="tx1">
                    <a:alpha val="80000"/>
                  </a:schemeClr>
                </a:solidFill>
              </a:rPr>
              <a:t>	GPT </a:t>
            </a:r>
          </a:p>
          <a:p>
            <a:pPr>
              <a:lnSpc>
                <a:spcPct val="90000"/>
              </a:lnSpc>
              <a:spcAft>
                <a:spcPts val="600"/>
              </a:spcAft>
            </a:pPr>
            <a:r>
              <a:rPr lang="en-US" sz="2400" b="1" dirty="0">
                <a:solidFill>
                  <a:schemeClr val="tx1">
                    <a:alpha val="80000"/>
                  </a:schemeClr>
                </a:solidFill>
              </a:rPr>
              <a:t>	GEMINI</a:t>
            </a:r>
          </a:p>
          <a:p>
            <a:pPr>
              <a:lnSpc>
                <a:spcPct val="90000"/>
              </a:lnSpc>
              <a:spcAft>
                <a:spcPts val="600"/>
              </a:spcAft>
            </a:pPr>
            <a:r>
              <a:rPr lang="en-US" sz="2400" b="1" dirty="0">
                <a:solidFill>
                  <a:schemeClr val="tx1">
                    <a:alpha val="80000"/>
                  </a:schemeClr>
                </a:solidFill>
              </a:rPr>
              <a:t>	LLAMA3 </a:t>
            </a:r>
          </a:p>
        </p:txBody>
      </p:sp>
      <p:pic>
        <p:nvPicPr>
          <p:cNvPr id="3" name="Picture 2">
            <a:extLst>
              <a:ext uri="{FF2B5EF4-FFF2-40B4-BE49-F238E27FC236}">
                <a16:creationId xmlns:a16="http://schemas.microsoft.com/office/drawing/2014/main" id="{090210C9-715E-1C5B-2C23-B0DF06C8620B}"/>
              </a:ext>
            </a:extLst>
          </p:cNvPr>
          <p:cNvPicPr>
            <a:picLocks noChangeAspect="1"/>
          </p:cNvPicPr>
          <p:nvPr/>
        </p:nvPicPr>
        <p:blipFill>
          <a:blip r:embed="rId2"/>
          <a:stretch>
            <a:fillRect/>
          </a:stretch>
        </p:blipFill>
        <p:spPr>
          <a:xfrm>
            <a:off x="3434080" y="1359537"/>
            <a:ext cx="8636000" cy="4279263"/>
          </a:xfrm>
          <a:prstGeom prst="rect">
            <a:avLst/>
          </a:prstGeom>
        </p:spPr>
      </p:pic>
      <p:pic>
        <p:nvPicPr>
          <p:cNvPr id="6" name="Picture 5">
            <a:extLst>
              <a:ext uri="{FF2B5EF4-FFF2-40B4-BE49-F238E27FC236}">
                <a16:creationId xmlns:a16="http://schemas.microsoft.com/office/drawing/2014/main" id="{8A676420-1682-4FC1-66DD-CA199951CAF2}"/>
              </a:ext>
            </a:extLst>
          </p:cNvPr>
          <p:cNvPicPr>
            <a:picLocks noChangeAspect="1"/>
          </p:cNvPicPr>
          <p:nvPr/>
        </p:nvPicPr>
        <p:blipFill>
          <a:blip r:embed="rId3"/>
          <a:stretch>
            <a:fillRect/>
          </a:stretch>
        </p:blipFill>
        <p:spPr>
          <a:xfrm>
            <a:off x="4679135" y="121520"/>
            <a:ext cx="6979009" cy="1187511"/>
          </a:xfrm>
          <a:prstGeom prst="rect">
            <a:avLst/>
          </a:prstGeom>
        </p:spPr>
      </p:pic>
      <p:sp>
        <p:nvSpPr>
          <p:cNvPr id="7" name="TextBox 6">
            <a:extLst>
              <a:ext uri="{FF2B5EF4-FFF2-40B4-BE49-F238E27FC236}">
                <a16:creationId xmlns:a16="http://schemas.microsoft.com/office/drawing/2014/main" id="{E9477C2B-082E-C45E-0312-426CA3C0C4AE}"/>
              </a:ext>
            </a:extLst>
          </p:cNvPr>
          <p:cNvSpPr txBox="1"/>
          <p:nvPr/>
        </p:nvSpPr>
        <p:spPr>
          <a:xfrm>
            <a:off x="334298" y="5928852"/>
            <a:ext cx="6046838" cy="646331"/>
          </a:xfrm>
          <a:prstGeom prst="rect">
            <a:avLst/>
          </a:prstGeom>
          <a:noFill/>
        </p:spPr>
        <p:txBody>
          <a:bodyPr wrap="square" rtlCol="0">
            <a:spAutoFit/>
          </a:bodyPr>
          <a:lstStyle/>
          <a:p>
            <a:r>
              <a:rPr lang="en-IN" b="1" dirty="0"/>
              <a:t>- Some times these LLM model not update on time.</a:t>
            </a:r>
          </a:p>
          <a:p>
            <a:r>
              <a:rPr lang="en-IN" b="1" dirty="0"/>
              <a:t>- To train the model it takes lot of time &amp; more expenses</a:t>
            </a:r>
          </a:p>
        </p:txBody>
      </p:sp>
    </p:spTree>
    <p:extLst>
      <p:ext uri="{BB962C8B-B14F-4D97-AF65-F5344CB8AC3E}">
        <p14:creationId xmlns:p14="http://schemas.microsoft.com/office/powerpoint/2010/main" val="844269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4CAD9902-9743-C09E-2D25-6A70BCC5719A}"/>
              </a:ext>
            </a:extLst>
          </p:cNvPr>
          <p:cNvPicPr>
            <a:picLocks noChangeAspect="1"/>
          </p:cNvPicPr>
          <p:nvPr/>
        </p:nvPicPr>
        <p:blipFill>
          <a:blip r:embed="rId3"/>
          <a:stretch>
            <a:fillRect/>
          </a:stretch>
        </p:blipFill>
        <p:spPr>
          <a:xfrm>
            <a:off x="310233" y="873761"/>
            <a:ext cx="6184973" cy="4886330"/>
          </a:xfrm>
          <a:prstGeom prst="rect">
            <a:avLst/>
          </a:prstGeom>
        </p:spPr>
      </p:pic>
      <p:sp>
        <p:nvSpPr>
          <p:cNvPr id="46" name="Rectangle 4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21741DD-AEF7-A7BA-81B5-ABE2939180DF}"/>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indent="-228600">
              <a:lnSpc>
                <a:spcPct val="90000"/>
              </a:lnSpc>
              <a:spcBef>
                <a:spcPct val="0"/>
              </a:spcBef>
              <a:spcAft>
                <a:spcPts val="600"/>
              </a:spcAft>
              <a:buFont typeface="Arial" panose="020B0604020202020204" pitchFamily="34" charset="0"/>
              <a:buChar char="•"/>
            </a:pPr>
            <a:r>
              <a:rPr lang="en-US" b="1" dirty="0"/>
              <a:t>1</a:t>
            </a:r>
            <a:r>
              <a:rPr lang="en-US" b="1" baseline="30000" dirty="0"/>
              <a:t>st</a:t>
            </a:r>
            <a:r>
              <a:rPr lang="en-US" b="1" dirty="0"/>
              <a:t> problem </a:t>
            </a:r>
            <a:r>
              <a:rPr lang="en-US" b="1" dirty="0">
                <a:sym typeface="Wingdings" panose="05000000000000000000" pitchFamily="2" charset="2"/>
              </a:rPr>
              <a:t></a:t>
            </a:r>
          </a:p>
          <a:p>
            <a:pPr indent="-228600">
              <a:lnSpc>
                <a:spcPct val="90000"/>
              </a:lnSpc>
              <a:spcBef>
                <a:spcPct val="0"/>
              </a:spcBef>
              <a:spcAft>
                <a:spcPts val="600"/>
              </a:spcAft>
              <a:buFont typeface="Arial" panose="020B0604020202020204" pitchFamily="34" charset="0"/>
              <a:buChar char="•"/>
            </a:pPr>
            <a:r>
              <a:rPr lang="en-US" b="1" dirty="0">
                <a:sym typeface="Wingdings" panose="05000000000000000000" pitchFamily="2" charset="2"/>
              </a:rPr>
              <a:t>	LLM models are not up to date</a:t>
            </a:r>
          </a:p>
          <a:p>
            <a:pPr indent="-228600">
              <a:lnSpc>
                <a:spcPct val="90000"/>
              </a:lnSpc>
              <a:spcBef>
                <a:spcPct val="0"/>
              </a:spcBef>
              <a:spcAft>
                <a:spcPts val="600"/>
              </a:spcAft>
              <a:buFont typeface="Arial" panose="020B0604020202020204" pitchFamily="34" charset="0"/>
              <a:buChar char="•"/>
            </a:pPr>
            <a:r>
              <a:rPr lang="en-US" b="1" dirty="0">
                <a:sym typeface="Wingdings" panose="05000000000000000000" pitchFamily="2" charset="2"/>
              </a:rPr>
              <a:t>  Revenue is not confidential . In google all news are available.</a:t>
            </a:r>
          </a:p>
          <a:p>
            <a:pPr indent="-228600">
              <a:lnSpc>
                <a:spcPct val="90000"/>
              </a:lnSpc>
              <a:spcBef>
                <a:spcPct val="0"/>
              </a:spcBef>
              <a:spcAft>
                <a:spcPts val="600"/>
              </a:spcAft>
              <a:buFont typeface="Arial" panose="020B0604020202020204" pitchFamily="34" charset="0"/>
              <a:buChar char="•"/>
            </a:pPr>
            <a:endParaRPr lang="en-US" b="1" dirty="0">
              <a:sym typeface="Wingdings" panose="05000000000000000000" pitchFamily="2" charset="2"/>
            </a:endParaRPr>
          </a:p>
          <a:p>
            <a:pPr indent="-228600">
              <a:lnSpc>
                <a:spcPct val="90000"/>
              </a:lnSpc>
              <a:spcBef>
                <a:spcPct val="0"/>
              </a:spcBef>
              <a:spcAft>
                <a:spcPts val="600"/>
              </a:spcAft>
              <a:buFont typeface="Arial" panose="020B0604020202020204" pitchFamily="34" charset="0"/>
              <a:buChar char="•"/>
            </a:pPr>
            <a:r>
              <a:rPr lang="en-US" b="1" dirty="0">
                <a:sym typeface="Wingdings" panose="05000000000000000000" pitchFamily="2" charset="2"/>
              </a:rPr>
              <a:t>Why we are search in </a:t>
            </a:r>
            <a:r>
              <a:rPr lang="en-US" b="1" dirty="0" err="1">
                <a:sym typeface="Wingdings" panose="05000000000000000000" pitchFamily="2" charset="2"/>
              </a:rPr>
              <a:t>llm</a:t>
            </a:r>
            <a:r>
              <a:rPr lang="en-US" b="1" dirty="0">
                <a:sym typeface="Wingdings" panose="05000000000000000000" pitchFamily="2" charset="2"/>
              </a:rPr>
              <a:t> models the reason being we are looking for specific information &amp; update information.</a:t>
            </a:r>
          </a:p>
          <a:p>
            <a:pPr indent="-228600">
              <a:lnSpc>
                <a:spcPct val="90000"/>
              </a:lnSpc>
              <a:spcBef>
                <a:spcPct val="0"/>
              </a:spcBef>
              <a:spcAft>
                <a:spcPts val="600"/>
              </a:spcAft>
              <a:buFont typeface="Arial" panose="020B0604020202020204" pitchFamily="34" charset="0"/>
              <a:buChar char="•"/>
            </a:pPr>
            <a:endParaRPr lang="en-US" b="1" dirty="0">
              <a:sym typeface="Wingdings" panose="05000000000000000000" pitchFamily="2" charset="2"/>
            </a:endParaRPr>
          </a:p>
          <a:p>
            <a:pPr indent="-228600">
              <a:lnSpc>
                <a:spcPct val="90000"/>
              </a:lnSpc>
              <a:spcBef>
                <a:spcPct val="0"/>
              </a:spcBef>
              <a:spcAft>
                <a:spcPts val="600"/>
              </a:spcAft>
              <a:buFont typeface="Arial" panose="020B0604020202020204" pitchFamily="34" charset="0"/>
              <a:buChar char="•"/>
            </a:pPr>
            <a:r>
              <a:rPr lang="en-US" b="1" dirty="0">
                <a:sym typeface="Wingdings" panose="05000000000000000000" pitchFamily="2" charset="2"/>
              </a:rPr>
              <a:t>That is where rag comes into the picture</a:t>
            </a:r>
          </a:p>
          <a:p>
            <a:pPr indent="-228600">
              <a:lnSpc>
                <a:spcPct val="90000"/>
              </a:lnSpc>
              <a:spcBef>
                <a:spcPct val="0"/>
              </a:spcBef>
              <a:spcAft>
                <a:spcPts val="600"/>
              </a:spcAft>
              <a:buFont typeface="Arial" panose="020B0604020202020204" pitchFamily="34" charset="0"/>
              <a:buChar char="•"/>
            </a:pPr>
            <a:endParaRPr lang="en-US" b="1" dirty="0"/>
          </a:p>
        </p:txBody>
      </p:sp>
      <p:sp>
        <p:nvSpPr>
          <p:cNvPr id="48" name="Rectangle 4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1975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F0E7495-952D-A36A-EC0F-FD8468FA1CB1}"/>
              </a:ext>
            </a:extLst>
          </p:cNvPr>
          <p:cNvPicPr>
            <a:picLocks noChangeAspect="1"/>
          </p:cNvPicPr>
          <p:nvPr/>
        </p:nvPicPr>
        <p:blipFill>
          <a:blip r:embed="rId2"/>
          <a:stretch>
            <a:fillRect/>
          </a:stretch>
        </p:blipFill>
        <p:spPr>
          <a:xfrm>
            <a:off x="643467" y="782320"/>
            <a:ext cx="10905066" cy="5486399"/>
          </a:xfrm>
          <a:prstGeom prst="rect">
            <a:avLst/>
          </a:prstGeom>
        </p:spPr>
      </p:pic>
    </p:spTree>
    <p:extLst>
      <p:ext uri="{BB962C8B-B14F-4D97-AF65-F5344CB8AC3E}">
        <p14:creationId xmlns:p14="http://schemas.microsoft.com/office/powerpoint/2010/main" val="3923252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87647D-5C80-7680-71D9-60FED1121AF2}"/>
              </a:ext>
            </a:extLst>
          </p:cNvPr>
          <p:cNvPicPr>
            <a:picLocks noChangeAspect="1"/>
          </p:cNvPicPr>
          <p:nvPr/>
        </p:nvPicPr>
        <p:blipFill>
          <a:blip r:embed="rId2"/>
          <a:stretch>
            <a:fillRect/>
          </a:stretch>
        </p:blipFill>
        <p:spPr>
          <a:xfrm>
            <a:off x="108155" y="196470"/>
            <a:ext cx="11749547" cy="5073620"/>
          </a:xfrm>
          <a:prstGeom prst="rect">
            <a:avLst/>
          </a:prstGeom>
        </p:spPr>
      </p:pic>
      <p:sp>
        <p:nvSpPr>
          <p:cNvPr id="4" name="TextBox 3">
            <a:extLst>
              <a:ext uri="{FF2B5EF4-FFF2-40B4-BE49-F238E27FC236}">
                <a16:creationId xmlns:a16="http://schemas.microsoft.com/office/drawing/2014/main" id="{F5DDE338-BF8B-37A6-D06B-DB8A28365D49}"/>
              </a:ext>
            </a:extLst>
          </p:cNvPr>
          <p:cNvSpPr txBox="1"/>
          <p:nvPr/>
        </p:nvSpPr>
        <p:spPr>
          <a:xfrm>
            <a:off x="589936" y="5506065"/>
            <a:ext cx="10294374" cy="923330"/>
          </a:xfrm>
          <a:prstGeom prst="rect">
            <a:avLst/>
          </a:prstGeom>
          <a:noFill/>
        </p:spPr>
        <p:txBody>
          <a:bodyPr wrap="square" rtlCol="0">
            <a:spAutoFit/>
          </a:bodyPr>
          <a:lstStyle/>
          <a:p>
            <a:r>
              <a:rPr lang="en-IN" b="1"/>
              <a:t>- vector store is bunch of collision vector embeeding into different information. </a:t>
            </a:r>
          </a:p>
          <a:p>
            <a:r>
              <a:rPr lang="en-IN" b="1"/>
              <a:t>- Basically instead of showing words and store in vector form. </a:t>
            </a:r>
          </a:p>
          <a:p>
            <a:r>
              <a:rPr lang="en-IN" b="1"/>
              <a:t>- These database are called as vector database.</a:t>
            </a:r>
            <a:endParaRPr lang="en-IN" b="1" dirty="0"/>
          </a:p>
        </p:txBody>
      </p:sp>
    </p:spTree>
    <p:extLst>
      <p:ext uri="{BB962C8B-B14F-4D97-AF65-F5344CB8AC3E}">
        <p14:creationId xmlns:p14="http://schemas.microsoft.com/office/powerpoint/2010/main" val="2645527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1028</TotalTime>
  <Words>1008</Words>
  <Application>Microsoft Office PowerPoint</Application>
  <PresentationFormat>Widescreen</PresentationFormat>
  <Paragraphs>88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Roboto</vt:lpstr>
      <vt:lpstr>Wingdings</vt:lpstr>
      <vt:lpstr>Office Theme</vt:lpstr>
      <vt:lpstr>PowerPoint Presentation</vt:lpstr>
      <vt:lpstr>WORKSHOP ON RAG (RETRIEVAL AUGUMENTED GENERATION</vt:lpstr>
      <vt:lpstr>WHAT IS RAG ? </vt:lpstr>
      <vt:lpstr>PowerPoint Presentation</vt:lpstr>
      <vt:lpstr>WHAT KIND OF PROBLEMS CAN RAG USED FOR?</vt:lpstr>
      <vt:lpstr>PowerPoint Presentation</vt:lpstr>
      <vt:lpstr>PowerPoint Presentation</vt:lpstr>
      <vt:lpstr>PowerPoint Presentation</vt:lpstr>
      <vt:lpstr>PowerPoint Presentation</vt:lpstr>
      <vt:lpstr>RAG ARCHITECTURE</vt:lpstr>
      <vt:lpstr>PowerPoint Presentation</vt:lpstr>
      <vt:lpstr>RAG PRACTICLE</vt:lpstr>
      <vt:lpstr>SIMPLE MODEL RAG vs MULTIMODEL RAG</vt:lpstr>
      <vt:lpstr>GENERATIVE AI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kodi prakash senapati</dc:creator>
  <cp:lastModifiedBy>kodi prakash senapati</cp:lastModifiedBy>
  <cp:revision>10</cp:revision>
  <dcterms:created xsi:type="dcterms:W3CDTF">2024-08-15T14:55:54Z</dcterms:created>
  <dcterms:modified xsi:type="dcterms:W3CDTF">2024-12-15T16:03:44Z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2024-08-15T16:44:16Z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fef07c45-9e0d-4224-8a97-78a39d8ae827</vt:lpwstr>
  </property>
  <property fmtid="{D5CDD505-2E9C-101B-9397-08002B2CF9AE}" pid="7" name="MSIP_Label_defa4170-0d19-0005-0004-bc88714345d2_ActionId">
    <vt:lpwstr>8f9cd9de-9077-4927-8e3b-1f6d62434d4c</vt:lpwstr>
  </property>
  <property fmtid="{D5CDD505-2E9C-101B-9397-08002B2CF9AE}" pid="8" name="MSIP_Label_defa4170-0d19-0005-0004-bc88714345d2_ContentBits">
    <vt:lpwstr>0</vt:lpwstr>
  </property>
</Properties>
</file>