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6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66" d="100"/>
          <a:sy n="66" d="100"/>
        </p:scale>
        <p:origin x="108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lam\Downloads\projec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lam\Downloads\project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lam\Downloads\Projec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lam\Downloads\project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[project1.xlsx]t1!PivotTable2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't1'!$B$3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09-44E6-B07F-F401418FA4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09-44E6-B07F-F401418FA4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909-44E6-B07F-F401418FA4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909-44E6-B07F-F401418FA42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909-44E6-B07F-F401418FA42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909-44E6-B07F-F401418FA42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909-44E6-B07F-F401418FA42D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't1'!$A$4:$A$11</c:f>
              <c:strCache>
                <c:ptCount val="7"/>
                <c:pt idx="0">
                  <c:v>Grocery</c:v>
                </c:pt>
                <c:pt idx="1">
                  <c:v>Shopping</c:v>
                </c:pt>
                <c:pt idx="2">
                  <c:v>Ticket and Bills</c:v>
                </c:pt>
                <c:pt idx="3">
                  <c:v>Entertainment</c:v>
                </c:pt>
                <c:pt idx="4">
                  <c:v>Food</c:v>
                </c:pt>
                <c:pt idx="5">
                  <c:v>Miscellaneous</c:v>
                </c:pt>
                <c:pt idx="6">
                  <c:v>Doctor and Medicine</c:v>
                </c:pt>
              </c:strCache>
            </c:strRef>
          </c:cat>
          <c:val>
            <c:numRef>
              <c:f>'t1'!$B$4:$B$11</c:f>
              <c:numCache>
                <c:formatCode>General</c:formatCode>
                <c:ptCount val="7"/>
                <c:pt idx="0">
                  <c:v>4690</c:v>
                </c:pt>
                <c:pt idx="1">
                  <c:v>3500</c:v>
                </c:pt>
                <c:pt idx="2">
                  <c:v>2570</c:v>
                </c:pt>
                <c:pt idx="3">
                  <c:v>1000</c:v>
                </c:pt>
                <c:pt idx="4">
                  <c:v>850</c:v>
                </c:pt>
                <c:pt idx="5">
                  <c:v>500</c:v>
                </c:pt>
                <c:pt idx="6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909-44E6-B07F-F401418FA4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[project1.xlsx]t2!PivotTable3</c:name>
    <c:fmtId val="1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't2'!$A$4:$A$11</c:f>
              <c:multiLvlStrCache>
                <c:ptCount val="5"/>
                <c:lvl>
                  <c:pt idx="0">
                    <c:v>Movie</c:v>
                  </c:pt>
                  <c:pt idx="1">
                    <c:v>Electricity bill</c:v>
                  </c:pt>
                  <c:pt idx="2">
                    <c:v>Gas</c:v>
                  </c:pt>
                  <c:pt idx="3">
                    <c:v>House help</c:v>
                  </c:pt>
                  <c:pt idx="4">
                    <c:v>Railway monthly ticket</c:v>
                  </c:pt>
                </c:lvl>
                <c:lvl>
                  <c:pt idx="0">
                    <c:v>Entertainment</c:v>
                  </c:pt>
                  <c:pt idx="1">
                    <c:v>Ticket and Bills</c:v>
                  </c:pt>
                </c:lvl>
              </c:multiLvlStrCache>
            </c:multiLvlStrRef>
          </c:cat>
          <c:val>
            <c:numRef>
              <c:f>'t2'!$B$4:$B$11</c:f>
              <c:numCache>
                <c:formatCode>General</c:formatCode>
                <c:ptCount val="5"/>
                <c:pt idx="0">
                  <c:v>1000</c:v>
                </c:pt>
                <c:pt idx="1">
                  <c:v>370</c:v>
                </c:pt>
                <c:pt idx="2">
                  <c:v>850</c:v>
                </c:pt>
                <c:pt idx="3">
                  <c:v>1000</c:v>
                </c:pt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28-45FF-9417-D1281AFD2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5564031"/>
        <c:axId val="1215561631"/>
      </c:barChart>
      <c:catAx>
        <c:axId val="121556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561631"/>
        <c:crosses val="autoZero"/>
        <c:auto val="1"/>
        <c:lblAlgn val="ctr"/>
        <c:lblOffset val="100"/>
        <c:noMultiLvlLbl val="0"/>
      </c:catAx>
      <c:valAx>
        <c:axId val="121556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5640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[Project2.xlsx]t1!PivotTable7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't1'!$A$4:$A$10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't1'!$B$4:$B$10</c:f>
              <c:numCache>
                <c:formatCode>General</c:formatCode>
                <c:ptCount val="6"/>
                <c:pt idx="0">
                  <c:v>13900</c:v>
                </c:pt>
                <c:pt idx="1">
                  <c:v>15620</c:v>
                </c:pt>
                <c:pt idx="2">
                  <c:v>13140</c:v>
                </c:pt>
                <c:pt idx="3">
                  <c:v>14800</c:v>
                </c:pt>
                <c:pt idx="4">
                  <c:v>13370</c:v>
                </c:pt>
                <c:pt idx="5">
                  <c:v>13560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A-4B8C-BA37-35E17BF515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3592799"/>
        <c:axId val="1063595679"/>
      </c:barChart>
      <c:catAx>
        <c:axId val="1063592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595679"/>
        <c:crosses val="autoZero"/>
        <c:auto val="1"/>
        <c:lblAlgn val="ctr"/>
        <c:lblOffset val="100"/>
        <c:noMultiLvlLbl val="0"/>
      </c:catAx>
      <c:valAx>
        <c:axId val="106359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59279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[project1.xlsx]s2!PivotTable12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's2'!$A$4:$A$11</c:f>
              <c:strCache>
                <c:ptCount val="7"/>
                <c:pt idx="0">
                  <c:v>Doctor and Medicine</c:v>
                </c:pt>
                <c:pt idx="1">
                  <c:v>Entertainment</c:v>
                </c:pt>
                <c:pt idx="2">
                  <c:v>Food</c:v>
                </c:pt>
                <c:pt idx="3">
                  <c:v>Grocery</c:v>
                </c:pt>
                <c:pt idx="4">
                  <c:v>Miscellaneous</c:v>
                </c:pt>
                <c:pt idx="5">
                  <c:v>Shopping</c:v>
                </c:pt>
                <c:pt idx="6">
                  <c:v>Ticket and Bills</c:v>
                </c:pt>
              </c:strCache>
            </c:strRef>
          </c:cat>
          <c:val>
            <c:numRef>
              <c:f>'s2'!$B$4:$B$11</c:f>
              <c:numCache>
                <c:formatCode>General</c:formatCode>
                <c:ptCount val="7"/>
                <c:pt idx="0">
                  <c:v>4000</c:v>
                </c:pt>
                <c:pt idx="1">
                  <c:v>12000</c:v>
                </c:pt>
                <c:pt idx="2">
                  <c:v>4940</c:v>
                </c:pt>
                <c:pt idx="3">
                  <c:v>30990</c:v>
                </c:pt>
                <c:pt idx="4">
                  <c:v>7720</c:v>
                </c:pt>
                <c:pt idx="5">
                  <c:v>8700</c:v>
                </c:pt>
                <c:pt idx="6">
                  <c:v>16040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1-48EF-A63F-B16037CF5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372863"/>
        <c:axId val="159374303"/>
      </c:barChart>
      <c:catAx>
        <c:axId val="1593728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74303"/>
        <c:crosses val="autoZero"/>
        <c:auto val="1"/>
        <c:lblAlgn val="ctr"/>
        <c:lblOffset val="100"/>
        <c:noMultiLvlLbl val="0"/>
      </c:catAx>
      <c:valAx>
        <c:axId val="159374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728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8F94E-E6DC-4902-92E3-AB14367F946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46765-808E-408B-8007-FBBE14CB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0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46765-808E-408B-8007-FBBE14CBB7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7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1342-2460-B2F1-6734-CE073F8AA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19C21-F225-4963-BEF0-BF8026A44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B468-2D3A-F951-33FD-160E299A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D28-01DA-4ADC-B9E4-5934E5F4550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179DD-0BA5-603E-A6E3-73D370F1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C1A7-E38B-6A88-4784-85AF2D45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119B-CEDC-421E-89CF-CEDB72CD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6153-2EE3-0D38-9F59-E692B5F9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13718-D574-3453-CDAE-61A7B2091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A494-B077-68EA-FEC3-59F41372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D28-01DA-4ADC-B9E4-5934E5F4550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9038-EE3C-8F88-F512-8FD3A903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29EC-9251-63E3-DCC6-4FCC4D39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119B-CEDC-421E-89CF-CEDB72CD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493A6-0EB9-8BAA-C3B0-499DD5BA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4A7C-5A3C-2FF0-A5DF-E2A9747A0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8B36-A897-3325-E74C-8C593335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D28-01DA-4ADC-B9E4-5934E5F4550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8CB56-2DE4-723F-F168-D3CB12CC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EA80-23A4-2CCC-E12E-271B1C4A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119B-CEDC-421E-89CF-CEDB72CD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844D-5740-55E6-0180-5CE87BD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CE7D-BF94-C098-57BA-DF1A14AF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5037-2B9D-9728-EEC7-703413D9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D28-01DA-4ADC-B9E4-5934E5F4550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40F4-05C4-79A2-3B8D-9E6CCD5F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ABEC-7287-6251-C497-3291B935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119B-CEDC-421E-89CF-CEDB72CD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406-1B63-E0D8-05C2-67AAE6D3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6683C-2F57-0CCD-9E61-2D2AC0FD8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CAE6-3499-4473-5338-1128E044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D28-01DA-4ADC-B9E4-5934E5F4550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F3A0-021C-8FA4-0B80-F047973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78B2-8F85-E028-A5D8-370EF28D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119B-CEDC-421E-89CF-CEDB72CD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1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116C-453A-7005-57C3-929A16FB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C6BA-7531-312E-F5FF-6E7AEFA49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EB04-ABE4-457E-5E98-C08ECBC17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E46CC-2812-6B27-CD05-C30965EC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D28-01DA-4ADC-B9E4-5934E5F4550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6E654-C9D3-377E-6D2B-E68B963F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4951-2B6D-7211-FFBA-2648AA11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119B-CEDC-421E-89CF-CEDB72CD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A419-5353-DBB7-3004-32FC2A1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513B9-C851-03CA-0349-044D2CE5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09E8D-F0E0-A0B7-78F1-2942CD189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68E02-DA32-64D5-CE80-921C1D657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1EE49-5AA9-FE1A-3C82-2F1E6F413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C0F1E-C551-C454-61DC-FEBEC5DA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D28-01DA-4ADC-B9E4-5934E5F4550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EB12F-AD23-8E84-ABA7-178F65B8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A3EC1-408C-D6F0-E6F6-85FAB80F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119B-CEDC-421E-89CF-CEDB72CD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5700-635C-EB91-BE7C-A08DC46A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E2049-08EE-EB6C-9286-335CDC39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D28-01DA-4ADC-B9E4-5934E5F4550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DC156-4300-8FB2-FD6D-F741CF19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80324-D58F-7ADF-C112-A35E630A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119B-CEDC-421E-89CF-CEDB72CD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2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4A0C0-65B5-B3D4-75D3-F461E50A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D28-01DA-4ADC-B9E4-5934E5F4550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6C6D5-F05F-7319-A0DD-74A07608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AE13A-9D2A-2B76-C0AC-8AC047D3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119B-CEDC-421E-89CF-CEDB72CD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0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CBEB-230F-CACB-1E46-A3FA3088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672A-7D68-916F-6CC9-48532DD1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A7DCC-6BF8-6603-AD39-CE0FD628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8F842-8DCB-6114-D82A-3C8099F6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D28-01DA-4ADC-B9E4-5934E5F4550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B7264-BD11-C1E0-19AE-95C08044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396B7-AD50-C8C3-FBF7-EB51E965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119B-CEDC-421E-89CF-CEDB72CD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595A-560F-C0AE-3F20-81DC2882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C4E70-A37F-A541-E3D6-133D08126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AE630-73EF-CBE4-F4F1-239893425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A44C0-7724-3296-2528-5D6D68F1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D28-01DA-4ADC-B9E4-5934E5F4550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EA5DD-93FF-3B2C-3C23-0F269094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CF57-233C-35C9-01CD-B0A534C4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119B-CEDC-421E-89CF-CEDB72CD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58D2A-2609-D047-48BB-1D717841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DD38E-4B77-AB7A-08E9-868BF321A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7753-5475-FB9E-0364-B2A1387F7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DD28-01DA-4ADC-B9E4-5934E5F4550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B64A-B038-DD32-C503-FA097B0AD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61BC-B778-980E-DEEC-CB7C88A8E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119B-CEDC-421E-89CF-CEDB72CD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50A3-D99D-DC51-55A7-6B34BF4B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52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3106B-2874-B353-ADD8-7D3C35AA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6120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 Assignment 1</a:t>
            </a:r>
          </a:p>
          <a:p>
            <a:r>
              <a:rPr lang="en-US" sz="3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</a:p>
        </p:txBody>
      </p:sp>
    </p:spTree>
    <p:extLst>
      <p:ext uri="{BB962C8B-B14F-4D97-AF65-F5344CB8AC3E}">
        <p14:creationId xmlns:p14="http://schemas.microsoft.com/office/powerpoint/2010/main" val="306557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979C08EA-B5F7-9CB6-17CE-5F3CB3F1663D}"/>
              </a:ext>
            </a:extLst>
          </p:cNvPr>
          <p:cNvSpPr txBox="1">
            <a:spLocks/>
          </p:cNvSpPr>
          <p:nvPr/>
        </p:nvSpPr>
        <p:spPr>
          <a:xfrm>
            <a:off x="4444180" y="2890599"/>
            <a:ext cx="3303639" cy="107680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 Assignment 1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Part-2</a:t>
            </a:r>
          </a:p>
        </p:txBody>
      </p:sp>
    </p:spTree>
    <p:extLst>
      <p:ext uri="{BB962C8B-B14F-4D97-AF65-F5344CB8AC3E}">
        <p14:creationId xmlns:p14="http://schemas.microsoft.com/office/powerpoint/2010/main" val="61997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FA8943-FFE5-646A-E5D4-4038DF660A4E}"/>
              </a:ext>
            </a:extLst>
          </p:cNvPr>
          <p:cNvSpPr txBox="1"/>
          <p:nvPr/>
        </p:nvSpPr>
        <p:spPr>
          <a:xfrm>
            <a:off x="206808" y="72063"/>
            <a:ext cx="70205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Task1:</a:t>
            </a:r>
          </a:p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lvl="0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Month-wise trend of expenses (Pivot table and chart).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5B22C-9E56-8F3D-8AEA-E7122E152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68542"/>
              </p:ext>
            </p:extLst>
          </p:nvPr>
        </p:nvGraphicFramePr>
        <p:xfrm>
          <a:off x="533810" y="1291988"/>
          <a:ext cx="2671506" cy="3509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208">
                  <a:extLst>
                    <a:ext uri="{9D8B030D-6E8A-4147-A177-3AD203B41FA5}">
                      <a16:colId xmlns:a16="http://schemas.microsoft.com/office/drawing/2014/main" val="676272185"/>
                    </a:ext>
                  </a:extLst>
                </a:gridCol>
                <a:gridCol w="1462298">
                  <a:extLst>
                    <a:ext uri="{9D8B030D-6E8A-4147-A177-3AD203B41FA5}">
                      <a16:colId xmlns:a16="http://schemas.microsoft.com/office/drawing/2014/main" val="3729098201"/>
                    </a:ext>
                  </a:extLst>
                </a:gridCol>
              </a:tblGrid>
              <a:tr h="438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Sum of Expense (INR)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5788522"/>
                  </a:ext>
                </a:extLst>
              </a:tr>
              <a:tr h="438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9826332"/>
                  </a:ext>
                </a:extLst>
              </a:tr>
              <a:tr h="438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February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15620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6730860"/>
                  </a:ext>
                </a:extLst>
              </a:tr>
              <a:tr h="438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7070630"/>
                  </a:ext>
                </a:extLst>
              </a:tr>
              <a:tr h="438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8418316"/>
                  </a:ext>
                </a:extLst>
              </a:tr>
              <a:tr h="438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193380"/>
                  </a:ext>
                </a:extLst>
              </a:tr>
              <a:tr h="438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13560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6478452"/>
                  </a:ext>
                </a:extLst>
              </a:tr>
              <a:tr h="438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84390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651113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C311C1-D702-127B-DF12-21735AA14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689021"/>
              </p:ext>
            </p:extLst>
          </p:nvPr>
        </p:nvGraphicFramePr>
        <p:xfrm>
          <a:off x="4985613" y="1291986"/>
          <a:ext cx="5775960" cy="3509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D6835B-57CF-6085-7314-F3B342638E23}"/>
              </a:ext>
            </a:extLst>
          </p:cNvPr>
          <p:cNvSpPr txBox="1"/>
          <p:nvPr/>
        </p:nvSpPr>
        <p:spPr>
          <a:xfrm>
            <a:off x="1171473" y="4893190"/>
            <a:ext cx="139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Table)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EF466-2E81-CB8E-A27C-8C2C71243137}"/>
              </a:ext>
            </a:extLst>
          </p:cNvPr>
          <p:cNvSpPr txBox="1"/>
          <p:nvPr/>
        </p:nvSpPr>
        <p:spPr>
          <a:xfrm>
            <a:off x="7175503" y="4912923"/>
            <a:ext cx="139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Chart)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DAE3B-7DA9-A88A-2939-C41942BD0AA7}"/>
              </a:ext>
            </a:extLst>
          </p:cNvPr>
          <p:cNvSpPr txBox="1"/>
          <p:nvPr/>
        </p:nvSpPr>
        <p:spPr>
          <a:xfrm>
            <a:off x="206808" y="5354716"/>
            <a:ext cx="6096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Find out the month Nitin spent the most</a:t>
            </a:r>
            <a: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sz="22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Febuary</a:t>
            </a: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16DAAD8-71FB-0C2C-6E50-C3ED371293CC}"/>
              </a:ext>
            </a:extLst>
          </p:cNvPr>
          <p:cNvSpPr/>
          <p:nvPr/>
        </p:nvSpPr>
        <p:spPr>
          <a:xfrm>
            <a:off x="240896" y="5816350"/>
            <a:ext cx="315786" cy="2247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9C02B7-FD9F-0683-33D3-25AF5AE365A3}"/>
              </a:ext>
            </a:extLst>
          </p:cNvPr>
          <p:cNvSpPr txBox="1"/>
          <p:nvPr/>
        </p:nvSpPr>
        <p:spPr>
          <a:xfrm>
            <a:off x="206478" y="58992"/>
            <a:ext cx="1106128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Task2:</a:t>
            </a:r>
          </a:p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lvl="0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Category wise expenses (Pivot table).</a:t>
            </a:r>
          </a:p>
          <a:p>
            <a:pPr marL="285750" lvl="0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Visually represent it with data bars to display categories with the highest and lowest expense amount.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A835D-6683-5D2D-05EF-730D472B1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" y="2194261"/>
            <a:ext cx="4257370" cy="2819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8C89BA-62C2-1EA3-6B9C-F47D7AFFA23A}"/>
              </a:ext>
            </a:extLst>
          </p:cNvPr>
          <p:cNvSpPr txBox="1"/>
          <p:nvPr/>
        </p:nvSpPr>
        <p:spPr>
          <a:xfrm>
            <a:off x="206478" y="5536790"/>
            <a:ext cx="4257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Table with Conditional Formatting)</a:t>
            </a:r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C93F25-A1CE-59CE-3E8C-8ECB4CEFBF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737149"/>
              </p:ext>
            </p:extLst>
          </p:nvPr>
        </p:nvGraphicFramePr>
        <p:xfrm>
          <a:off x="4773974" y="2062758"/>
          <a:ext cx="7211548" cy="294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716E19-DF5C-55BD-37E5-518983CFDB41}"/>
              </a:ext>
            </a:extLst>
          </p:cNvPr>
          <p:cNvSpPr txBox="1"/>
          <p:nvPr/>
        </p:nvSpPr>
        <p:spPr>
          <a:xfrm>
            <a:off x="7681658" y="5536790"/>
            <a:ext cx="139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Chart)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0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570B5F-F0F6-602C-96F3-F8385092C691}"/>
              </a:ext>
            </a:extLst>
          </p:cNvPr>
          <p:cNvSpPr txBox="1"/>
          <p:nvPr/>
        </p:nvSpPr>
        <p:spPr>
          <a:xfrm>
            <a:off x="206478" y="68824"/>
            <a:ext cx="712838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Task3: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Month-wise expense</a:t>
            </a:r>
            <a:r>
              <a:rPr lang="en-US" sz="22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of each </a:t>
            </a: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category (Pivot table).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C2B327-CE76-B223-0D2D-0D23CD9E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64526"/>
              </p:ext>
            </p:extLst>
          </p:nvPr>
        </p:nvGraphicFramePr>
        <p:xfrm>
          <a:off x="7796981" y="416966"/>
          <a:ext cx="4188542" cy="6024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3862">
                  <a:extLst>
                    <a:ext uri="{9D8B030D-6E8A-4147-A177-3AD203B41FA5}">
                      <a16:colId xmlns:a16="http://schemas.microsoft.com/office/drawing/2014/main" val="4030717983"/>
                    </a:ext>
                  </a:extLst>
                </a:gridCol>
                <a:gridCol w="1944680">
                  <a:extLst>
                    <a:ext uri="{9D8B030D-6E8A-4147-A177-3AD203B41FA5}">
                      <a16:colId xmlns:a16="http://schemas.microsoft.com/office/drawing/2014/main" val="518964551"/>
                    </a:ext>
                  </a:extLst>
                </a:gridCol>
              </a:tblGrid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D9E1F2"/>
                          </a:highlight>
                        </a:rPr>
                        <a:t>Sum of Expense (INR)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544141585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January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13900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1019179247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4500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1860059036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Ticket and Bills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2650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674126313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Shopping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347719943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1900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4113278657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Doctor and Medicine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885782793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Miscellaneous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1707165026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Entertainment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120439639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February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15620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188147444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Entertainment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7500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710231553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4300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489084149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Ticket and Bills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2650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165336862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Miscellaneous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581214341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Doctor and Medicine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879124326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March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13140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1707397449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6090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905522327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Ticket and Bills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2750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63476941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Shopping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500024051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Miscellaneous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1500274626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862992055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Entertainment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762666064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Doctor and Medicine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173133404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April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14800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529183970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5460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098042312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Miscellaneous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3500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1579666657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Ticket and Bills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2750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418453514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541498720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Entertainment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95756678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Doctor and Medicine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1781882202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13370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157451963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5950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212895427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Ticket and Bills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2670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576163417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Shopping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186563886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Entertainment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95964764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Miscellaneous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529795053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Doctor and Medicine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330608067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June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13560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424338986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4690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40632231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Shopping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3500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763082397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Ticket and Bills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2570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72605236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Entertainment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03750903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906256570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Miscellaneous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382519652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Doctor and Medicine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1100323068"/>
                  </a:ext>
                </a:extLst>
              </a:tr>
              <a:tr h="130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84390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3492972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8B7EB3-5216-3538-FAFC-F30258850DC3}"/>
              </a:ext>
            </a:extLst>
          </p:cNvPr>
          <p:cNvSpPr txBox="1"/>
          <p:nvPr/>
        </p:nvSpPr>
        <p:spPr>
          <a:xfrm>
            <a:off x="242123" y="2331779"/>
            <a:ext cx="73728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Find out 2</a:t>
            </a:r>
            <a:r>
              <a:rPr lang="en-US" sz="22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categories with higher expenses for each of the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6 months.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kern="1200" baseline="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January:    I) Grocery II) Ticket and Bills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February:  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I) </a:t>
            </a:r>
            <a:r>
              <a:rPr lang="en-US" sz="22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Entertianment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II) Grocery</a:t>
            </a:r>
            <a:endParaRPr lang="en-US" sz="2200" kern="1200" baseline="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March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      I) Grocery II) Ticket and Bills </a:t>
            </a:r>
            <a:endParaRPr lang="en-US" sz="2200" kern="1200" baseline="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April:        I) Grocery II) Miscellaneous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May: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I) Grocery II) Ticket and Bills</a:t>
            </a:r>
            <a:endParaRPr lang="en-US" sz="2200" kern="1200" baseline="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June:         I) Grocery II)Shopping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FEC0F-0525-8060-FF6E-CFE594CBC8F6}"/>
              </a:ext>
            </a:extLst>
          </p:cNvPr>
          <p:cNvSpPr txBox="1"/>
          <p:nvPr/>
        </p:nvSpPr>
        <p:spPr>
          <a:xfrm>
            <a:off x="9462237" y="6488668"/>
            <a:ext cx="139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Table)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94A1F2D-5B90-9CEB-F850-65D0B0C6A586}"/>
              </a:ext>
            </a:extLst>
          </p:cNvPr>
          <p:cNvSpPr/>
          <p:nvPr/>
        </p:nvSpPr>
        <p:spPr>
          <a:xfrm>
            <a:off x="268759" y="3123950"/>
            <a:ext cx="315786" cy="2247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D2645E-4E4C-7C0C-8111-FF8118082E1B}"/>
              </a:ext>
            </a:extLst>
          </p:cNvPr>
          <p:cNvSpPr txBox="1"/>
          <p:nvPr/>
        </p:nvSpPr>
        <p:spPr>
          <a:xfrm>
            <a:off x="206477" y="77415"/>
            <a:ext cx="724637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Task4: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How much is spent in each month against different items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of Entertainment, Food and Shopping categories (Pivot table).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1A1C9-2E87-4461-A1A9-FE8F216DB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9" y="135193"/>
            <a:ext cx="3657600" cy="6587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B9D91B-A1B7-5B9D-F1B6-CEE61F9CF0DB}"/>
              </a:ext>
            </a:extLst>
          </p:cNvPr>
          <p:cNvSpPr txBox="1"/>
          <p:nvPr/>
        </p:nvSpPr>
        <p:spPr>
          <a:xfrm>
            <a:off x="6302477" y="3020340"/>
            <a:ext cx="139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Table)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7CD0-090A-2543-13F7-471A2F4CECEB}"/>
              </a:ext>
            </a:extLst>
          </p:cNvPr>
          <p:cNvSpPr txBox="1"/>
          <p:nvPr/>
        </p:nvSpPr>
        <p:spPr>
          <a:xfrm>
            <a:off x="206477" y="4288164"/>
            <a:ext cx="67547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Find out which months have the highest amount spent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for movies and dining out.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June month have the highest amount spent for movies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which is 1000INR and January month have the highest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amount spent for dining out which is also 1000INR.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CCA46E0-F367-98F0-76D8-E1517054B737}"/>
              </a:ext>
            </a:extLst>
          </p:cNvPr>
          <p:cNvSpPr/>
          <p:nvPr/>
        </p:nvSpPr>
        <p:spPr>
          <a:xfrm>
            <a:off x="206477" y="5013710"/>
            <a:ext cx="315786" cy="2247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A07FC8-4E88-42D5-005B-CFB318130B54}"/>
              </a:ext>
            </a:extLst>
          </p:cNvPr>
          <p:cNvSpPr txBox="1"/>
          <p:nvPr/>
        </p:nvSpPr>
        <p:spPr>
          <a:xfrm>
            <a:off x="108154" y="831107"/>
            <a:ext cx="1021646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Review and reduce expenses on less essentials: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Nitin should review his less essential expenses such as entertainment, shopping and miscellaneous.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have to limit his expenses on such.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Limit food expense: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have to reduce his food expenses.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can plan meals avoiding eating out and look for cost effective alternative.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Control grocery expense: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are Essential but he had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shopping list and stick to it will avoid more impulse purchase Avoid food wastage by planning meals and storing food properly.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99B71-BB0A-885D-1C40-6E9D919941C5}"/>
              </a:ext>
            </a:extLst>
          </p:cNvPr>
          <p:cNvSpPr txBox="1"/>
          <p:nvPr/>
        </p:nvSpPr>
        <p:spPr>
          <a:xfrm>
            <a:off x="167149" y="7865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Recommend how can Nitin increase his savings.</a:t>
            </a:r>
          </a:p>
        </p:txBody>
      </p:sp>
    </p:spTree>
    <p:extLst>
      <p:ext uri="{BB962C8B-B14F-4D97-AF65-F5344CB8AC3E}">
        <p14:creationId xmlns:p14="http://schemas.microsoft.com/office/powerpoint/2010/main" val="140654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7A24A0-E67E-10FC-7AB6-60BEFDED923A}"/>
              </a:ext>
            </a:extLst>
          </p:cNvPr>
          <p:cNvSpPr txBox="1"/>
          <p:nvPr/>
        </p:nvSpPr>
        <p:spPr>
          <a:xfrm>
            <a:off x="191916" y="68824"/>
            <a:ext cx="1165804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Task1: </a:t>
            </a:r>
          </a:p>
          <a:p>
            <a:pPr marL="285750" lvl="0" indent="-2857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How much is spent for each</a:t>
            </a:r>
            <a:r>
              <a:rPr lang="en-US" sz="2200" baseline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category (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Pivot Table).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Visually represent the amount spent against each category is what percentage of the total expense amount (Pivot Chart).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07A459-A4CA-E06E-CCEE-A35BD2208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49171"/>
              </p:ext>
            </p:extLst>
          </p:nvPr>
        </p:nvGraphicFramePr>
        <p:xfrm>
          <a:off x="342041" y="2519584"/>
          <a:ext cx="4591664" cy="3028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4142">
                  <a:extLst>
                    <a:ext uri="{9D8B030D-6E8A-4147-A177-3AD203B41FA5}">
                      <a16:colId xmlns:a16="http://schemas.microsoft.com/office/drawing/2014/main" val="1984549542"/>
                    </a:ext>
                  </a:extLst>
                </a:gridCol>
                <a:gridCol w="2527522">
                  <a:extLst>
                    <a:ext uri="{9D8B030D-6E8A-4147-A177-3AD203B41FA5}">
                      <a16:colId xmlns:a16="http://schemas.microsoft.com/office/drawing/2014/main" val="628367984"/>
                    </a:ext>
                  </a:extLst>
                </a:gridCol>
              </a:tblGrid>
              <a:tr h="3364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Expense (INR)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82014"/>
                  </a:ext>
                </a:extLst>
              </a:tr>
              <a:tr h="3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Grocery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3836415"/>
                  </a:ext>
                </a:extLst>
              </a:tr>
              <a:tr h="3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Shopping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3748721"/>
                  </a:ext>
                </a:extLst>
              </a:tr>
              <a:tr h="3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Ticket and Bills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053854"/>
                  </a:ext>
                </a:extLst>
              </a:tr>
              <a:tr h="3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Entertainment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4438967"/>
                  </a:ext>
                </a:extLst>
              </a:tr>
              <a:tr h="3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9279060"/>
                  </a:ext>
                </a:extLst>
              </a:tr>
              <a:tr h="3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Miscellaneous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8023531"/>
                  </a:ext>
                </a:extLst>
              </a:tr>
              <a:tr h="3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Doctor and Medicine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4395507"/>
                  </a:ext>
                </a:extLst>
              </a:tr>
              <a:tr h="3364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13560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11571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66858E-745E-B4CA-7E58-2FB86A133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322034"/>
              </p:ext>
            </p:extLst>
          </p:nvPr>
        </p:nvGraphicFramePr>
        <p:xfrm>
          <a:off x="5395819" y="1749658"/>
          <a:ext cx="6454140" cy="4568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EAA40B-167C-BB09-4D8E-1F99A8A29817}"/>
              </a:ext>
            </a:extLst>
          </p:cNvPr>
          <p:cNvSpPr txBox="1"/>
          <p:nvPr/>
        </p:nvSpPr>
        <p:spPr>
          <a:xfrm>
            <a:off x="1944699" y="5659312"/>
            <a:ext cx="138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Table)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10426-CF74-BF8C-7DDE-0E740E6F686E}"/>
              </a:ext>
            </a:extLst>
          </p:cNvPr>
          <p:cNvSpPr txBox="1"/>
          <p:nvPr/>
        </p:nvSpPr>
        <p:spPr>
          <a:xfrm>
            <a:off x="8249258" y="6386899"/>
            <a:ext cx="1445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Chart)</a:t>
            </a:r>
          </a:p>
        </p:txBody>
      </p:sp>
    </p:spTree>
    <p:extLst>
      <p:ext uri="{BB962C8B-B14F-4D97-AF65-F5344CB8AC3E}">
        <p14:creationId xmlns:p14="http://schemas.microsoft.com/office/powerpoint/2010/main" val="214347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51B04A-A0F7-D012-DC10-D0DF9DD97061}"/>
              </a:ext>
            </a:extLst>
          </p:cNvPr>
          <p:cNvSpPr txBox="1"/>
          <p:nvPr/>
        </p:nvSpPr>
        <p:spPr>
          <a:xfrm>
            <a:off x="206474" y="58993"/>
            <a:ext cx="1166105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Task2:</a:t>
            </a:r>
          </a:p>
          <a:p>
            <a:pPr marL="285750" indent="-2857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How much is spent on different items of</a:t>
            </a:r>
            <a:r>
              <a:rPr lang="en-US" sz="2200" baseline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each 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category (Pivot Table).</a:t>
            </a:r>
          </a:p>
          <a:p>
            <a:pPr marL="285750" indent="-2857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B40CD0-9FE7-60DD-8DC3-206D11011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73024"/>
              </p:ext>
            </p:extLst>
          </p:nvPr>
        </p:nvGraphicFramePr>
        <p:xfrm>
          <a:off x="4132162" y="1106939"/>
          <a:ext cx="3912243" cy="5018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480">
                  <a:extLst>
                    <a:ext uri="{9D8B030D-6E8A-4147-A177-3AD203B41FA5}">
                      <a16:colId xmlns:a16="http://schemas.microsoft.com/office/drawing/2014/main" val="3702104472"/>
                    </a:ext>
                  </a:extLst>
                </a:gridCol>
                <a:gridCol w="1832763">
                  <a:extLst>
                    <a:ext uri="{9D8B030D-6E8A-4147-A177-3AD203B41FA5}">
                      <a16:colId xmlns:a16="http://schemas.microsoft.com/office/drawing/2014/main" val="1582508893"/>
                    </a:ext>
                  </a:extLst>
                </a:gridCol>
              </a:tblGrid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D9E1F2"/>
                          </a:highlight>
                        </a:rPr>
                        <a:t>Sum of Expense (INR)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654638507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Doctor and Medicine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450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084059830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Mother's Medicine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172971859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Entertainment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1000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553931618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Movie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429948542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Food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850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442454872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Chips and Fries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606596949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Online Food Order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219152213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Grocery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4690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976072737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Beverages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791609379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 and bakery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095348793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Foodgrains and cereals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256864032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Fruit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900108641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Oil and spices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006074761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Vegetables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730932538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Miscellaneous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500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436746648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Sister's birthday gift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544241450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Shopping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3500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437896182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Shoes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4125731607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Tshirt and Jeans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777397928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Ticket and Bills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2570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4223427656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Electricity bill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373496491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53591060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House help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138795706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Railway monthly ticket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922724459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13560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4007112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DA51FFC-837E-3867-FE39-16BF591BD96F}"/>
              </a:ext>
            </a:extLst>
          </p:cNvPr>
          <p:cNvSpPr txBox="1"/>
          <p:nvPr/>
        </p:nvSpPr>
        <p:spPr>
          <a:xfrm>
            <a:off x="5388077" y="6301668"/>
            <a:ext cx="1415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Table)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1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B97D0E-ABB4-680B-3CF8-3BBD3E51F3D8}"/>
              </a:ext>
            </a:extLst>
          </p:cNvPr>
          <p:cNvSpPr txBox="1"/>
          <p:nvPr/>
        </p:nvSpPr>
        <p:spPr>
          <a:xfrm>
            <a:off x="216311" y="177432"/>
            <a:ext cx="115037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Visually represent the amount spent on different items of </a:t>
            </a:r>
            <a:r>
              <a:rPr lang="en-US" sz="2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Entertainment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Tickets and bills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category (Pivot Chart).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6D6379-6DE4-817E-7E67-85B25B7B1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11624"/>
              </p:ext>
            </p:extLst>
          </p:nvPr>
        </p:nvGraphicFramePr>
        <p:xfrm>
          <a:off x="363795" y="1457631"/>
          <a:ext cx="2946400" cy="3942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1267673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22814328"/>
                    </a:ext>
                  </a:extLst>
                </a:gridCol>
              </a:tblGrid>
              <a:tr h="438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Expense (INR)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0829688"/>
                  </a:ext>
                </a:extLst>
              </a:tr>
              <a:tr h="438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Entertainment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1000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7793987"/>
                  </a:ext>
                </a:extLst>
              </a:tr>
              <a:tr h="438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Movie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1932410"/>
                  </a:ext>
                </a:extLst>
              </a:tr>
              <a:tr h="438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Ticket and Bills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2570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4441627"/>
                  </a:ext>
                </a:extLst>
              </a:tr>
              <a:tr h="438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Electricity bill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3227214"/>
                  </a:ext>
                </a:extLst>
              </a:tr>
              <a:tr h="438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3917109"/>
                  </a:ext>
                </a:extLst>
              </a:tr>
              <a:tr h="438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House help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7975822"/>
                  </a:ext>
                </a:extLst>
              </a:tr>
              <a:tr h="438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Railway monthly ticket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5237651"/>
                  </a:ext>
                </a:extLst>
              </a:tr>
              <a:tr h="438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3570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3316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C86023-584F-79B9-0AF7-7384F6344BBD}"/>
              </a:ext>
            </a:extLst>
          </p:cNvPr>
          <p:cNvSpPr txBox="1"/>
          <p:nvPr/>
        </p:nvSpPr>
        <p:spPr>
          <a:xfrm>
            <a:off x="1129072" y="5726461"/>
            <a:ext cx="1415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Table)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323C4-35C6-A3DE-5519-6516473A6C9F}"/>
              </a:ext>
            </a:extLst>
          </p:cNvPr>
          <p:cNvSpPr txBox="1"/>
          <p:nvPr/>
        </p:nvSpPr>
        <p:spPr>
          <a:xfrm>
            <a:off x="7308190" y="5728401"/>
            <a:ext cx="144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Chart)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2D5B4F-2ABA-1754-F693-29B3FA359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969643"/>
              </p:ext>
            </p:extLst>
          </p:nvPr>
        </p:nvGraphicFramePr>
        <p:xfrm>
          <a:off x="3948389" y="1457630"/>
          <a:ext cx="7879816" cy="3942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991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B413D5-BC09-3FCC-5251-E0863C029EC5}"/>
              </a:ext>
            </a:extLst>
          </p:cNvPr>
          <p:cNvSpPr txBox="1"/>
          <p:nvPr/>
        </p:nvSpPr>
        <p:spPr>
          <a:xfrm>
            <a:off x="216309" y="49159"/>
            <a:ext cx="11356257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Task3: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How many times money has been spent against different items of each category </a:t>
            </a:r>
            <a:r>
              <a:rPr lang="en-US" sz="2200" baseline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Pivot Table).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06567-F055-095A-825D-5DD9FD6CA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58031"/>
              </p:ext>
            </p:extLst>
          </p:nvPr>
        </p:nvGraphicFramePr>
        <p:xfrm>
          <a:off x="1165121" y="943894"/>
          <a:ext cx="4689987" cy="586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1327">
                  <a:extLst>
                    <a:ext uri="{9D8B030D-6E8A-4147-A177-3AD203B41FA5}">
                      <a16:colId xmlns:a16="http://schemas.microsoft.com/office/drawing/2014/main" val="3484141316"/>
                    </a:ext>
                  </a:extLst>
                </a:gridCol>
                <a:gridCol w="2188660">
                  <a:extLst>
                    <a:ext uri="{9D8B030D-6E8A-4147-A177-3AD203B41FA5}">
                      <a16:colId xmlns:a16="http://schemas.microsoft.com/office/drawing/2014/main" val="2380296923"/>
                    </a:ext>
                  </a:extLst>
                </a:gridCol>
              </a:tblGrid>
              <a:tr h="225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D9E1F2"/>
                          </a:highlight>
                        </a:rPr>
                        <a:t>Count of Expense (INR)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855897172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Doctor and Medicine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592973523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Mother's Medicine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141945677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Entertainment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49391073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Movie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749563264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Food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441536631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Chips and Fries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4173605307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Online Food Order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990892072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Grocery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839920385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Beverages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806027941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Bread and bakery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869665667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Foodgrains and cereals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373219649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Fruit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977043536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Oil and spices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566139071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Vegetables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4290103638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Miscellaneous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48699848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Sister's birthday gift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657256886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Shopping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826309170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Shoes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616862286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Tshirt and Jeans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625340632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Ticket and Bills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053430500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Electricity bill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674003073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019588858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House help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970140917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Railway monthly ticket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800807701"/>
                  </a:ext>
                </a:extLst>
              </a:tr>
              <a:tr h="225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33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7519091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DA7940-EF9B-DEA9-318E-0673D632C7C8}"/>
              </a:ext>
            </a:extLst>
          </p:cNvPr>
          <p:cNvSpPr txBox="1"/>
          <p:nvPr/>
        </p:nvSpPr>
        <p:spPr>
          <a:xfrm>
            <a:off x="6813752" y="3244334"/>
            <a:ext cx="139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Table)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7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A49049-B4A9-0947-2970-508263309CD8}"/>
              </a:ext>
            </a:extLst>
          </p:cNvPr>
          <p:cNvSpPr txBox="1"/>
          <p:nvPr/>
        </p:nvSpPr>
        <p:spPr>
          <a:xfrm>
            <a:off x="206476" y="168451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Filter the data to display the data for </a:t>
            </a:r>
            <a:r>
              <a:rPr lang="en-US" sz="2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Grocery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items and </a:t>
            </a:r>
            <a:r>
              <a:rPr lang="en-US" sz="2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Shopping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items.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1AC712-C209-BE6E-90AD-65427BF48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98722"/>
              </p:ext>
            </p:extLst>
          </p:nvPr>
        </p:nvGraphicFramePr>
        <p:xfrm>
          <a:off x="2743200" y="1160205"/>
          <a:ext cx="6764594" cy="4345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3871">
                  <a:extLst>
                    <a:ext uri="{9D8B030D-6E8A-4147-A177-3AD203B41FA5}">
                      <a16:colId xmlns:a16="http://schemas.microsoft.com/office/drawing/2014/main" val="2577203667"/>
                    </a:ext>
                  </a:extLst>
                </a:gridCol>
                <a:gridCol w="4060723">
                  <a:extLst>
                    <a:ext uri="{9D8B030D-6E8A-4147-A177-3AD203B41FA5}">
                      <a16:colId xmlns:a16="http://schemas.microsoft.com/office/drawing/2014/main" val="133659447"/>
                    </a:ext>
                  </a:extLst>
                </a:gridCol>
              </a:tblGrid>
              <a:tr h="362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Count of Expense (INR)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298615"/>
                  </a:ext>
                </a:extLst>
              </a:tr>
              <a:tr h="362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Grocery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8103009"/>
                  </a:ext>
                </a:extLst>
              </a:tr>
              <a:tr h="362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Beverages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8545021"/>
                  </a:ext>
                </a:extLst>
              </a:tr>
              <a:tr h="362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Bread and bakery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3636060"/>
                  </a:ext>
                </a:extLst>
              </a:tr>
              <a:tr h="362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Foodgrains and cereals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0899474"/>
                  </a:ext>
                </a:extLst>
              </a:tr>
              <a:tr h="362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Fruit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0390166"/>
                  </a:ext>
                </a:extLst>
              </a:tr>
              <a:tr h="362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Oil and spices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3888006"/>
                  </a:ext>
                </a:extLst>
              </a:tr>
              <a:tr h="362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Vegetables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3202636"/>
                  </a:ext>
                </a:extLst>
              </a:tr>
              <a:tr h="362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Shopping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5926497"/>
                  </a:ext>
                </a:extLst>
              </a:tr>
              <a:tr h="362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5152708"/>
                  </a:ext>
                </a:extLst>
              </a:tr>
              <a:tr h="362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Tshirt and Jeans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0930160"/>
                  </a:ext>
                </a:extLst>
              </a:tr>
              <a:tr h="362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06147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2E3CD3-21B4-E72C-E1AE-7B0AE3B0A1C1}"/>
              </a:ext>
            </a:extLst>
          </p:cNvPr>
          <p:cNvSpPr txBox="1"/>
          <p:nvPr/>
        </p:nvSpPr>
        <p:spPr>
          <a:xfrm>
            <a:off x="5427407" y="6066932"/>
            <a:ext cx="139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Table)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6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57F48C-6BE4-01AF-62C6-60EC07C4AC21}"/>
              </a:ext>
            </a:extLst>
          </p:cNvPr>
          <p:cNvSpPr txBox="1"/>
          <p:nvPr/>
        </p:nvSpPr>
        <p:spPr>
          <a:xfrm>
            <a:off x="216308" y="69280"/>
            <a:ext cx="11444749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Task4: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What amount is spent on each </a:t>
            </a:r>
            <a:r>
              <a:rPr lang="en-US" sz="2200" b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item of the categories with </a:t>
            </a:r>
            <a:r>
              <a:rPr lang="en-US" sz="2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highest</a:t>
            </a:r>
            <a:r>
              <a:rPr lang="en-US" sz="2200" b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sz="2200" b="1" baseline="3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nd</a:t>
            </a:r>
            <a:r>
              <a:rPr lang="en-US" sz="2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highest</a:t>
            </a:r>
            <a:r>
              <a:rPr lang="en-US" sz="2200" b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expense amount 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(Pivot Table)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324239-CA35-D299-CC0C-5A6F4FDB2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45062"/>
              </p:ext>
            </p:extLst>
          </p:nvPr>
        </p:nvGraphicFramePr>
        <p:xfrm>
          <a:off x="3839495" y="1250596"/>
          <a:ext cx="4198374" cy="506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7122">
                  <a:extLst>
                    <a:ext uri="{9D8B030D-6E8A-4147-A177-3AD203B41FA5}">
                      <a16:colId xmlns:a16="http://schemas.microsoft.com/office/drawing/2014/main" val="1973180383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261706751"/>
                    </a:ext>
                  </a:extLst>
                </a:gridCol>
              </a:tblGrid>
              <a:tr h="194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Max of Expense (INR)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896871319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Shopping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003579395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Tshirt and Jeans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2500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273671312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Shoes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1000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77650241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Grocery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726745651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Foodgrains and cereals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1050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506345724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Oil and spices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550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265766234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Vegetables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63903016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Beverages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195046832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Bread and bakery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481111597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Fruit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764378672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Ticket and Bills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4281888816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House help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1000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482323357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Gas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850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633886466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Electricity bill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490414399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Railway monthly ticket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897589572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Miscellaneous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814650506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Sister's birthday gift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766589748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Doctor and Medicine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800641220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Mother's Medicine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450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250176998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Entertainment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281159303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Movie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019873787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613446055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Online Food Order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621144494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Chips and Fries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072315457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2500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216433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105600-E7FD-EEAF-038A-9138E55485B9}"/>
              </a:ext>
            </a:extLst>
          </p:cNvPr>
          <p:cNvSpPr txBox="1"/>
          <p:nvPr/>
        </p:nvSpPr>
        <p:spPr>
          <a:xfrm>
            <a:off x="5240592" y="6419388"/>
            <a:ext cx="139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Table)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3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F3010A-B522-53FB-B33A-26CD7B2D6350}"/>
              </a:ext>
            </a:extLst>
          </p:cNvPr>
          <p:cNvSpPr txBox="1"/>
          <p:nvPr/>
        </p:nvSpPr>
        <p:spPr>
          <a:xfrm>
            <a:off x="196643" y="168450"/>
            <a:ext cx="85835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Visually represent the data with data bars </a:t>
            </a:r>
            <a:r>
              <a:rPr lang="en-US" sz="2200" baseline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Conditional formatting).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CCBB7-E55E-6943-86F5-1E790E9ED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33" y="776749"/>
            <a:ext cx="4350333" cy="5132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1155C9-FC71-6A37-F6D5-479140740C33}"/>
              </a:ext>
            </a:extLst>
          </p:cNvPr>
          <p:cNvSpPr txBox="1"/>
          <p:nvPr/>
        </p:nvSpPr>
        <p:spPr>
          <a:xfrm>
            <a:off x="3967314" y="6163752"/>
            <a:ext cx="4257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(Pivot Table with Conditional Formatting)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8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9F4375-5580-02A4-A10B-B35D96568438}"/>
              </a:ext>
            </a:extLst>
          </p:cNvPr>
          <p:cNvSpPr txBox="1"/>
          <p:nvPr/>
        </p:nvSpPr>
        <p:spPr>
          <a:xfrm>
            <a:off x="297083" y="176827"/>
            <a:ext cx="11597833" cy="6504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Q.1) The category with the highest expense amount.</a:t>
            </a: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Grocery category have the highest expense amount which is 4690INR with 35% of Total Expense.</a:t>
            </a: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Q.2) Total expense amount against entertainment and shopping.</a:t>
            </a: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Total Expense for entertainment is 1000INR and Shopping is 3500INR.</a:t>
            </a: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Q.3) Number of times Nitin has ordered food online and the amount spent for it.</a:t>
            </a: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Nitin has ordered food online 4 times and the Total amount spent for it is 600INR.</a:t>
            </a: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Q.4) Number of times Nitin has watched a movie.</a:t>
            </a: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Nitin has watched a movie 4 times and the Total amount spent for it is 1000INR.</a:t>
            </a: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Q.5)The less essential category that Nitin may remove to increase his savings.</a:t>
            </a:r>
          </a:p>
          <a:p>
            <a:pPr marL="0" lvl="2" algn="just">
              <a:spcBef>
                <a:spcPts val="400"/>
              </a:spcBef>
              <a:spcAft>
                <a:spcPts val="400"/>
              </a:spcAft>
              <a:buSzPct val="100000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Nitin may remove </a:t>
            </a:r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Entertianment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Category and needs to Optimize or Limit spending on Grocery and shopping to increase his savings.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6AF232A-C190-8DF5-EB9D-EB70F12A3AF6}"/>
              </a:ext>
            </a:extLst>
          </p:cNvPr>
          <p:cNvSpPr/>
          <p:nvPr/>
        </p:nvSpPr>
        <p:spPr>
          <a:xfrm>
            <a:off x="297083" y="669292"/>
            <a:ext cx="318616" cy="3244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164D9A0-7912-ABC9-0048-64B23B762A6F}"/>
              </a:ext>
            </a:extLst>
          </p:cNvPr>
          <p:cNvSpPr/>
          <p:nvPr/>
        </p:nvSpPr>
        <p:spPr>
          <a:xfrm>
            <a:off x="274531" y="2005012"/>
            <a:ext cx="318616" cy="3244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ECFCAE-951E-F3F2-450A-AEDDE5118044}"/>
              </a:ext>
            </a:extLst>
          </p:cNvPr>
          <p:cNvSpPr/>
          <p:nvPr/>
        </p:nvSpPr>
        <p:spPr>
          <a:xfrm>
            <a:off x="291810" y="3321068"/>
            <a:ext cx="318616" cy="3244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742E8D-9AB0-4128-EE3F-7F3DEBF61D7C}"/>
              </a:ext>
            </a:extLst>
          </p:cNvPr>
          <p:cNvSpPr/>
          <p:nvPr/>
        </p:nvSpPr>
        <p:spPr>
          <a:xfrm>
            <a:off x="291810" y="5934676"/>
            <a:ext cx="318616" cy="3244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3D19B18-881B-7192-DDD5-C6585525DEDA}"/>
              </a:ext>
            </a:extLst>
          </p:cNvPr>
          <p:cNvSpPr/>
          <p:nvPr/>
        </p:nvSpPr>
        <p:spPr>
          <a:xfrm>
            <a:off x="296274" y="4627872"/>
            <a:ext cx="318616" cy="3244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1189</Words>
  <Application>Microsoft Office PowerPoint</Application>
  <PresentationFormat>Widescreen</PresentationFormat>
  <Paragraphs>422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Project on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PAL</dc:creator>
  <cp:lastModifiedBy>AMIT PAL</cp:lastModifiedBy>
  <cp:revision>5</cp:revision>
  <dcterms:created xsi:type="dcterms:W3CDTF">2024-07-14T19:36:06Z</dcterms:created>
  <dcterms:modified xsi:type="dcterms:W3CDTF">2024-07-16T07:58:55Z</dcterms:modified>
</cp:coreProperties>
</file>