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20BE25-DA18-1F29-FD18-CFF0BBF0B602}" v="276" dt="2024-11-18T05:37:16.0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11/17/2024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11/17/2024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726" y="591897"/>
            <a:ext cx="10572000" cy="2971051"/>
          </a:xfrm>
        </p:spPr>
        <p:txBody>
          <a:bodyPr/>
          <a:lstStyle/>
          <a:p>
            <a:r>
              <a:rPr lang="en-US" dirty="0"/>
              <a:t>Underwater Image Enhancement (DA-2)</a:t>
            </a:r>
          </a:p>
        </p:txBody>
      </p:sp>
      <p:sp>
        <p:nvSpPr>
          <p:cNvPr id="3" name="Subtitle 2"/>
          <p:cNvSpPr>
            <a:spLocks noGrp="1"/>
          </p:cNvSpPr>
          <p:nvPr>
            <p:ph type="subTitle" idx="1"/>
          </p:nvPr>
        </p:nvSpPr>
        <p:spPr>
          <a:xfrm>
            <a:off x="514726" y="5280847"/>
            <a:ext cx="10572000" cy="1320799"/>
          </a:xfrm>
        </p:spPr>
        <p:txBody>
          <a:bodyPr>
            <a:normAutofit/>
          </a:bodyPr>
          <a:lstStyle/>
          <a:p>
            <a:r>
              <a:rPr lang="en-US" dirty="0"/>
              <a:t>-Madhukiran Reddy 21BCE1723</a:t>
            </a:r>
          </a:p>
          <a:p>
            <a:r>
              <a:rPr lang="en-US" dirty="0"/>
              <a:t>-Palaniappa K 21BCE1712</a:t>
            </a:r>
          </a:p>
          <a:p>
            <a:r>
              <a:rPr lang="en-US" dirty="0"/>
              <a:t>-Nirudeeswar 21BCE5484</a:t>
            </a:r>
          </a:p>
        </p:txBody>
      </p:sp>
    </p:spTree>
    <p:extLst>
      <p:ext uri="{BB962C8B-B14F-4D97-AF65-F5344CB8AC3E}">
        <p14:creationId xmlns:p14="http://schemas.microsoft.com/office/powerpoint/2010/main" val="2029002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C7CB-BCC2-E563-29FD-F582B8241C73}"/>
              </a:ext>
            </a:extLst>
          </p:cNvPr>
          <p:cNvSpPr>
            <a:spLocks noGrp="1"/>
          </p:cNvSpPr>
          <p:nvPr>
            <p:ph type="title"/>
          </p:nvPr>
        </p:nvSpPr>
        <p:spPr/>
        <p:txBody>
          <a:bodyPr/>
          <a:lstStyle/>
          <a:p>
            <a:r>
              <a:rPr lang="en-US" dirty="0"/>
              <a:t>Demonstration</a:t>
            </a:r>
          </a:p>
        </p:txBody>
      </p:sp>
      <p:pic>
        <p:nvPicPr>
          <p:cNvPr id="10" name="Content Placeholder 9" descr="A screenshot of a computer&#10;&#10;Description automatically generated">
            <a:extLst>
              <a:ext uri="{FF2B5EF4-FFF2-40B4-BE49-F238E27FC236}">
                <a16:creationId xmlns:a16="http://schemas.microsoft.com/office/drawing/2014/main" id="{9546F4BD-292A-6D4E-4689-049824239177}"/>
              </a:ext>
            </a:extLst>
          </p:cNvPr>
          <p:cNvPicPr>
            <a:picLocks noGrp="1" noChangeAspect="1"/>
          </p:cNvPicPr>
          <p:nvPr>
            <p:ph idx="1"/>
          </p:nvPr>
        </p:nvPicPr>
        <p:blipFill>
          <a:blip r:embed="rId2"/>
          <a:stretch>
            <a:fillRect/>
          </a:stretch>
        </p:blipFill>
        <p:spPr>
          <a:xfrm>
            <a:off x="6273426" y="2351278"/>
            <a:ext cx="4331446" cy="3636511"/>
          </a:xfrm>
        </p:spPr>
      </p:pic>
      <p:pic>
        <p:nvPicPr>
          <p:cNvPr id="11" name="Picture 10" descr="A person in a boat on a river&#10;&#10;Description automatically generated">
            <a:extLst>
              <a:ext uri="{FF2B5EF4-FFF2-40B4-BE49-F238E27FC236}">
                <a16:creationId xmlns:a16="http://schemas.microsoft.com/office/drawing/2014/main" id="{435FC91C-A4E9-15F3-300B-3FA97F9BF050}"/>
              </a:ext>
            </a:extLst>
          </p:cNvPr>
          <p:cNvPicPr>
            <a:picLocks noChangeAspect="1"/>
          </p:cNvPicPr>
          <p:nvPr/>
        </p:nvPicPr>
        <p:blipFill>
          <a:blip r:embed="rId3"/>
          <a:stretch>
            <a:fillRect/>
          </a:stretch>
        </p:blipFill>
        <p:spPr>
          <a:xfrm>
            <a:off x="514350" y="2233612"/>
            <a:ext cx="5067300" cy="4333875"/>
          </a:xfrm>
          <a:prstGeom prst="rect">
            <a:avLst/>
          </a:prstGeom>
        </p:spPr>
      </p:pic>
    </p:spTree>
    <p:extLst>
      <p:ext uri="{BB962C8B-B14F-4D97-AF65-F5344CB8AC3E}">
        <p14:creationId xmlns:p14="http://schemas.microsoft.com/office/powerpoint/2010/main" val="268450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1E7A-AAE0-61B5-1B74-756AE4AF2BC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9322307-7482-D247-37E9-53CCB0AACE07}"/>
              </a:ext>
            </a:extLst>
          </p:cNvPr>
          <p:cNvSpPr>
            <a:spLocks noGrp="1"/>
          </p:cNvSpPr>
          <p:nvPr>
            <p:ph idx="1"/>
          </p:nvPr>
        </p:nvSpPr>
        <p:spPr>
          <a:xfrm>
            <a:off x="282093" y="3080878"/>
            <a:ext cx="10576038" cy="4409243"/>
          </a:xfrm>
        </p:spPr>
        <p:txBody>
          <a:bodyPr/>
          <a:lstStyle/>
          <a:p>
            <a:r>
              <a:rPr lang="en-US" dirty="0">
                <a:ea typeface="+mn-lt"/>
                <a:cs typeface="+mn-lt"/>
              </a:rPr>
              <a:t>This project demonstrated a simplified approach to enhancing underwater images using basic digital image processing techniques such as white balance correction, histogram equalization, and noise reduction. By addressing the key challenges of underwater photography—color distortion, low contrast, and noise—this method successfully restores natural colors and improves image clarity.</a:t>
            </a:r>
            <a:endParaRPr lang="en-US"/>
          </a:p>
          <a:p>
            <a:endParaRPr lang="en-US"/>
          </a:p>
          <a:p>
            <a:r>
              <a:rPr lang="en-US" dirty="0">
                <a:ea typeface="+mn-lt"/>
                <a:cs typeface="+mn-lt"/>
              </a:rPr>
              <a:t>The simplicity of this approach ensures it can be easily adapted for real-time applications in marine research, underwater robotics, and photography. Future developments could include integrating advanced deep learning techniques for more precise and adaptive image enhancement.</a:t>
            </a:r>
          </a:p>
          <a:p>
            <a:endParaRPr lang="en-US"/>
          </a:p>
          <a:p>
            <a:endParaRPr lang="en-US"/>
          </a:p>
          <a:p>
            <a:endParaRPr lang="en-US"/>
          </a:p>
          <a:p>
            <a:endParaRPr lang="en-US"/>
          </a:p>
          <a:p>
            <a:endParaRPr lang="en-US"/>
          </a:p>
          <a:p>
            <a:endParaRPr lang="en-US"/>
          </a:p>
          <a:p>
            <a:endParaRPr lang="en-US" dirty="0"/>
          </a:p>
        </p:txBody>
      </p:sp>
    </p:spTree>
    <p:extLst>
      <p:ext uri="{BB962C8B-B14F-4D97-AF65-F5344CB8AC3E}">
        <p14:creationId xmlns:p14="http://schemas.microsoft.com/office/powerpoint/2010/main" val="239314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7A542-DF4A-F5D1-C815-96F4D34CEE4E}"/>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E8CC360F-7FB2-7CEE-D0BB-DFC29B26DBAE}"/>
              </a:ext>
            </a:extLst>
          </p:cNvPr>
          <p:cNvSpPr>
            <a:spLocks noGrp="1"/>
          </p:cNvSpPr>
          <p:nvPr>
            <p:ph idx="1"/>
          </p:nvPr>
        </p:nvSpPr>
        <p:spPr/>
        <p:txBody>
          <a:bodyPr/>
          <a:lstStyle/>
          <a:p>
            <a:r>
              <a:rPr lang="en-US" dirty="0">
                <a:ea typeface="+mn-lt"/>
                <a:cs typeface="+mn-lt"/>
              </a:rPr>
              <a:t>Underwater images often suffer from low visibility due to light absorption, scattering, and distortion. This project aims to enhance underwater images by restoring natural colors, improving contrast, and reducing noise using advanced digital image processing techniques. </a:t>
            </a:r>
          </a:p>
          <a:p>
            <a:r>
              <a:rPr lang="en-US" dirty="0">
                <a:ea typeface="+mn-lt"/>
                <a:cs typeface="+mn-lt"/>
              </a:rPr>
              <a:t>The methods used include white balance correction, Contrast Limited Adaptive Histogram Equalization (CLAHE), and denoising with OpenCV. These enhancements have applications in marine research, underwater navigation, and photography.</a:t>
            </a:r>
            <a:endParaRPr lang="en-US" dirty="0"/>
          </a:p>
        </p:txBody>
      </p:sp>
    </p:spTree>
    <p:extLst>
      <p:ext uri="{BB962C8B-B14F-4D97-AF65-F5344CB8AC3E}">
        <p14:creationId xmlns:p14="http://schemas.microsoft.com/office/powerpoint/2010/main" val="993991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8A1F1-0555-A36B-289D-10FAD3AA660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AC74A18-D5A2-4FE1-6177-CF049B4230AF}"/>
              </a:ext>
            </a:extLst>
          </p:cNvPr>
          <p:cNvSpPr>
            <a:spLocks noGrp="1"/>
          </p:cNvSpPr>
          <p:nvPr>
            <p:ph idx="1"/>
          </p:nvPr>
        </p:nvSpPr>
        <p:spPr/>
        <p:txBody>
          <a:bodyPr>
            <a:normAutofit fontScale="92500" lnSpcReduction="10000"/>
          </a:bodyPr>
          <a:lstStyle/>
          <a:p>
            <a:r>
              <a:rPr lang="en-US" dirty="0">
                <a:ea typeface="+mn-lt"/>
                <a:cs typeface="+mn-lt"/>
              </a:rPr>
              <a:t>Challenges:</a:t>
            </a:r>
            <a:endParaRPr lang="en-US" dirty="0"/>
          </a:p>
          <a:p>
            <a:pPr marL="0" indent="0">
              <a:buNone/>
            </a:pPr>
            <a:r>
              <a:rPr lang="en-US" dirty="0">
                <a:ea typeface="+mn-lt"/>
                <a:cs typeface="+mn-lt"/>
              </a:rPr>
              <a:t>Color distortion caused by light absorption underwater.</a:t>
            </a:r>
            <a:endParaRPr lang="en-US" dirty="0"/>
          </a:p>
          <a:p>
            <a:pPr marL="0" indent="0">
              <a:buNone/>
            </a:pPr>
            <a:r>
              <a:rPr lang="en-US" dirty="0">
                <a:ea typeface="+mn-lt"/>
                <a:cs typeface="+mn-lt"/>
              </a:rPr>
              <a:t>Loss of sharpness due to scattering.</a:t>
            </a:r>
            <a:endParaRPr lang="en-US" dirty="0"/>
          </a:p>
          <a:p>
            <a:pPr marL="0" indent="0">
              <a:buNone/>
            </a:pPr>
            <a:r>
              <a:rPr lang="en-US" dirty="0">
                <a:ea typeface="+mn-lt"/>
                <a:cs typeface="+mn-lt"/>
              </a:rPr>
              <a:t>Reduced contrast in deep-water images.</a:t>
            </a:r>
            <a:endParaRPr lang="en-US" dirty="0"/>
          </a:p>
          <a:p>
            <a:pPr marL="0" indent="0">
              <a:buNone/>
            </a:pPr>
            <a:endParaRPr lang="en-US" dirty="0">
              <a:ea typeface="+mn-lt"/>
              <a:cs typeface="+mn-lt"/>
            </a:endParaRPr>
          </a:p>
          <a:p>
            <a:r>
              <a:rPr lang="en-US" dirty="0">
                <a:ea typeface="+mn-lt"/>
                <a:cs typeface="+mn-lt"/>
              </a:rPr>
              <a:t>Objective: </a:t>
            </a:r>
          </a:p>
          <a:p>
            <a:pPr marL="0" indent="0">
              <a:buNone/>
            </a:pPr>
            <a:r>
              <a:rPr lang="en-US" dirty="0">
                <a:ea typeface="+mn-lt"/>
                <a:cs typeface="+mn-lt"/>
              </a:rPr>
              <a:t>To create a robust technique that enhances underwater image quality.</a:t>
            </a:r>
          </a:p>
          <a:p>
            <a:pPr marL="0" indent="0">
              <a:buNone/>
            </a:pPr>
            <a:endParaRPr lang="en-US" dirty="0"/>
          </a:p>
          <a:p>
            <a:r>
              <a:rPr lang="en-US" dirty="0">
                <a:ea typeface="+mn-lt"/>
                <a:cs typeface="+mn-lt"/>
              </a:rPr>
              <a:t>Applications:</a:t>
            </a:r>
          </a:p>
          <a:p>
            <a:pPr marL="0" indent="0">
              <a:buNone/>
            </a:pPr>
            <a:r>
              <a:rPr lang="en-US" dirty="0">
                <a:ea typeface="+mn-lt"/>
                <a:cs typeface="+mn-lt"/>
              </a:rPr>
              <a:t> Marine exploration, underwater robotics, and oceanography.</a:t>
            </a:r>
            <a:endParaRPr lang="en-US" dirty="0"/>
          </a:p>
        </p:txBody>
      </p:sp>
    </p:spTree>
    <p:extLst>
      <p:ext uri="{BB962C8B-B14F-4D97-AF65-F5344CB8AC3E}">
        <p14:creationId xmlns:p14="http://schemas.microsoft.com/office/powerpoint/2010/main" val="1670632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75BEB-01E2-39A8-40FB-72D6688745D9}"/>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366AA8C-5F90-1E23-5D8C-EB43FD616215}"/>
              </a:ext>
            </a:extLst>
          </p:cNvPr>
          <p:cNvSpPr>
            <a:spLocks noGrp="1"/>
          </p:cNvSpPr>
          <p:nvPr>
            <p:ph idx="1"/>
          </p:nvPr>
        </p:nvSpPr>
        <p:spPr>
          <a:xfrm>
            <a:off x="523437" y="2241337"/>
            <a:ext cx="9830674" cy="4293736"/>
          </a:xfrm>
        </p:spPr>
        <p:txBody>
          <a:bodyPr>
            <a:normAutofit fontScale="85000" lnSpcReduction="20000"/>
          </a:bodyPr>
          <a:lstStyle/>
          <a:p>
            <a:r>
              <a:rPr lang="en-US" dirty="0">
                <a:ea typeface="+mn-lt"/>
                <a:cs typeface="+mn-lt"/>
              </a:rPr>
              <a:t>Image Acquisition: </a:t>
            </a:r>
          </a:p>
          <a:p>
            <a:pPr marL="0" indent="0">
              <a:buNone/>
            </a:pPr>
            <a:r>
              <a:rPr lang="en-US" dirty="0">
                <a:ea typeface="+mn-lt"/>
                <a:cs typeface="+mn-lt"/>
              </a:rPr>
              <a:t>Collect underwater photos for processing.</a:t>
            </a:r>
          </a:p>
          <a:p>
            <a:pPr marL="0" indent="0">
              <a:buNone/>
            </a:pPr>
            <a:endParaRPr lang="en-US" dirty="0"/>
          </a:p>
          <a:p>
            <a:r>
              <a:rPr lang="en-US" dirty="0">
                <a:ea typeface="+mn-lt"/>
                <a:cs typeface="+mn-lt"/>
              </a:rPr>
              <a:t>Preprocessing:</a:t>
            </a:r>
            <a:endParaRPr lang="en-US" dirty="0"/>
          </a:p>
          <a:p>
            <a:pPr marL="0" indent="0">
              <a:buNone/>
            </a:pPr>
            <a:r>
              <a:rPr lang="en-US" dirty="0">
                <a:ea typeface="+mn-lt"/>
                <a:cs typeface="+mn-lt"/>
              </a:rPr>
              <a:t>White balance adjustment for color correction.</a:t>
            </a:r>
            <a:endParaRPr lang="en-US" dirty="0"/>
          </a:p>
          <a:p>
            <a:pPr marL="0" indent="0">
              <a:buNone/>
            </a:pPr>
            <a:endParaRPr lang="en-US" dirty="0">
              <a:ea typeface="+mn-lt"/>
              <a:cs typeface="+mn-lt"/>
            </a:endParaRPr>
          </a:p>
          <a:p>
            <a:r>
              <a:rPr lang="en-US" dirty="0">
                <a:ea typeface="+mn-lt"/>
                <a:cs typeface="+mn-lt"/>
              </a:rPr>
              <a:t>Enhancement Techniques:</a:t>
            </a:r>
            <a:endParaRPr lang="en-US" dirty="0"/>
          </a:p>
          <a:p>
            <a:pPr marL="0" indent="0">
              <a:buNone/>
            </a:pPr>
            <a:r>
              <a:rPr lang="en-US" dirty="0">
                <a:ea typeface="+mn-lt"/>
                <a:cs typeface="+mn-lt"/>
              </a:rPr>
              <a:t>Apply CLAHE for improved contrast.</a:t>
            </a:r>
            <a:endParaRPr lang="en-US" dirty="0"/>
          </a:p>
          <a:p>
            <a:pPr marL="0" indent="0">
              <a:buNone/>
            </a:pPr>
            <a:r>
              <a:rPr lang="en-US" dirty="0">
                <a:ea typeface="+mn-lt"/>
                <a:cs typeface="+mn-lt"/>
              </a:rPr>
              <a:t>Reduce noise with fast non-local means denoising.</a:t>
            </a:r>
            <a:endParaRPr lang="en-US" dirty="0"/>
          </a:p>
          <a:p>
            <a:pPr marL="0" indent="0">
              <a:buNone/>
            </a:pPr>
            <a:endParaRPr lang="en-US" dirty="0">
              <a:ea typeface="+mn-lt"/>
              <a:cs typeface="+mn-lt"/>
            </a:endParaRPr>
          </a:p>
          <a:p>
            <a:r>
              <a:rPr lang="en-US" dirty="0">
                <a:ea typeface="+mn-lt"/>
                <a:cs typeface="+mn-lt"/>
              </a:rPr>
              <a:t>Postprocessing: </a:t>
            </a:r>
          </a:p>
          <a:p>
            <a:pPr marL="0" indent="0">
              <a:buNone/>
            </a:pPr>
            <a:r>
              <a:rPr lang="en-US" dirty="0">
                <a:ea typeface="+mn-lt"/>
                <a:cs typeface="+mn-lt"/>
              </a:rPr>
              <a:t>Save and analyze the enhanced image output.</a:t>
            </a:r>
            <a:endParaRPr lang="en-US" dirty="0"/>
          </a:p>
          <a:p>
            <a:pPr marL="0" indent="0">
              <a:buNone/>
            </a:pPr>
            <a:endParaRPr lang="en-US" dirty="0">
              <a:ea typeface="+mn-lt"/>
              <a:cs typeface="+mn-lt"/>
            </a:endParaRPr>
          </a:p>
          <a:p>
            <a:r>
              <a:rPr lang="en-US" dirty="0">
                <a:ea typeface="+mn-lt"/>
                <a:cs typeface="+mn-lt"/>
              </a:rPr>
              <a:t>Tools: Python, OpenCV, and additional libraries.</a:t>
            </a:r>
            <a:endParaRPr lang="en-US" dirty="0"/>
          </a:p>
        </p:txBody>
      </p:sp>
    </p:spTree>
    <p:extLst>
      <p:ext uri="{BB962C8B-B14F-4D97-AF65-F5344CB8AC3E}">
        <p14:creationId xmlns:p14="http://schemas.microsoft.com/office/powerpoint/2010/main" val="3616613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99BA92F-B3F6-D047-4DA1-49749C3D1D83}"/>
              </a:ext>
            </a:extLst>
          </p:cNvPr>
          <p:cNvSpPr>
            <a:spLocks noGrp="1"/>
          </p:cNvSpPr>
          <p:nvPr>
            <p:ph type="title"/>
          </p:nvPr>
        </p:nvSpPr>
        <p:spPr>
          <a:xfrm>
            <a:off x="810001" y="447188"/>
            <a:ext cx="3413084" cy="1559412"/>
          </a:xfrm>
        </p:spPr>
        <p:txBody>
          <a:bodyPr>
            <a:normAutofit/>
          </a:bodyPr>
          <a:lstStyle/>
          <a:p>
            <a:r>
              <a:rPr lang="en-US" sz="3200"/>
              <a:t>System Architecture</a:t>
            </a:r>
          </a:p>
        </p:txBody>
      </p:sp>
      <p:sp>
        <p:nvSpPr>
          <p:cNvPr id="18" name="Content Placeholder 7">
            <a:extLst>
              <a:ext uri="{FF2B5EF4-FFF2-40B4-BE49-F238E27FC236}">
                <a16:creationId xmlns:a16="http://schemas.microsoft.com/office/drawing/2014/main" id="{D458B1A3-3605-FCAB-4C0D-0C2E37FF3093}"/>
              </a:ext>
            </a:extLst>
          </p:cNvPr>
          <p:cNvSpPr>
            <a:spLocks noGrp="1"/>
          </p:cNvSpPr>
          <p:nvPr>
            <p:ph idx="1"/>
          </p:nvPr>
        </p:nvSpPr>
        <p:spPr>
          <a:xfrm>
            <a:off x="818713" y="2413000"/>
            <a:ext cx="3404372" cy="3632200"/>
          </a:xfrm>
        </p:spPr>
        <p:txBody>
          <a:bodyPr>
            <a:normAutofit/>
          </a:bodyPr>
          <a:lstStyle/>
          <a:p>
            <a:endParaRPr lang="en-US" sz="1600">
              <a:solidFill>
                <a:srgbClr val="FFFFFF"/>
              </a:solidFill>
            </a:endParaRPr>
          </a:p>
        </p:txBody>
      </p:sp>
      <p:sp>
        <p:nvSpPr>
          <p:cNvPr id="15"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block diagram&#10;&#10;Description automatically generated">
            <a:extLst>
              <a:ext uri="{FF2B5EF4-FFF2-40B4-BE49-F238E27FC236}">
                <a16:creationId xmlns:a16="http://schemas.microsoft.com/office/drawing/2014/main" id="{6BD4F9A5-4F6A-AF9A-148A-4F55FA368804}"/>
              </a:ext>
            </a:extLst>
          </p:cNvPr>
          <p:cNvPicPr>
            <a:picLocks noChangeAspect="1"/>
          </p:cNvPicPr>
          <p:nvPr/>
        </p:nvPicPr>
        <p:blipFill>
          <a:blip r:embed="rId2"/>
          <a:stretch>
            <a:fillRect/>
          </a:stretch>
        </p:blipFill>
        <p:spPr>
          <a:xfrm>
            <a:off x="4641681" y="614508"/>
            <a:ext cx="7543853" cy="5294396"/>
          </a:xfrm>
          <a:prstGeom prst="rect">
            <a:avLst/>
          </a:prstGeom>
        </p:spPr>
      </p:pic>
    </p:spTree>
    <p:extLst>
      <p:ext uri="{BB962C8B-B14F-4D97-AF65-F5344CB8AC3E}">
        <p14:creationId xmlns:p14="http://schemas.microsoft.com/office/powerpoint/2010/main" val="351500579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C7CB-BCC2-E563-29FD-F582B8241C73}"/>
              </a:ext>
            </a:extLst>
          </p:cNvPr>
          <p:cNvSpPr>
            <a:spLocks noGrp="1"/>
          </p:cNvSpPr>
          <p:nvPr>
            <p:ph type="title"/>
          </p:nvPr>
        </p:nvSpPr>
        <p:spPr/>
        <p:txBody>
          <a:bodyPr/>
          <a:lstStyle/>
          <a:p>
            <a:r>
              <a:rPr lang="en-US" dirty="0"/>
              <a:t>Demonstration</a:t>
            </a:r>
          </a:p>
        </p:txBody>
      </p:sp>
      <p:pic>
        <p:nvPicPr>
          <p:cNvPr id="7" name="Content Placeholder 6" descr="A screenshot of a computer program&#10;&#10;Description automatically generated">
            <a:extLst>
              <a:ext uri="{FF2B5EF4-FFF2-40B4-BE49-F238E27FC236}">
                <a16:creationId xmlns:a16="http://schemas.microsoft.com/office/drawing/2014/main" id="{DBCE5796-6D83-1724-5D48-E6CCEF2131CB}"/>
              </a:ext>
            </a:extLst>
          </p:cNvPr>
          <p:cNvPicPr>
            <a:picLocks noGrp="1" noChangeAspect="1"/>
          </p:cNvPicPr>
          <p:nvPr>
            <p:ph idx="1"/>
          </p:nvPr>
        </p:nvPicPr>
        <p:blipFill>
          <a:blip r:embed="rId2"/>
          <a:stretch>
            <a:fillRect/>
          </a:stretch>
        </p:blipFill>
        <p:spPr>
          <a:xfrm>
            <a:off x="818712" y="2561579"/>
            <a:ext cx="10180032" cy="2738368"/>
          </a:xfrm>
        </p:spPr>
      </p:pic>
    </p:spTree>
    <p:extLst>
      <p:ext uri="{BB962C8B-B14F-4D97-AF65-F5344CB8AC3E}">
        <p14:creationId xmlns:p14="http://schemas.microsoft.com/office/powerpoint/2010/main" val="1900880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C7CB-BCC2-E563-29FD-F582B8241C73}"/>
              </a:ext>
            </a:extLst>
          </p:cNvPr>
          <p:cNvSpPr>
            <a:spLocks noGrp="1"/>
          </p:cNvSpPr>
          <p:nvPr>
            <p:ph type="title"/>
          </p:nvPr>
        </p:nvSpPr>
        <p:spPr/>
        <p:txBody>
          <a:bodyPr/>
          <a:lstStyle/>
          <a:p>
            <a:r>
              <a:rPr lang="en-US" dirty="0"/>
              <a:t>Demonstration</a:t>
            </a:r>
          </a:p>
        </p:txBody>
      </p:sp>
      <p:pic>
        <p:nvPicPr>
          <p:cNvPr id="5" name="Content Placeholder 4" descr="A computer screen shot of a program&#10;&#10;Description automatically generated">
            <a:extLst>
              <a:ext uri="{FF2B5EF4-FFF2-40B4-BE49-F238E27FC236}">
                <a16:creationId xmlns:a16="http://schemas.microsoft.com/office/drawing/2014/main" id="{19BAEE00-2EF9-BE50-3A6A-79C8009B5DB1}"/>
              </a:ext>
            </a:extLst>
          </p:cNvPr>
          <p:cNvPicPr>
            <a:picLocks noGrp="1" noChangeAspect="1"/>
          </p:cNvPicPr>
          <p:nvPr>
            <p:ph idx="1"/>
          </p:nvPr>
        </p:nvPicPr>
        <p:blipFill>
          <a:blip r:embed="rId2"/>
          <a:stretch>
            <a:fillRect/>
          </a:stretch>
        </p:blipFill>
        <p:spPr>
          <a:xfrm>
            <a:off x="1876755" y="1936537"/>
            <a:ext cx="7266913" cy="4703311"/>
          </a:xfrm>
        </p:spPr>
      </p:pic>
    </p:spTree>
    <p:extLst>
      <p:ext uri="{BB962C8B-B14F-4D97-AF65-F5344CB8AC3E}">
        <p14:creationId xmlns:p14="http://schemas.microsoft.com/office/powerpoint/2010/main" val="1687732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C7CB-BCC2-E563-29FD-F582B8241C73}"/>
              </a:ext>
            </a:extLst>
          </p:cNvPr>
          <p:cNvSpPr>
            <a:spLocks noGrp="1"/>
          </p:cNvSpPr>
          <p:nvPr>
            <p:ph type="title"/>
          </p:nvPr>
        </p:nvSpPr>
        <p:spPr/>
        <p:txBody>
          <a:bodyPr/>
          <a:lstStyle/>
          <a:p>
            <a:r>
              <a:rPr lang="en-US" dirty="0"/>
              <a:t>Demonstration</a:t>
            </a:r>
          </a:p>
        </p:txBody>
      </p:sp>
      <p:pic>
        <p:nvPicPr>
          <p:cNvPr id="6" name="Content Placeholder 5" descr="A screenshot of a computer program&#10;&#10;Description automatically generated">
            <a:extLst>
              <a:ext uri="{FF2B5EF4-FFF2-40B4-BE49-F238E27FC236}">
                <a16:creationId xmlns:a16="http://schemas.microsoft.com/office/drawing/2014/main" id="{02E31F1E-EE89-1635-820F-2917CED77B27}"/>
              </a:ext>
            </a:extLst>
          </p:cNvPr>
          <p:cNvPicPr>
            <a:picLocks noGrp="1" noChangeAspect="1"/>
          </p:cNvPicPr>
          <p:nvPr>
            <p:ph idx="1"/>
          </p:nvPr>
        </p:nvPicPr>
        <p:blipFill>
          <a:blip r:embed="rId2"/>
          <a:stretch>
            <a:fillRect/>
          </a:stretch>
        </p:blipFill>
        <p:spPr>
          <a:xfrm>
            <a:off x="2135015" y="2222287"/>
            <a:ext cx="7207593" cy="4036561"/>
          </a:xfrm>
        </p:spPr>
      </p:pic>
    </p:spTree>
    <p:extLst>
      <p:ext uri="{BB962C8B-B14F-4D97-AF65-F5344CB8AC3E}">
        <p14:creationId xmlns:p14="http://schemas.microsoft.com/office/powerpoint/2010/main" val="1724431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C7CB-BCC2-E563-29FD-F582B8241C73}"/>
              </a:ext>
            </a:extLst>
          </p:cNvPr>
          <p:cNvSpPr>
            <a:spLocks noGrp="1"/>
          </p:cNvSpPr>
          <p:nvPr>
            <p:ph type="title"/>
          </p:nvPr>
        </p:nvSpPr>
        <p:spPr/>
        <p:txBody>
          <a:bodyPr/>
          <a:lstStyle/>
          <a:p>
            <a:r>
              <a:rPr lang="en-US" dirty="0"/>
              <a:t>Demonstration</a:t>
            </a:r>
          </a:p>
        </p:txBody>
      </p:sp>
      <p:pic>
        <p:nvPicPr>
          <p:cNvPr id="5" name="Content Placeholder 4" descr="A screenshot of a computer&#10;&#10;Description automatically generated">
            <a:extLst>
              <a:ext uri="{FF2B5EF4-FFF2-40B4-BE49-F238E27FC236}">
                <a16:creationId xmlns:a16="http://schemas.microsoft.com/office/drawing/2014/main" id="{1FEDEDF5-5A30-C61D-0465-6F0A8B48CFC9}"/>
              </a:ext>
            </a:extLst>
          </p:cNvPr>
          <p:cNvPicPr>
            <a:picLocks noGrp="1" noChangeAspect="1"/>
          </p:cNvPicPr>
          <p:nvPr>
            <p:ph idx="1"/>
          </p:nvPr>
        </p:nvPicPr>
        <p:blipFill>
          <a:blip r:embed="rId2"/>
          <a:stretch>
            <a:fillRect/>
          </a:stretch>
        </p:blipFill>
        <p:spPr>
          <a:xfrm>
            <a:off x="931117" y="2479462"/>
            <a:ext cx="3871815" cy="3636511"/>
          </a:xfrm>
        </p:spPr>
      </p:pic>
      <p:pic>
        <p:nvPicPr>
          <p:cNvPr id="7" name="Picture 6" descr="A screenshot of a computer&#10;&#10;Description automatically generated">
            <a:extLst>
              <a:ext uri="{FF2B5EF4-FFF2-40B4-BE49-F238E27FC236}">
                <a16:creationId xmlns:a16="http://schemas.microsoft.com/office/drawing/2014/main" id="{15372708-23FB-B513-2FD1-4E5CFBB9D583}"/>
              </a:ext>
            </a:extLst>
          </p:cNvPr>
          <p:cNvPicPr>
            <a:picLocks noChangeAspect="1"/>
          </p:cNvPicPr>
          <p:nvPr/>
        </p:nvPicPr>
        <p:blipFill>
          <a:blip r:embed="rId3"/>
          <a:stretch>
            <a:fillRect/>
          </a:stretch>
        </p:blipFill>
        <p:spPr>
          <a:xfrm>
            <a:off x="5805488" y="2628900"/>
            <a:ext cx="4752975" cy="3657600"/>
          </a:xfrm>
          <a:prstGeom prst="rect">
            <a:avLst/>
          </a:prstGeom>
        </p:spPr>
      </p:pic>
    </p:spTree>
    <p:extLst>
      <p:ext uri="{BB962C8B-B14F-4D97-AF65-F5344CB8AC3E}">
        <p14:creationId xmlns:p14="http://schemas.microsoft.com/office/powerpoint/2010/main" val="21640013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Quotable</vt:lpstr>
      <vt:lpstr>Underwater Image Enhancement (DA-2)</vt:lpstr>
      <vt:lpstr>Abstract</vt:lpstr>
      <vt:lpstr>Introduction</vt:lpstr>
      <vt:lpstr>Methodology</vt:lpstr>
      <vt:lpstr>System Architecture</vt:lpstr>
      <vt:lpstr>Demonstration</vt:lpstr>
      <vt:lpstr>Demonstration</vt:lpstr>
      <vt:lpstr>Demonstration</vt:lpstr>
      <vt:lpstr>Demonstration</vt:lpstr>
      <vt:lpstr>Demonstration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98</cp:revision>
  <dcterms:created xsi:type="dcterms:W3CDTF">2024-11-18T02:55:40Z</dcterms:created>
  <dcterms:modified xsi:type="dcterms:W3CDTF">2024-11-18T05:37:39Z</dcterms:modified>
</cp:coreProperties>
</file>