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Legal Brief Analysis using NLP &amp; Transformers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via Colab | Strategic Legal Preparation Tool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Top-1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49726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**Summary:**  Second, the FDA’s actions defy federal criminal law . The FDA is violating a federal law banning shipment of abortion-inducing drugs by mail or courier .</a:t>
            </a:r>
          </a:p>
          <a:p>
            <a:endParaRPr dirty="0"/>
          </a:p>
          <a:p>
            <a:r>
              <a:rPr dirty="0"/>
              <a:t>**Excerpt (p.19):** § 171.063(b-1) </a:t>
            </a:r>
          </a:p>
          <a:p>
            <a:r>
              <a:rPr dirty="0"/>
              <a:t>(prohibiting shipment of abortion-inducing drugs “by courier, delivery, or mail </a:t>
            </a:r>
          </a:p>
          <a:p>
            <a:r>
              <a:rPr dirty="0"/>
              <a:t>service”).</a:t>
            </a:r>
          </a:p>
          <a:p>
            <a:endParaRPr dirty="0"/>
          </a:p>
          <a:p>
            <a:r>
              <a:rPr dirty="0"/>
              <a:t>**Score:** 0.459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The Public Interest And Equities Weigh Strongly Against The FDA’s Actions </a:t>
            </a:r>
          </a:p>
          <a:p>
            <a:r>
              <a:rPr dirty="0"/>
              <a:t>Because Those Actions Defy Federal Law ....................................................... 8 </a:t>
            </a:r>
          </a:p>
          <a:p>
            <a:r>
              <a:rPr dirty="0"/>
              <a:t>B.</a:t>
            </a:r>
          </a:p>
          <a:p>
            <a:r>
              <a:rPr dirty="0"/>
              <a:t>- §§ 314.500-314.560 ........................................................................................ 5 </a:t>
            </a:r>
          </a:p>
          <a:p>
            <a:r>
              <a:rPr dirty="0"/>
              <a:t>Rulemaking </a:t>
            </a:r>
          </a:p>
          <a:p>
            <a:r>
              <a:rPr dirty="0"/>
              <a:t>New Drug, Antibiotic, and Biological Drug Product Regulations;  </a:t>
            </a:r>
          </a:p>
          <a:p>
            <a:r>
              <a:rPr dirty="0"/>
              <a:t>Accelerated Approval,  </a:t>
            </a:r>
          </a:p>
          <a:p>
            <a:r>
              <a:rPr dirty="0"/>
              <a:t>57 Fed.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Top-2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75298"/>
          </a:xfrm>
        </p:spPr>
        <p:txBody>
          <a:bodyPr>
            <a:normAutofit fontScale="25000" lnSpcReduction="20000"/>
          </a:bodyPr>
          <a:lstStyle/>
          <a:p>
            <a:r>
              <a:rPr dirty="0"/>
              <a:t>**Summary:**  The FDA’s Actions Undermine The Public-Interest Determinations That  States—Not Federal Agencies—Are Entitled To Make ................................ 11  The FDA's Actions Harm The Public Interest By Undermining States’ Ability  to Protect Their Citizens And Forcing</a:t>
            </a:r>
          </a:p>
          <a:p>
            <a:endParaRPr dirty="0"/>
          </a:p>
          <a:p>
            <a:r>
              <a:rPr dirty="0"/>
              <a:t>**Excerpt (p.4):** § 393 ............................................................................................................... 4 </a:t>
            </a:r>
          </a:p>
          <a:p>
            <a:r>
              <a:rPr dirty="0"/>
              <a:t>Food and Drug Administration Amendments Act,  </a:t>
            </a:r>
          </a:p>
          <a:p>
            <a:r>
              <a:rPr dirty="0"/>
              <a:t>Pub.</a:t>
            </a:r>
          </a:p>
          <a:p>
            <a:endParaRPr dirty="0"/>
          </a:p>
          <a:p>
            <a:r>
              <a:rPr dirty="0"/>
              <a:t>**Score:** 0.194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- 2:22-cv-00223-Z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U.S. FOOD AND DRUG </a:t>
            </a:r>
          </a:p>
          <a:p>
            <a:r>
              <a:rPr dirty="0"/>
              <a:t>ADMINISTRATION, et al.,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Defendants.</a:t>
            </a:r>
          </a:p>
          <a:p>
            <a:r>
              <a:rPr dirty="0"/>
              <a:t>- The FDA’s Actions Undermine The Public-Interest Determinations That </a:t>
            </a:r>
          </a:p>
          <a:p>
            <a:r>
              <a:rPr dirty="0"/>
              <a:t>States—Not Federal Agencies—Are Entitled To Make ................................ 11 </a:t>
            </a:r>
          </a:p>
          <a:p>
            <a:r>
              <a:rPr dirty="0"/>
              <a:t>C. The FDA’s Actions Harm The Public Interest By Undermining States’ Ability </a:t>
            </a:r>
          </a:p>
          <a:p>
            <a:r>
              <a:rPr dirty="0"/>
              <a:t>To Protect Their Citizens And Forcing States To Divert Scarce Resources To </a:t>
            </a:r>
          </a:p>
          <a:p>
            <a:r>
              <a:rPr dirty="0"/>
              <a:t>Investigating And Prosecuting Violations Of Their Laws ............................ 14 </a:t>
            </a:r>
          </a:p>
          <a:p>
            <a:r>
              <a:rPr dirty="0"/>
              <a:t>CONCLUSION ............................................................................................................. 18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 </a:t>
            </a:r>
          </a:p>
          <a:p>
            <a:r>
              <a:rPr dirty="0"/>
              <a:t>Case 2:22-cv-00223-Z   Document 100   Filed 02/13/23    Page 2 of 26   </a:t>
            </a:r>
            <a:r>
              <a:rPr dirty="0" err="1"/>
              <a:t>PageID</a:t>
            </a:r>
            <a:r>
              <a:rPr dirty="0"/>
              <a:t> 3761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Top-3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64665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**Summary:**  Congress has also considered narrowing those statutes with a targeted intent requirement . That widespread use will often occur in defiance of state laws that protect life, health and safety .</a:t>
            </a:r>
          </a:p>
          <a:p>
            <a:endParaRPr dirty="0"/>
          </a:p>
          <a:p>
            <a:r>
              <a:rPr dirty="0"/>
              <a:t>**Excerpt (p.16):** Congress has also considered </a:t>
            </a:r>
          </a:p>
          <a:p>
            <a:r>
              <a:rPr dirty="0"/>
              <a:t>narrowing those statutes with a targeted intent requirement.</a:t>
            </a:r>
          </a:p>
          <a:p>
            <a:endParaRPr dirty="0"/>
          </a:p>
          <a:p>
            <a:r>
              <a:rPr dirty="0"/>
              <a:t>**Score:** 0.066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Those laws strike a balance among the competing interests, are </a:t>
            </a:r>
          </a:p>
          <a:p>
            <a:r>
              <a:rPr dirty="0"/>
              <a:t>the results of hard-fought democratic processes, and embody the considered </a:t>
            </a:r>
          </a:p>
          <a:p>
            <a:r>
              <a:rPr dirty="0"/>
              <a:t>judgments of “the people and their elected representatives.” Ibid.</a:t>
            </a:r>
          </a:p>
          <a:p>
            <a:r>
              <a:rPr dirty="0"/>
              <a:t>- Other States have continued or embraced more permissive </a:t>
            </a:r>
          </a:p>
          <a:p>
            <a:r>
              <a:rPr dirty="0"/>
              <a:t>regimes.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Top-4 Argument (Mixed/neutral)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64665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**Summary:**  Reg Reg Reg. Reg Reg . Reg. The Reg Reg is the only Reg Reg in the world . Reg Reg was founded in 1903 .</a:t>
            </a:r>
          </a:p>
          <a:p>
            <a:endParaRPr dirty="0"/>
          </a:p>
          <a:p>
            <a:r>
              <a:rPr dirty="0"/>
              <a:t>**Excerpt (p.8):** Reg.</a:t>
            </a:r>
          </a:p>
          <a:p>
            <a:endParaRPr dirty="0"/>
          </a:p>
          <a:p>
            <a:r>
              <a:rPr dirty="0"/>
              <a:t>**Score:** 0.046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amend.</a:t>
            </a:r>
          </a:p>
          <a:p>
            <a:r>
              <a:rPr dirty="0"/>
              <a:t>- L. No.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Top-5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8593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**Summary:**  21 C.F.R. 42053, 42053 (2022) is despite considered judgments by elected representatives on how to address the health interests at stake . </a:t>
            </a:r>
            <a:r>
              <a:rPr dirty="0" err="1"/>
              <a:t>Ind.Ind</a:t>
            </a:r>
            <a:r>
              <a:rPr dirty="0"/>
              <a:t>. 823 (2007)  ............................................................. 5, 9  - -  </a:t>
            </a:r>
          </a:p>
          <a:p>
            <a:endParaRPr dirty="0"/>
          </a:p>
          <a:p>
            <a:r>
              <a:rPr dirty="0"/>
              <a:t>**Excerpt (p.4):** 42053 (2022) .................................................................................. 2, 11 </a:t>
            </a:r>
          </a:p>
          <a:p>
            <a:r>
              <a:rPr dirty="0"/>
              <a:t>Regulations  </a:t>
            </a:r>
          </a:p>
          <a:p>
            <a:r>
              <a:rPr dirty="0"/>
              <a:t>21 C.F.R.</a:t>
            </a:r>
          </a:p>
          <a:p>
            <a:endParaRPr dirty="0"/>
          </a:p>
          <a:p>
            <a:r>
              <a:rPr dirty="0"/>
              <a:t>**Score:** 0.041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Bd., </a:t>
            </a:r>
          </a:p>
          <a:p>
            <a:r>
              <a:rPr dirty="0"/>
              <a:t>118 F.3d 1047 (5th Cir.</a:t>
            </a:r>
          </a:p>
          <a:p>
            <a:r>
              <a:rPr dirty="0"/>
              <a:t>- 823 (2007) ............................................................. 5, 9 </a:t>
            </a:r>
          </a:p>
          <a:p>
            <a:r>
              <a:rPr dirty="0"/>
              <a:t>Ind.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Top-6 Argument (Mixed/neutral)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2644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**Summary:**  Ann. Health &amp; Safety Code Ann. Ann. health &amp; safety code Ann. 2013 . Ann. 2012: Health and Safety Code .</a:t>
            </a:r>
          </a:p>
          <a:p>
            <a:endParaRPr dirty="0"/>
          </a:p>
          <a:p>
            <a:r>
              <a:rPr dirty="0"/>
              <a:t>**Excerpt (p.19):** Health &amp; Safety Code Ann.</a:t>
            </a:r>
          </a:p>
          <a:p>
            <a:endParaRPr dirty="0"/>
          </a:p>
          <a:p>
            <a:r>
              <a:rPr dirty="0"/>
              <a:t>**Score:** 0.037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Code Ann.</a:t>
            </a:r>
          </a:p>
          <a:p>
            <a:r>
              <a:rPr dirty="0"/>
              <a:t>- Ann.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5213"/>
          </a:xfrm>
        </p:spPr>
        <p:txBody>
          <a:bodyPr>
            <a:normAutofit fontScale="90000"/>
          </a:bodyPr>
          <a:lstStyle/>
          <a:p>
            <a:r>
              <a:rPr dirty="0"/>
              <a:t>Top-7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949"/>
            <a:ext cx="8229600" cy="5029200"/>
          </a:xfrm>
        </p:spPr>
        <p:txBody>
          <a:bodyPr>
            <a:noAutofit/>
          </a:bodyPr>
          <a:lstStyle/>
          <a:p>
            <a:r>
              <a:rPr sz="800" dirty="0"/>
              <a:t>**Summary:**  Just weeks ago, President Biden signed a memorandum spotlighting his efforts to “</a:t>
            </a:r>
            <a:r>
              <a:rPr sz="800" dirty="0" err="1"/>
              <a:t>evaluat</a:t>
            </a:r>
            <a:r>
              <a:rPr sz="800" dirty="0"/>
              <a:t>[e] and monitor[ ]” state laws “that threaten to infringe” on purported “Federal legal protections [for abortion]”</a:t>
            </a:r>
          </a:p>
          <a:p>
            <a:endParaRPr sz="800" dirty="0"/>
          </a:p>
          <a:p>
            <a:r>
              <a:rPr sz="800" dirty="0"/>
              <a:t>**Excerpt (p.8):** Just weeks ago, President Biden signed a memorandum spotlighting his </a:t>
            </a:r>
          </a:p>
          <a:p>
            <a:r>
              <a:rPr sz="800" dirty="0"/>
              <a:t>Administration’s efforts to “</a:t>
            </a:r>
            <a:r>
              <a:rPr sz="800" dirty="0" err="1"/>
              <a:t>evaluat</a:t>
            </a:r>
            <a:r>
              <a:rPr sz="800" dirty="0"/>
              <a:t>[e] and monitor[ ]” state laws “that threaten to </a:t>
            </a:r>
          </a:p>
          <a:p>
            <a:r>
              <a:rPr sz="800" dirty="0"/>
              <a:t>infringe” on purported “Federal legal protections [for abortion].” Memorandum on </a:t>
            </a:r>
          </a:p>
          <a:p>
            <a:r>
              <a:rPr sz="800" dirty="0"/>
              <a:t>Further Efforts to Protect Access to Reproductive Healthcare Services, The White </a:t>
            </a:r>
          </a:p>
          <a:p>
            <a:r>
              <a:rPr sz="800" dirty="0"/>
              <a:t>House (Jan. 22, 2023), http://</a:t>
            </a:r>
            <a:r>
              <a:rPr sz="800" dirty="0" err="1"/>
              <a:t>bit.ly</a:t>
            </a:r>
            <a:r>
              <a:rPr sz="800" dirty="0"/>
              <a:t>/3kEZrPl.</a:t>
            </a:r>
          </a:p>
          <a:p>
            <a:endParaRPr sz="800" dirty="0"/>
          </a:p>
          <a:p>
            <a:r>
              <a:rPr sz="800" dirty="0"/>
              <a:t>**Score:** 0.022</a:t>
            </a:r>
          </a:p>
          <a:p>
            <a:endParaRPr sz="800" dirty="0"/>
          </a:p>
          <a:p>
            <a:r>
              <a:rPr sz="800" dirty="0"/>
              <a:t>**Supporting Evidence (first 2 sentences):**</a:t>
            </a:r>
          </a:p>
          <a:p>
            <a:r>
              <a:rPr sz="800" dirty="0"/>
              <a:t>- Says,  </a:t>
            </a:r>
          </a:p>
          <a:p>
            <a:r>
              <a:rPr sz="800" dirty="0"/>
              <a:t>N.Y. Times (Jan. 3, 2023) ....................................................................................... 16 </a:t>
            </a:r>
          </a:p>
          <a:p>
            <a:r>
              <a:rPr sz="800" dirty="0"/>
              <a:t>Fact Sheet: President Biden Announces Actions In Light of  </a:t>
            </a:r>
          </a:p>
          <a:p>
            <a:r>
              <a:rPr sz="800" dirty="0"/>
              <a:t>Today’s Supreme Court Decision on Dobbs v. Jackson  </a:t>
            </a:r>
          </a:p>
          <a:p>
            <a:r>
              <a:rPr sz="800" dirty="0"/>
              <a:t>Women’s Health Organization,  </a:t>
            </a:r>
          </a:p>
          <a:p>
            <a:r>
              <a:rPr sz="800" dirty="0"/>
              <a:t>The White House (June 24, 2022) ............................................................................ 2 </a:t>
            </a:r>
          </a:p>
          <a:p>
            <a:r>
              <a:rPr sz="800" dirty="0"/>
              <a:t>Fact Sheet: President Biden to Sign Presidential Memorandum  </a:t>
            </a:r>
          </a:p>
          <a:p>
            <a:r>
              <a:rPr sz="800" dirty="0"/>
              <a:t>on Ensuring Safe Access to Medication Abortion,  </a:t>
            </a:r>
          </a:p>
          <a:p>
            <a:r>
              <a:rPr sz="800" dirty="0"/>
              <a:t>The White House (Jan. 22, 2023) ............................................................................. 2 </a:t>
            </a:r>
          </a:p>
          <a:p>
            <a:r>
              <a:rPr sz="800" dirty="0"/>
              <a:t>H.R.</a:t>
            </a:r>
          </a:p>
          <a:p>
            <a:r>
              <a:rPr sz="800" dirty="0"/>
              <a:t>- 29 (1979) ............................................................................................... 10 </a:t>
            </a:r>
          </a:p>
          <a:p>
            <a:r>
              <a:rPr sz="800" dirty="0"/>
              <a:t>Memorandum on Further Efforts to Protect Access to </a:t>
            </a:r>
          </a:p>
          <a:p>
            <a:r>
              <a:rPr sz="800" dirty="0"/>
              <a:t>Reproductive Healthcare Services,  </a:t>
            </a:r>
          </a:p>
          <a:p>
            <a:r>
              <a:rPr sz="800" dirty="0"/>
              <a:t>The White House (Jan. 22, 2023) ................................................................. 2, 15, 17 </a:t>
            </a:r>
          </a:p>
          <a:p>
            <a:r>
              <a:rPr sz="800" dirty="0"/>
              <a:t>NIH, </a:t>
            </a:r>
            <a:r>
              <a:rPr sz="800" dirty="0" err="1"/>
              <a:t>Nat’l</a:t>
            </a:r>
            <a:r>
              <a:rPr sz="800" dirty="0"/>
              <a:t> Library of Medicine ..................................................................................... 4 </a:t>
            </a:r>
          </a:p>
          <a:p>
            <a:r>
              <a:rPr sz="800" dirty="0"/>
              <a:t>Remarks of President Joe Biden—State of the Union Address  </a:t>
            </a:r>
          </a:p>
          <a:p>
            <a:r>
              <a:rPr sz="800" dirty="0"/>
              <a:t>as Prepared for Delivery,  </a:t>
            </a:r>
          </a:p>
          <a:p>
            <a:r>
              <a:rPr sz="800" dirty="0"/>
              <a:t>The White House (Feb. 7, 2023) ............................................................................. 17 </a:t>
            </a:r>
          </a:p>
          <a:p>
            <a:r>
              <a:rPr sz="800" dirty="0"/>
              <a:t>Retail Pharmacies Can Now Offer Abortion Pill, FDA Says,  </a:t>
            </a:r>
          </a:p>
          <a:p>
            <a:r>
              <a:rPr sz="800" dirty="0"/>
              <a:t>Politico (Jan. 3, 2023) ............................................................................................. 16 </a:t>
            </a:r>
          </a:p>
          <a:p>
            <a:r>
              <a:rPr sz="800" dirty="0"/>
              <a:t>U.S. Food &amp; Drug Admin.,  </a:t>
            </a:r>
          </a:p>
          <a:p>
            <a:r>
              <a:rPr sz="800" dirty="0"/>
              <a:t>Information about Mifepristone for Medical Termination of  </a:t>
            </a:r>
          </a:p>
          <a:p>
            <a:r>
              <a:rPr sz="800" dirty="0"/>
              <a:t>Pregnancy Through Ten Weeks Gestation ........................................................... 6-7 </a:t>
            </a:r>
          </a:p>
          <a:p>
            <a:r>
              <a:rPr sz="800" dirty="0"/>
              <a:t>Case 2:22-cv-00223-Z   Document 100   Filed 02/13/23    Page 5 of 26   </a:t>
            </a:r>
            <a:r>
              <a:rPr sz="800" dirty="0" err="1"/>
              <a:t>PageID</a:t>
            </a:r>
            <a:r>
              <a:rPr sz="800" dirty="0"/>
              <a:t> 3764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Top-8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85930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**Summary:**  7. 7. 8. 2021). 7. 9. 2021 . 7. 2021.</a:t>
            </a:r>
          </a:p>
          <a:p>
            <a:endParaRPr dirty="0"/>
          </a:p>
          <a:p>
            <a:r>
              <a:rPr dirty="0"/>
              <a:t>**Excerpt (p.9):** 7.</a:t>
            </a:r>
          </a:p>
          <a:p>
            <a:endParaRPr dirty="0"/>
          </a:p>
          <a:p>
            <a:r>
              <a:rPr dirty="0"/>
              <a:t>**Score:** 0.021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- 2-6, </a:t>
            </a:r>
            <a:r>
              <a:rPr dirty="0" err="1"/>
              <a:t>Dkt</a:t>
            </a:r>
            <a:r>
              <a:rPr dirty="0"/>
              <a:t>.</a:t>
            </a:r>
          </a:p>
          <a:p>
            <a:r>
              <a:rPr dirty="0"/>
              <a:t>- 7.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Top-9 Argument (Mixed/neutral)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568"/>
            <a:ext cx="8229600" cy="4449726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**Summary:**  Stat. Stat. at 2268. at . 2268 . Stat. of Stat. At 2.268.</a:t>
            </a:r>
          </a:p>
          <a:p>
            <a:endParaRPr dirty="0"/>
          </a:p>
          <a:p>
            <a:r>
              <a:rPr dirty="0"/>
              <a:t>**Excerpt (p.7):** at 2268.</a:t>
            </a:r>
          </a:p>
          <a:p>
            <a:endParaRPr dirty="0"/>
          </a:p>
          <a:p>
            <a:r>
              <a:rPr dirty="0"/>
              <a:t>**Score:** 0.020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- 110-85, 121 Stat.</a:t>
            </a:r>
          </a:p>
          <a:p>
            <a:r>
              <a:rPr dirty="0"/>
              <a:t>- Stat.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Top-10 Argument (Against)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87409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**Summary:**  Wages &amp; White Lion </a:t>
            </a:r>
            <a:r>
              <a:rPr dirty="0" err="1"/>
              <a:t>Invs</a:t>
            </a:r>
            <a:r>
              <a:rPr dirty="0"/>
              <a:t>., LLC v. FDA, 16 F.4th 1130, 1143 (5th Cir. 2021) (brackets omitted) (Bracket omitted) U.S. Constitutional Provision U.S Const. Const. 2021 (</a:t>
            </a:r>
          </a:p>
          <a:p>
            <a:endParaRPr dirty="0"/>
          </a:p>
          <a:p>
            <a:r>
              <a:rPr dirty="0"/>
              <a:t>**Excerpt (p.3):** 1997) ............................................................................ 8, 11 </a:t>
            </a:r>
          </a:p>
          <a:p>
            <a:r>
              <a:rPr dirty="0"/>
              <a:t>Wages &amp; White Lion </a:t>
            </a:r>
            <a:r>
              <a:rPr dirty="0" err="1"/>
              <a:t>Invs</a:t>
            </a:r>
            <a:r>
              <a:rPr dirty="0"/>
              <a:t>., LLC v. FDA,  </a:t>
            </a:r>
          </a:p>
          <a:p>
            <a:r>
              <a:rPr dirty="0"/>
              <a:t>16 F.4th 1130 (5th Cir.</a:t>
            </a:r>
          </a:p>
          <a:p>
            <a:endParaRPr dirty="0"/>
          </a:p>
          <a:p>
            <a:r>
              <a:rPr dirty="0"/>
              <a:t>**Score:** 0.020</a:t>
            </a:r>
          </a:p>
          <a:p>
            <a:endParaRPr dirty="0"/>
          </a:p>
          <a:p>
            <a:r>
              <a:rPr dirty="0"/>
              <a:t>**Supporting Evidence (first 2 sentences):**</a:t>
            </a:r>
          </a:p>
          <a:p>
            <a:r>
              <a:rPr dirty="0"/>
              <a:t>- Laboratories, Inc.,  </a:t>
            </a:r>
          </a:p>
          <a:p>
            <a:r>
              <a:rPr dirty="0"/>
              <a:t>471 U.S. 707 (1985) ................................................................................................ 12 </a:t>
            </a:r>
          </a:p>
          <a:p>
            <a:r>
              <a:rPr dirty="0"/>
              <a:t>Maine v. Taylor,  </a:t>
            </a:r>
          </a:p>
          <a:p>
            <a:r>
              <a:rPr dirty="0"/>
              <a:t>477 U.S. 131 (1986) ................................................................................................ 16 </a:t>
            </a:r>
          </a:p>
          <a:p>
            <a:r>
              <a:rPr dirty="0"/>
              <a:t>Metro.</a:t>
            </a:r>
          </a:p>
          <a:p>
            <a:r>
              <a:rPr dirty="0"/>
              <a:t>- Co. v. Massachusetts,  </a:t>
            </a:r>
          </a:p>
          <a:p>
            <a:r>
              <a:rPr dirty="0"/>
              <a:t>471 U.S. 724 (1985) .......................................................................................... 12, 15 </a:t>
            </a:r>
          </a:p>
          <a:p>
            <a:r>
              <a:rPr dirty="0"/>
              <a:t>Rice v. Santa Fe Elevator Corp.,  </a:t>
            </a:r>
          </a:p>
          <a:p>
            <a:r>
              <a:rPr dirty="0"/>
              <a:t>331 U.S. 218 (1947) ................................................................................................ 15 </a:t>
            </a:r>
          </a:p>
          <a:p>
            <a:r>
              <a:rPr dirty="0"/>
              <a:t>Solid Waste Agency of N. Cook </a:t>
            </a:r>
            <a:r>
              <a:rPr dirty="0" err="1"/>
              <a:t>Cnty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Automate extraction of key arguments from legal briefs</a:t>
            </a:r>
          </a:p>
          <a:p>
            <a:r>
              <a:t>Identify For / Against / Neutral stances</a:t>
            </a:r>
          </a:p>
          <a:p>
            <a:r>
              <a:t>Summarize and export Top-10 arguments with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PDF Extraction (PyMuPDF + OCR fallback)</a:t>
            </a:r>
          </a:p>
          <a:p>
            <a:r>
              <a:t>2. Sentence Segmentation (NLTK)</a:t>
            </a:r>
          </a:p>
          <a:p>
            <a:r>
              <a:t>3. Embedding Generation (Sentence-BERT, GPU)</a:t>
            </a:r>
          </a:p>
          <a:p>
            <a:r>
              <a:t>4. Clustering (Agglomerative Clustering)</a:t>
            </a:r>
          </a:p>
          <a:p>
            <a:r>
              <a:t>5. Stance Classification (BART-MNLI, GPU)</a:t>
            </a:r>
          </a:p>
          <a:p>
            <a:r>
              <a:t>6. Summarization (BART-CNN, GPU)</a:t>
            </a:r>
          </a:p>
          <a:p>
            <a:r>
              <a:t>7. Export Results (JSON + PPTX)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— PDF to Sentences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urier New"/>
              </a:rPr>
              <a:t>import fitz, nltk
pages = [page.get_text("text") for page in fitz.open(pdf_path)]
sentences = nltk.sent_tokenize(" ".join(pages))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7662"/>
          </a:xfrm>
        </p:spPr>
        <p:txBody>
          <a:bodyPr>
            <a:normAutofit/>
          </a:bodyPr>
          <a:lstStyle/>
          <a:p>
            <a:r>
              <a:rPr dirty="0"/>
              <a:t>Code Snippet — Embeddings &amp;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6843540" cy="2739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r>
              <a:rPr sz="1400" dirty="0">
                <a:solidFill>
                  <a:srgbClr val="000000"/>
                </a:solidFill>
                <a:latin typeface="Courier New"/>
              </a:rPr>
              <a:t>from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sentence_transformers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 import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SentenceTransformer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
model =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SentenceTransformer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("all-MiniLM-L6-v2", device="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cuda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")
embeddings =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model.encode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(sentences,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convert_to_tensor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=True)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— Stance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0137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r>
              <a:rPr sz="1400" dirty="0">
                <a:solidFill>
                  <a:srgbClr val="000000"/>
                </a:solidFill>
                <a:latin typeface="Courier New"/>
              </a:rPr>
              <a:t>from transformers import pipeline
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zero_shot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 = pipeline("zero-shot-classification", model="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facebook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/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bart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-large-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mnli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", device=0)
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candidate_labels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 = ["supports", "opposes", "neutral"]
stance =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zero_shot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(sentences[:5],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candidate_labels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Snippet — Summarization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137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sz="1400" dirty="0">
                <a:solidFill>
                  <a:srgbClr val="000000"/>
                </a:solidFill>
                <a:latin typeface="Courier New"/>
              </a:rPr>
              <a:t>summarizer = pipeline("summarization", model="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sshleifer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/distilbart-cnn-12-6", device=0)
summary = summarizer(text,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max_length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=40, </a:t>
            </a:r>
            <a:r>
              <a:rPr sz="1400" dirty="0" err="1">
                <a:solidFill>
                  <a:srgbClr val="000000"/>
                </a:solidFill>
                <a:latin typeface="Courier New"/>
              </a:rPr>
              <a:t>min_length</a:t>
            </a:r>
            <a:r>
              <a:rPr sz="1400" dirty="0">
                <a:solidFill>
                  <a:srgbClr val="000000"/>
                </a:solidFill>
                <a:latin typeface="Courier New"/>
              </a:rPr>
              <a:t>=10)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49726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Extracted 0 candidate key items from brief</a:t>
            </a:r>
          </a:p>
          <a:p>
            <a:r>
              <a:rPr dirty="0"/>
              <a:t>Applied </a:t>
            </a:r>
            <a:r>
              <a:rPr dirty="0" err="1"/>
              <a:t>TextRank</a:t>
            </a:r>
            <a:r>
              <a:rPr dirty="0"/>
              <a:t> + clustering to rank importance</a:t>
            </a:r>
          </a:p>
          <a:p>
            <a:r>
              <a:rPr dirty="0"/>
              <a:t>Stance classification split arguments into For/Against/Neutral</a:t>
            </a:r>
          </a:p>
          <a:p>
            <a:r>
              <a:rPr dirty="0"/>
              <a:t>Summarizer compressed into concise arguments</a:t>
            </a:r>
          </a:p>
          <a:p>
            <a:r>
              <a:rPr dirty="0"/>
              <a:t>Filtered noise (short or repetitive sentences)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Successfully automated legal document analysis</a:t>
            </a:r>
          </a:p>
          <a:p>
            <a:r>
              <a:t>Produced summarized, referenced Top-10 arguments</a:t>
            </a:r>
          </a:p>
          <a:p>
            <a:r>
              <a:t>Delivered outputs in JSON + PPTX formats</a:t>
            </a:r>
          </a:p>
          <a:p>
            <a:r>
              <a:t>Supports attorneys in strategic case preparation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1652</Words>
  <Application>Microsoft Macintosh PowerPoint</Application>
  <PresentationFormat>On-screen Show (4:3)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Automated Legal Brief Analysis using NLP &amp; Transformers</vt:lpstr>
      <vt:lpstr>Objective</vt:lpstr>
      <vt:lpstr>Workflow</vt:lpstr>
      <vt:lpstr>Code Snippet — PDF to Sentences</vt:lpstr>
      <vt:lpstr>Code Snippet — Embeddings &amp; Clustering</vt:lpstr>
      <vt:lpstr>Code Snippet — Stance Classification</vt:lpstr>
      <vt:lpstr>Code Snippet — Summarization</vt:lpstr>
      <vt:lpstr>Analysis</vt:lpstr>
      <vt:lpstr>Conclusion</vt:lpstr>
      <vt:lpstr>Top-1 Argument (Against)</vt:lpstr>
      <vt:lpstr>Top-2 Argument (Against)</vt:lpstr>
      <vt:lpstr>Top-3 Argument (Against)</vt:lpstr>
      <vt:lpstr>Top-4 Argument (Mixed/neutral)</vt:lpstr>
      <vt:lpstr>Top-5 Argument (Against)</vt:lpstr>
      <vt:lpstr>Top-6 Argument (Mixed/neutral)</vt:lpstr>
      <vt:lpstr>Top-7 Argument (Against)</vt:lpstr>
      <vt:lpstr>Top-8 Argument (Against)</vt:lpstr>
      <vt:lpstr>Top-9 Argument (Mixed/neutral)</vt:lpstr>
      <vt:lpstr>Top-10 Argument (Against)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Palani Prashanth</cp:lastModifiedBy>
  <cp:revision>3</cp:revision>
  <dcterms:created xsi:type="dcterms:W3CDTF">2013-01-27T09:14:16Z</dcterms:created>
  <dcterms:modified xsi:type="dcterms:W3CDTF">2025-09-24T16:58:39Z</dcterms:modified>
  <cp:category/>
</cp:coreProperties>
</file>