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427" r:id="rId9"/>
    <p:sldId id="428" r:id="rId10"/>
    <p:sldId id="352" r:id="rId11"/>
    <p:sldId id="429" r:id="rId12"/>
    <p:sldId id="353" r:id="rId13"/>
    <p:sldId id="354" r:id="rId14"/>
    <p:sldId id="355" r:id="rId15"/>
    <p:sldId id="356" r:id="rId16"/>
    <p:sldId id="430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6" r:id="rId8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Hoja1!$A$2:$A$812</c:f>
              <c:numCache>
                <c:formatCode>General</c:formatCode>
                <c:ptCount val="8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</c:numCache>
            </c:numRef>
          </c:xVal>
          <c:yVal>
            <c:numRef>
              <c:f>Hoja1!$B$2:$B$812</c:f>
              <c:numCache>
                <c:formatCode>General</c:formatCode>
                <c:ptCount val="811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5.2335956242943835E-2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0.10452846326765347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0.20791169081775934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0.3255681544571567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0.39073112848927377</c:v>
                </c:pt>
                <c:pt idx="24">
                  <c:v>0.40673664307580021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0.61566147532565829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0.65605902899050728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0.74314482547739424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0.83867056794542405</c:v>
                </c:pt>
                <c:pt idx="58">
                  <c:v>0.84804809615642596</c:v>
                </c:pt>
                <c:pt idx="59">
                  <c:v>0.85716730070211233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0.92050485345244037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0.99026806874157036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0.99452189536827329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0.98768834059513777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0.92050485345244026</c:v>
                </c:pt>
                <c:pt idx="114">
                  <c:v>0.91354545764260087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0.88294759285892688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0.81915204428899169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0.75470958022277213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0.71933980033865108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0.62932039104983739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0.57357643635104594</c:v>
                </c:pt>
                <c:pt idx="146">
                  <c:v>0.5591929034707469</c:v>
                </c:pt>
                <c:pt idx="147">
                  <c:v>0.54463903501502731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0.46947156278589069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0.39073112848927377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0.32556815445715659</c:v>
                </c:pt>
                <c:pt idx="162">
                  <c:v>0.30901699437494751</c:v>
                </c:pt>
                <c:pt idx="163">
                  <c:v>0.2923717047227366</c:v>
                </c:pt>
                <c:pt idx="164">
                  <c:v>0.27563735581699922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0.2249510543438652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0.13917310096006533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8.7155742747658194E-2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3.4899496702501143E-2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-1.7452406437283637E-2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-6.9756473744125275E-2</c:v>
                </c:pt>
                <c:pt idx="185">
                  <c:v>-8.7155742747657944E-2</c:v>
                </c:pt>
                <c:pt idx="186">
                  <c:v>-0.1045284632676535</c:v>
                </c:pt>
                <c:pt idx="187">
                  <c:v>-0.12186934340514731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-0.20791169081775951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-0.25881904510252079</c:v>
                </c:pt>
                <c:pt idx="196">
                  <c:v>-0.275637355816999</c:v>
                </c:pt>
                <c:pt idx="197">
                  <c:v>-0.29237170472273677</c:v>
                </c:pt>
                <c:pt idx="198">
                  <c:v>-0.30901699437494728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-0.40673664307580021</c:v>
                </c:pt>
                <c:pt idx="205">
                  <c:v>-0.42261826174069927</c:v>
                </c:pt>
                <c:pt idx="206">
                  <c:v>-0.43837114678907746</c:v>
                </c:pt>
                <c:pt idx="207">
                  <c:v>-0.45399049973954669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-0.57357643635104616</c:v>
                </c:pt>
                <c:pt idx="216">
                  <c:v>-0.58778525229247303</c:v>
                </c:pt>
                <c:pt idx="217">
                  <c:v>-0.60181502315204838</c:v>
                </c:pt>
                <c:pt idx="218">
                  <c:v>-0.61566147532565818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-0.65605902899050705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-0.71933980033865119</c:v>
                </c:pt>
                <c:pt idx="227">
                  <c:v>-0.73135370161917046</c:v>
                </c:pt>
                <c:pt idx="228">
                  <c:v>-0.74314482547739436</c:v>
                </c:pt>
                <c:pt idx="229">
                  <c:v>-0.75470958022277201</c:v>
                </c:pt>
                <c:pt idx="230">
                  <c:v>-0.7660444431189779</c:v>
                </c:pt>
                <c:pt idx="231">
                  <c:v>-0.77714596145697057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-0.82903757255504185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-0.90630778703665005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-0.93969262078590843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-0.98162718344766398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-0.99026806874157025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-0.99939082701909576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-0.98162718344766386</c:v>
                </c:pt>
                <c:pt idx="282">
                  <c:v>-0.97814760073380558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-0.96592582628906842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-0.93969262078590832</c:v>
                </c:pt>
                <c:pt idx="291">
                  <c:v>-0.93358042649720174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-0.91354545764260109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-0.87461970713939563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-0.82903757255504162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-0.73135370161917035</c:v>
                </c:pt>
                <c:pt idx="314">
                  <c:v>-0.71933980033865119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-0.61566147532565818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-0.55919290347074657</c:v>
                </c:pt>
                <c:pt idx="327">
                  <c:v>-0.54463903501502697</c:v>
                </c:pt>
                <c:pt idx="328">
                  <c:v>-0.52991926423320501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-0.43837114678907779</c:v>
                </c:pt>
                <c:pt idx="335">
                  <c:v>-0.42261826174069922</c:v>
                </c:pt>
                <c:pt idx="336">
                  <c:v>-0.40673664307580015</c:v>
                </c:pt>
                <c:pt idx="337">
                  <c:v>-0.39073112848927388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-0.3255681544571567</c:v>
                </c:pt>
                <c:pt idx="342">
                  <c:v>-0.30901699437494762</c:v>
                </c:pt>
                <c:pt idx="343">
                  <c:v>-0.29237170472273716</c:v>
                </c:pt>
                <c:pt idx="344">
                  <c:v>-0.27563735581699894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-0.17364817766693039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-0.12186934340514723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-6.9756473744125636E-2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-1.745240643728356E-2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3.4899496702501219E-2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8.7155742747657833E-2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0.13917310096006538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0.20791169081775937</c:v>
                </c:pt>
                <c:pt idx="373">
                  <c:v>0.22495105434386484</c:v>
                </c:pt>
                <c:pt idx="374">
                  <c:v>0.24192189559966737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0.35836794954530032</c:v>
                </c:pt>
                <c:pt idx="382">
                  <c:v>0.3746065934159119</c:v>
                </c:pt>
                <c:pt idx="383">
                  <c:v>0.39073112848927344</c:v>
                </c:pt>
                <c:pt idx="384">
                  <c:v>0.40673664307580049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0.45399049973954658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0.5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0.54463903501502731</c:v>
                </c:pt>
                <c:pt idx="394">
                  <c:v>0.5591929034707469</c:v>
                </c:pt>
                <c:pt idx="395">
                  <c:v>0.57357643635104605</c:v>
                </c:pt>
                <c:pt idx="396">
                  <c:v>0.58778525229247292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0.6293203910498375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0.68199836006249859</c:v>
                </c:pt>
                <c:pt idx="404">
                  <c:v>0.69465837045899725</c:v>
                </c:pt>
                <c:pt idx="405">
                  <c:v>0.70710678118654735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0.74314482547739424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0.78801075360672201</c:v>
                </c:pt>
                <c:pt idx="413">
                  <c:v>0.79863551004729283</c:v>
                </c:pt>
                <c:pt idx="414">
                  <c:v>0.80901699437494723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0.87461970713939585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0.90630778703665005</c:v>
                </c:pt>
                <c:pt idx="426">
                  <c:v>0.91354545764260087</c:v>
                </c:pt>
                <c:pt idx="427">
                  <c:v>0.92050485345244026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0.93969262078590843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0.95630475596303532</c:v>
                </c:pt>
                <c:pt idx="434">
                  <c:v>0.96126169593831889</c:v>
                </c:pt>
                <c:pt idx="435">
                  <c:v>0.96592582628906831</c:v>
                </c:pt>
                <c:pt idx="436">
                  <c:v>0.97029572627599647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0.98162718344766398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0.99026806874157025</c:v>
                </c:pt>
                <c:pt idx="443">
                  <c:v>0.99254615164132209</c:v>
                </c:pt>
                <c:pt idx="444">
                  <c:v>0.99452189536827329</c:v>
                </c:pt>
                <c:pt idx="445">
                  <c:v>0.99619469809174555</c:v>
                </c:pt>
                <c:pt idx="446">
                  <c:v>0.9975640502598242</c:v>
                </c:pt>
                <c:pt idx="447">
                  <c:v>0.99862953475457394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0.99452189536827329</c:v>
                </c:pt>
                <c:pt idx="457">
                  <c:v>0.99254615164132198</c:v>
                </c:pt>
                <c:pt idx="458">
                  <c:v>0.99026806874157036</c:v>
                </c:pt>
                <c:pt idx="459">
                  <c:v>0.98768834059513766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0.9781476007338058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0.94551857559931674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0.9271838545667872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0.79863551004729261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0.76604444311897757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0.73135370161917101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0.64278760968653903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0.57357643635104583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0.37460659341591163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0.32556815445715598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0.27563735581699988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0.15643446504023034</c:v>
                </c:pt>
                <c:pt idx="532">
                  <c:v>0.13917310096006599</c:v>
                </c:pt>
                <c:pt idx="533">
                  <c:v>0.12186934340514735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6.9756473744124872E-2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-0.15643446504023137</c:v>
                </c:pt>
                <c:pt idx="550">
                  <c:v>-0.17364817766692978</c:v>
                </c:pt>
                <c:pt idx="551">
                  <c:v>-0.19080899537654492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-0.25881904510252013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-0.37460659341591257</c:v>
                </c:pt>
                <c:pt idx="563">
                  <c:v>-0.39073112848927333</c:v>
                </c:pt>
                <c:pt idx="564">
                  <c:v>-0.40673664307580037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-0.45399049973954725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-0.49999999999999917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-0.57357643635104671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-0.64278760968653981</c:v>
                </c:pt>
                <c:pt idx="581">
                  <c:v>-0.65605902899050694</c:v>
                </c:pt>
                <c:pt idx="582">
                  <c:v>-0.66913060635885835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-0.74314482547739358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-0.79863551004729327</c:v>
                </c:pt>
                <c:pt idx="594">
                  <c:v>-0.80901699437494723</c:v>
                </c:pt>
                <c:pt idx="595">
                  <c:v>-0.81915204428899191</c:v>
                </c:pt>
                <c:pt idx="596">
                  <c:v>-0.82903757255504129</c:v>
                </c:pt>
                <c:pt idx="597">
                  <c:v>-0.83867056794542394</c:v>
                </c:pt>
                <c:pt idx="598">
                  <c:v>-0.84804809615642629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-0.87461970713939541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-0.92718385456678754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-0.94551857559931707</c:v>
                </c:pt>
                <c:pt idx="612">
                  <c:v>-0.95105651629515342</c:v>
                </c:pt>
                <c:pt idx="613">
                  <c:v>-0.95630475596303555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-0.98162718344766375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-0.99756405025982431</c:v>
                </c:pt>
                <c:pt idx="627">
                  <c:v>-0.99862953475457383</c:v>
                </c:pt>
                <c:pt idx="628">
                  <c:v>-0.99939082701909576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-0.98768834059513766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-0.97029572627599636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-0.9271838545667872</c:v>
                </c:pt>
                <c:pt idx="653">
                  <c:v>-0.92050485345244049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-0.89879404629916715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-0.87461970713939574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-0.79863551004729272</c:v>
                </c:pt>
                <c:pt idx="668">
                  <c:v>-0.78801075360672246</c:v>
                </c:pt>
                <c:pt idx="669">
                  <c:v>-0.77714596145697101</c:v>
                </c:pt>
                <c:pt idx="670">
                  <c:v>-0.76604444311897768</c:v>
                </c:pt>
                <c:pt idx="671">
                  <c:v>-0.75470958022277235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-0.7193398003386513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-0.61566147532565829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-0.57357643635104594</c:v>
                </c:pt>
                <c:pt idx="686">
                  <c:v>-0.55919290347074757</c:v>
                </c:pt>
                <c:pt idx="687">
                  <c:v>-0.5446390350150272</c:v>
                </c:pt>
                <c:pt idx="688">
                  <c:v>-0.52991926423320457</c:v>
                </c:pt>
                <c:pt idx="689">
                  <c:v>-0.51503807491005471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-0.45399049973954642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-0.3907311284892741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-0.34202014332566882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-0.29237170472273655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-0.24192189559966723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-0.15643446504023048</c:v>
                </c:pt>
                <c:pt idx="712">
                  <c:v>-0.13917310096006613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-8.7155742747658554E-2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-3.4899496702501066E-2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1.7452406437283713E-2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6.9756473744125788E-2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0.1218693434051465</c:v>
                </c:pt>
                <c:pt idx="728">
                  <c:v>0.13917310096006516</c:v>
                </c:pt>
                <c:pt idx="729">
                  <c:v>0.15643446504023126</c:v>
                </c:pt>
                <c:pt idx="730">
                  <c:v>0.17364817766692967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0.22495105434386461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0.27563735581699911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0.40673664307580026</c:v>
                </c:pt>
                <c:pt idx="745">
                  <c:v>0.42261826174069855</c:v>
                </c:pt>
                <c:pt idx="746">
                  <c:v>0.43837114678907713</c:v>
                </c:pt>
                <c:pt idx="747">
                  <c:v>0.45399049973954714</c:v>
                </c:pt>
                <c:pt idx="748">
                  <c:v>0.46947156278589014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0.51503807491005382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0.5735764363510466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0.66913060635885824</c:v>
                </c:pt>
                <c:pt idx="763">
                  <c:v>0.68199836006249781</c:v>
                </c:pt>
                <c:pt idx="764">
                  <c:v>0.69465837045899703</c:v>
                </c:pt>
                <c:pt idx="765">
                  <c:v>0.70710678118654779</c:v>
                </c:pt>
                <c:pt idx="766">
                  <c:v>0.71933980033865064</c:v>
                </c:pt>
                <c:pt idx="767">
                  <c:v>0.73135370161917046</c:v>
                </c:pt>
                <c:pt idx="768">
                  <c:v>0.74314482547739469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0.79863551004729316</c:v>
                </c:pt>
                <c:pt idx="774">
                  <c:v>0.80901699437494712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0.83867056794542394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0.86602540378443871</c:v>
                </c:pt>
                <c:pt idx="781">
                  <c:v>0.8746197071393953</c:v>
                </c:pt>
                <c:pt idx="782">
                  <c:v>0.88294759285892677</c:v>
                </c:pt>
                <c:pt idx="783">
                  <c:v>0.89100652418836801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0.9135454576426012</c:v>
                </c:pt>
                <c:pt idx="787">
                  <c:v>0.92050485345244015</c:v>
                </c:pt>
                <c:pt idx="788">
                  <c:v>0.92718385456678754</c:v>
                </c:pt>
                <c:pt idx="789">
                  <c:v>0.93358042649720141</c:v>
                </c:pt>
                <c:pt idx="790">
                  <c:v>0.93969262078590832</c:v>
                </c:pt>
                <c:pt idx="791">
                  <c:v>0.94551857559931696</c:v>
                </c:pt>
                <c:pt idx="792">
                  <c:v>0.95105651629515342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0.9659258262890682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0.97814760073380569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0.98768834059513777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0.99756405025982431</c:v>
                </c:pt>
                <c:pt idx="807">
                  <c:v>0.99862953475457383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F1-4139-8D10-DC680E7FB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0909776"/>
        <c:axId val="1380910736"/>
      </c:scatterChart>
      <c:valAx>
        <c:axId val="1380909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0910736"/>
        <c:crosses val="autoZero"/>
        <c:crossBetween val="midCat"/>
      </c:valAx>
      <c:valAx>
        <c:axId val="1380910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0909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F7FA5-1231-49FF-A3D1-4D35F556B235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DFA2-B809-4818-BCFE-6517C234E6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264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3DFA2-B809-4818-BCFE-6517C234E66F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861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47F6-7360-BA51-CD40-DB478E067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07590-48AA-98A9-2063-F552E7472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B5B2A-CB8A-AA99-6AB0-E6D90F07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F942E-9713-351F-753B-EF238E7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58B44-DD96-DA62-494D-713711F7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611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C324C-7417-7111-D7B5-2697465E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38B19-77BD-41A5-88A3-CA36E2D3A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E8207-D34A-4A8C-E511-F2AC67C8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C76FEC-D967-36F6-07E2-9B5A0A74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3608A-0E12-4A47-C403-1E8EFAA9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043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110303-46BC-3883-C8D8-8D9C83A56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CCC28-F246-1830-32A5-AD68325D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5345D1-3AB7-FB87-47BF-D0C7E5A4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FFA76-4B42-FBF8-44B8-E161CBCA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FD0FE9-75AB-4F10-E058-5CB4ACEF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18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49458-D9F4-882C-219C-71B741E5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D7E4C4-7E45-64ED-8DAD-E153E102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48273-19D3-BCE8-3083-74137E21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DE1D2-B6BD-1524-7581-276A5E8D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44507-794B-5B3C-82EC-30A7C26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0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BFD38-5137-0B1D-4594-07CA5DDC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2D72C8-2A78-B87F-4FB8-191D104E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88EA4-A9DE-D2B1-91BB-08DFC337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CAE61F-FF3F-AF7D-6CA1-1B184767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3A1F88-88EC-6052-DA78-7B332092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40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1A81D-AB63-0211-839C-9D6C3C91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BC5E7-8989-38A0-A38C-0A6BC9AFF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5F6ACE-D7F6-28D4-1942-56D561B68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E15C63-F49F-FA5B-83B2-F303647D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340F84-565A-14BA-B567-4B748664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D81C2B-D0FA-CB44-7D95-D2B213D6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41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3E259-4BCD-3C75-F653-113444B0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3C96F4-715B-8C88-127E-5A8C2047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650B53-8221-7B61-F4F6-48CB42175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514BC-EF8E-389A-1639-91F3CA8EE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55AF17-BD3D-40F0-6B92-461B98750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18E3A9-CB04-C92C-6F3D-3AAAED58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FAAE7C-032E-02A2-E58D-6951AB25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E9791C-68C4-A1C6-6B24-5E831FA5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870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7B656-ACAA-7A28-7493-97016AFF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9634AB-8A0F-B928-CAB4-6E1EDF78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85714D-ED96-1AC1-ECA8-91606CB4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FD010E-39AA-48B8-5091-9D089A5C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933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FEF8D9-438A-C138-DAEF-802BC4B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819BE4-1C59-6F80-13F1-C457839E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7D244F-6CB6-E237-0348-FE062FF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196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ECE6-C70D-AA08-F2A5-FB4A79E5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2A9BD-A277-0C48-E689-E1BBCFCD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49E33-E58B-1450-9EC8-3B1A1F4FA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C9F0B9-AE5A-7A3E-510A-36F3C710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89A532-6148-BB35-F460-A4BD2499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2C19B1-F295-E666-3AF6-B603D833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595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210C6-CF5C-5D59-2AF7-1CCBBB0B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9DC3FE-EFA7-D295-397A-A28A56E6E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7526C5-540D-2A03-EE7B-A5BCA0111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2EBFC-7840-8F4F-2216-8F1731AE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A0D356-FA14-FF02-1181-A386ACFF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5434D-D6C1-BB8F-3E74-4D8AB318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156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78A3E2-CAE2-9043-49E8-EAB07F66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7B7769-D6E2-662B-D10E-7E175583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3C6879-798C-C3DA-1A83-2DE6E153B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B0107-3D3B-433E-A8D7-2338E7BBECEA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87917-E077-343C-CAB5-AAE258DC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1F191-37F3-F35D-491F-DAF3BDFC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69C7E-17BC-49C6-B87C-5C388B1F9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088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rdledesma1995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german.salazar@conicet.gov.ar" TargetMode="External"/><Relationship Id="rId5" Type="http://schemas.openxmlformats.org/officeDocument/2006/relationships/hyperlink" Target="mailto:germansalazar.ar@gmail.com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2.jpeg"/><Relationship Id="rId7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es.wikipedia.org/wiki/Perceptr%C3%B3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Red_neuronal_artificial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06BD1D-B41F-0675-A645-46EEC17B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7E20B2-0D58-CD16-1434-E511F90A46A1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7703501-3358-394B-50AC-80BC455F1D93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9D1CB10A-ADDD-3D16-234B-0434C931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4D3A09C4-3F09-4148-B18A-993CE22F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DF00444-A318-8615-4DA4-3381CD2D15EA}"/>
              </a:ext>
            </a:extLst>
          </p:cNvPr>
          <p:cNvSpPr txBox="1"/>
          <p:nvPr/>
        </p:nvSpPr>
        <p:spPr>
          <a:xfrm>
            <a:off x="0" y="2088196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5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5D32B5F-4837-35B4-CD2B-31CCA2DA9826}"/>
              </a:ext>
            </a:extLst>
          </p:cNvPr>
          <p:cNvSpPr txBox="1"/>
          <p:nvPr/>
        </p:nvSpPr>
        <p:spPr>
          <a:xfrm>
            <a:off x="640555" y="4024610"/>
            <a:ext cx="96178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/>
              <a:t>Dr. Germán Ariel Salazar</a:t>
            </a:r>
          </a:p>
          <a:p>
            <a:r>
              <a:rPr lang="es-AR" sz="1800" dirty="0" err="1">
                <a:hlinkClick r:id="rId5"/>
              </a:rPr>
              <a:t>germansalazar.ar@gmail.com</a:t>
            </a:r>
            <a:r>
              <a:rPr lang="es-AR" sz="1800" dirty="0"/>
              <a:t>,  </a:t>
            </a:r>
            <a:r>
              <a:rPr lang="es-AR" sz="1800" dirty="0" err="1">
                <a:hlinkClick r:id="rId6"/>
              </a:rPr>
              <a:t>german.salazar@conicet.gov.ar</a:t>
            </a:r>
            <a:endParaRPr lang="es-AR" sz="1800" dirty="0"/>
          </a:p>
          <a:p>
            <a:endParaRPr lang="es-AR" sz="1800" dirty="0"/>
          </a:p>
          <a:p>
            <a:r>
              <a:rPr lang="es-AR" sz="1800" dirty="0"/>
              <a:t>Lic. Rubén Darío Ledesma</a:t>
            </a:r>
          </a:p>
          <a:p>
            <a:r>
              <a:rPr lang="es-AR" sz="1800" dirty="0">
                <a:hlinkClick r:id="rId7"/>
              </a:rPr>
              <a:t>rdledesma1995@gmail.com</a:t>
            </a:r>
            <a:r>
              <a:rPr lang="es-AR" sz="1800" dirty="0"/>
              <a:t> </a:t>
            </a:r>
          </a:p>
          <a:p>
            <a:endParaRPr lang="es-AR" sz="1800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3201BE5-40A6-0B71-25A2-FCF9A559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246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F4A69-D9DC-5E88-0170-4353406FF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A81F80-18AA-5646-2EBD-F7249867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F41BDCE-3D96-0647-662F-421F270E5CF8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8FA82EE-9B7B-8C9B-63C4-7862145556EA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334B188B-98D9-97DC-C171-78200A29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2F074B52-903F-FB90-5A05-0C1496A4B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7870CA6-91C0-90AC-4AD6-665BCCD5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10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92E6F9-3588-7F35-C7CC-DFA42D85FD79}"/>
              </a:ext>
            </a:extLst>
          </p:cNvPr>
          <p:cNvSpPr txBox="1"/>
          <p:nvPr/>
        </p:nvSpPr>
        <p:spPr>
          <a:xfrm>
            <a:off x="289712" y="1767984"/>
            <a:ext cx="610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b) / a  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donde a y b surgen de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s-ES" sz="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BDS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ax</a:t>
            </a:r>
            <a:r>
              <a:rPr lang="es-ES" sz="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medi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+b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9431B0-1AA6-5346-CDB4-301ADB66E06E}"/>
              </a:ext>
            </a:extLst>
          </p:cNvPr>
          <p:cNvSpPr txBox="1"/>
          <p:nvPr/>
        </p:nvSpPr>
        <p:spPr>
          <a:xfrm>
            <a:off x="209369" y="921847"/>
            <a:ext cx="1003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¿COMO PODEMOS ESTABLECER UNA CONEXIÓN ENTRE LOS DATOS MEDIDOS Y LOS ESTIMADOS?</a:t>
            </a:r>
          </a:p>
          <a:p>
            <a:r>
              <a:rPr lang="es-AR" dirty="0"/>
              <a:t>¡CON UNA FUNCIÓN!</a:t>
            </a:r>
          </a:p>
          <a:p>
            <a:r>
              <a:rPr lang="es-AR" dirty="0"/>
              <a:t>PROBEMOS FUNCIONES LINEALES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A62D710-5487-B8B4-A98F-212BB07D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80" y="2446710"/>
            <a:ext cx="3833932" cy="26463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6769FBF-F04D-1559-1CCA-F5B70DCCF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502" y="2422505"/>
            <a:ext cx="3714787" cy="278609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D18145A-4E79-D42B-4329-B32AA14A3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3864" y="5288595"/>
            <a:ext cx="8018336" cy="14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7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84F5-D5CE-8C1A-1AE5-CC17A11F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51C040-1403-8464-37B4-2BE45B97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B0A9C8-C0E1-236D-212E-F5C3AC573CAA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CA0AE0F-949A-986F-A255-4FE9BB048F31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A0C77DAA-4C8A-798C-063A-4301BC1D1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BFBD848E-45B0-3320-56CA-C03BE2DD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43CF5EF-7B05-C482-FB9E-F848DA22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11</a:t>
            </a:fld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CD4A55-E71E-7C80-454A-BD45776CF02D}"/>
              </a:ext>
            </a:extLst>
          </p:cNvPr>
          <p:cNvSpPr txBox="1"/>
          <p:nvPr/>
        </p:nvSpPr>
        <p:spPr>
          <a:xfrm>
            <a:off x="289711" y="1761138"/>
            <a:ext cx="610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s-AR" sz="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adap</a:t>
            </a:r>
            <a:r>
              <a:rPr lang="es-AR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 </a:t>
            </a:r>
            <a:r>
              <a:rPr lang="es-A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ay</a:t>
            </a:r>
            <a:r>
              <a:rPr lang="es-AR" sz="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BDS</a:t>
            </a:r>
            <a:r>
              <a:rPr lang="es-AR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+ b  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donde a y b surgen de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s-ES" sz="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medi</a:t>
            </a:r>
            <a:r>
              <a:rPr lang="es-E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ay</a:t>
            </a:r>
            <a:r>
              <a:rPr lang="es-ES" sz="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BDS</a:t>
            </a:r>
            <a:r>
              <a:rPr lang="es-E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+b 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90BF96-105C-3D7A-107E-102AC06FD191}"/>
              </a:ext>
            </a:extLst>
          </p:cNvPr>
          <p:cNvSpPr txBox="1"/>
          <p:nvPr/>
        </p:nvSpPr>
        <p:spPr>
          <a:xfrm>
            <a:off x="209369" y="921847"/>
            <a:ext cx="1003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¿COMO PODEMOS ESTABLECER UNA CONEXIÓN ENTRE LOS DATOS MEDIDOS Y LOS ESTIMADOS?</a:t>
            </a:r>
          </a:p>
          <a:p>
            <a:r>
              <a:rPr lang="es-AR" dirty="0"/>
              <a:t>¡CON UNA FUNCIÓN!</a:t>
            </a:r>
          </a:p>
          <a:p>
            <a:r>
              <a:rPr lang="es-AR" dirty="0"/>
              <a:t>PROBEMOS FUNCIONES LINEALES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32A4728-226C-F84B-4C55-0F92F059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22" y="2332053"/>
            <a:ext cx="3821159" cy="286586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C5FA27D-3FAF-544F-B168-0DEC634ED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191" y="2413786"/>
            <a:ext cx="3821159" cy="28658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0E24D7-906C-0E64-4672-E08859C9B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922" y="5328629"/>
            <a:ext cx="9089484" cy="6075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A8A2100-FB18-9D29-DB11-D6B88B0EC2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030" y="5936153"/>
            <a:ext cx="9343178" cy="6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0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7683D-0BDC-5F11-2E77-8ACCFB0D8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E7D1CA5-1576-ACDA-2921-3E315D6E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D05927-2C3A-63FC-1816-1D7FD43724E3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1445D20-FA95-775F-EC15-D6075AE2C928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5270897C-4922-E30A-818C-CEBE46C5C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CBB9CBD3-74D4-E5BA-275E-175B2931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011B2BB-FE32-BAF5-751C-DE91FF3A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12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DC83284-6040-6E2D-01E5-B67DDA3C1881}"/>
              </a:ext>
            </a:extLst>
          </p:cNvPr>
          <p:cNvSpPr txBox="1"/>
          <p:nvPr/>
        </p:nvSpPr>
        <p:spPr>
          <a:xfrm>
            <a:off x="91674" y="836651"/>
            <a:ext cx="806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PROBEMOS AHORA LA TÉCNICA CONOCIDA COMO </a:t>
            </a:r>
            <a:r>
              <a:rPr lang="es-AR" dirty="0" err="1"/>
              <a:t>QUANTILE</a:t>
            </a:r>
            <a:r>
              <a:rPr lang="es-AR" dirty="0"/>
              <a:t> </a:t>
            </a:r>
            <a:r>
              <a:rPr lang="es-AR" dirty="0" err="1"/>
              <a:t>MAPPING</a:t>
            </a:r>
            <a:r>
              <a:rPr lang="es-AR" dirty="0"/>
              <a:t> (QM):</a:t>
            </a:r>
          </a:p>
          <a:p>
            <a:r>
              <a:rPr lang="es-AR" dirty="0"/>
              <a:t>ESTA BASADA EN LA CUMULATIVE </a:t>
            </a:r>
            <a:r>
              <a:rPr lang="es-AR" dirty="0" err="1"/>
              <a:t>DISTRIBUTION</a:t>
            </a:r>
            <a:r>
              <a:rPr lang="es-AR" dirty="0"/>
              <a:t> </a:t>
            </a:r>
            <a:r>
              <a:rPr lang="es-AR" dirty="0" err="1"/>
              <a:t>FUNCTION</a:t>
            </a:r>
            <a:r>
              <a:rPr lang="es-AR" dirty="0"/>
              <a:t> (</a:t>
            </a:r>
            <a:r>
              <a:rPr lang="es-AR" dirty="0" err="1"/>
              <a:t>CDF</a:t>
            </a:r>
            <a:r>
              <a:rPr lang="es-AR" dirty="0"/>
              <a:t>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E83C170-1280-7EBA-1433-D963F56D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" y="1525015"/>
            <a:ext cx="5577512" cy="358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7318EB9-1A1A-2FD2-9CD4-5ABA53D22608}"/>
                  </a:ext>
                </a:extLst>
              </p:cNvPr>
              <p:cNvSpPr txBox="1"/>
              <p:nvPr/>
            </p:nvSpPr>
            <p:spPr>
              <a:xfrm>
                <a:off x="6573895" y="1569331"/>
                <a:ext cx="557751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s-AR" dirty="0"/>
                  <a:t>EJE X = VARIABLE DE CONTROL (GHI)</a:t>
                </a:r>
              </a:p>
              <a:p>
                <a:pPr marL="342900" indent="-342900">
                  <a:buAutoNum type="arabicParenR"/>
                </a:pPr>
                <a:r>
                  <a:rPr lang="es-AR" dirty="0"/>
                  <a:t>EJE Y = FRECUENCIA ACUMULADA RELATIVA</a:t>
                </a:r>
              </a:p>
              <a:p>
                <a:pPr marL="342900" indent="-342900">
                  <a:buAutoNum type="arabicParenR"/>
                </a:pPr>
                <a:r>
                  <a:rPr lang="es-AR" dirty="0"/>
                  <a:t>LA </a:t>
                </a:r>
                <a:r>
                  <a:rPr lang="es-AR" dirty="0" err="1"/>
                  <a:t>CORRECCION</a:t>
                </a:r>
                <a:r>
                  <a:rPr lang="es-AR" dirty="0"/>
                  <a:t> SE HACE PARA CADA VALOR DEL EJE X.</a:t>
                </a:r>
              </a:p>
              <a:p>
                <a:pPr marL="342900" indent="-342900">
                  <a:buAutoNum type="arabicParenR"/>
                </a:pPr>
                <a:r>
                  <a:rPr lang="es-AR" dirty="0"/>
                  <a:t>BUSCO EL VALOR GHI QUE LE CORRESPONDE A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𝐶𝐷𝐹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𝐵𝐷𝑆</m:t>
                        </m:r>
                      </m:sub>
                    </m:sSub>
                  </m:oMath>
                </a14:m>
                <a:endParaRPr lang="es-AR" dirty="0"/>
              </a:p>
              <a:p>
                <a:pPr marL="342900" indent="-342900">
                  <a:buAutoNum type="arabicParenR"/>
                </a:pPr>
                <a:r>
                  <a:rPr lang="es-AR" dirty="0"/>
                  <a:t>BUSCO EL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𝐶𝐷𝐹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𝑚𝑒𝑑𝑖𝑑𝑜</m:t>
                        </m:r>
                      </m:sub>
                    </m:sSub>
                  </m:oMath>
                </a14:m>
                <a:r>
                  <a:rPr lang="es-AR" dirty="0"/>
                  <a:t>  IGUAL 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𝐶𝐷𝐹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𝐵𝐷𝑆</m:t>
                        </m:r>
                      </m:sub>
                    </m:sSub>
                  </m:oMath>
                </a14:m>
                <a:endParaRPr lang="es-AR" dirty="0"/>
              </a:p>
              <a:p>
                <a:pPr marL="342900" indent="-342900">
                  <a:buAutoNum type="arabicParenR"/>
                </a:pPr>
                <a:r>
                  <a:rPr lang="es-AR" dirty="0"/>
                  <a:t>ENCUENTRO EL VALOR CORRESPONDIENTE DE GHI.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7318EB9-1A1A-2FD2-9CD4-5ABA53D2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95" y="1569331"/>
                <a:ext cx="5577511" cy="2585323"/>
              </a:xfrm>
              <a:prstGeom prst="rect">
                <a:avLst/>
              </a:prstGeom>
              <a:blipFill>
                <a:blip r:embed="rId6"/>
                <a:stretch>
                  <a:fillRect l="-984" t="-1176" r="-1093" b="-28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792EF00-7C60-3D36-3F49-784F87B34395}"/>
                  </a:ext>
                </a:extLst>
              </p:cNvPr>
              <p:cNvSpPr txBox="1"/>
              <p:nvPr/>
            </p:nvSpPr>
            <p:spPr>
              <a:xfrm>
                <a:off x="1231381" y="5538057"/>
                <a:ext cx="3786421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𝑎𝑑𝑎𝑝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𝐶𝐷𝐹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𝑚𝑒𝑑𝑖𝑑𝑜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𝐶𝐷𝐹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𝐵𝐷𝑆</m:t>
                              </m:r>
                            </m:sub>
                          </m:sSub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𝐵𝐷𝑆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792EF00-7C60-3D36-3F49-784F87B34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81" y="5538057"/>
                <a:ext cx="3786421" cy="41049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FE6D4CA-FCDF-27D2-3D3B-0FC76B151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27684"/>
              </p:ext>
            </p:extLst>
          </p:nvPr>
        </p:nvGraphicFramePr>
        <p:xfrm>
          <a:off x="7804983" y="4172067"/>
          <a:ext cx="2743200" cy="2549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385229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310644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48357819"/>
                    </a:ext>
                  </a:extLst>
                </a:gridCol>
              </a:tblGrid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GHI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 err="1">
                          <a:effectLst/>
                        </a:rPr>
                        <a:t>CDF</a:t>
                      </a:r>
                      <a:r>
                        <a:rPr lang="es-AR" sz="1100" b="1" u="none" strike="noStrike" dirty="0">
                          <a:effectLst/>
                        </a:rPr>
                        <a:t> meas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 err="1">
                          <a:effectLst/>
                        </a:rPr>
                        <a:t>CDF</a:t>
                      </a:r>
                      <a:r>
                        <a:rPr lang="es-AR" sz="1100" b="1" u="none" strike="noStrike" dirty="0">
                          <a:effectLst/>
                        </a:rPr>
                        <a:t> </a:t>
                      </a:r>
                      <a:r>
                        <a:rPr lang="es-AR" sz="1100" b="1" u="none" strike="noStrike" dirty="0" err="1">
                          <a:effectLst/>
                        </a:rPr>
                        <a:t>CAMS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238441"/>
                  </a:ext>
                </a:extLst>
              </a:tr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0.0000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0.0000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233263"/>
                  </a:ext>
                </a:extLst>
              </a:tr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1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0.0007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0.0124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9863576"/>
                  </a:ext>
                </a:extLst>
              </a:tr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2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0.0063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0.0183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192751"/>
                  </a:ext>
                </a:extLst>
              </a:tr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3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0.0107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0.0226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1823899"/>
                  </a:ext>
                </a:extLst>
              </a:tr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4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0.0148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0.0272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988975"/>
                  </a:ext>
                </a:extLst>
              </a:tr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5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0.0189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0.0303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438126"/>
                  </a:ext>
                </a:extLst>
              </a:tr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6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0.0225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0.0338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386860"/>
                  </a:ext>
                </a:extLst>
              </a:tr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7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0.0259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0.0361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2527720"/>
                  </a:ext>
                </a:extLst>
              </a:tr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8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0.0295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0.0389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1655466"/>
                  </a:ext>
                </a:extLst>
              </a:tr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9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0.0317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0.0418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0216436"/>
                  </a:ext>
                </a:extLst>
              </a:tr>
              <a:tr h="21245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10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>
                          <a:effectLst/>
                        </a:rPr>
                        <a:t>0.0344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0.0447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350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0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C60BA-0B67-42DA-D99D-5A3D5C251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EAE6015-94D9-A593-857C-559E4EA6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0DCB72-0742-6306-B79A-A7ECA3A86E60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735A07E-F6A5-D745-9124-768E48E861D8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6D1E2AA0-20F6-C4A8-E67F-BCB01D466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74FDBFE3-0DBD-EAAB-30F0-D15C2AA6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699DF653-3C1C-E63C-C848-3EA5F01C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13</a:t>
            </a:fld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760A7C-62EF-3D77-146B-FC5FC036D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68" y="1187786"/>
            <a:ext cx="10894142" cy="202544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EF45C0-2F3D-E2CA-1762-28A478673657}"/>
              </a:ext>
            </a:extLst>
          </p:cNvPr>
          <p:cNvSpPr txBox="1"/>
          <p:nvPr/>
        </p:nvSpPr>
        <p:spPr>
          <a:xfrm>
            <a:off x="209369" y="3338940"/>
            <a:ext cx="11460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NOTA QUE LOS MÉTODOS LINEALES, ASÍ COMO EL </a:t>
            </a:r>
            <a:r>
              <a:rPr lang="es-AR" dirty="0" err="1"/>
              <a:t>CDF</a:t>
            </a:r>
            <a:r>
              <a:rPr lang="es-AR" dirty="0"/>
              <a:t>,  </a:t>
            </a:r>
            <a:r>
              <a:rPr lang="es-AR" b="1" dirty="0"/>
              <a:t>SOLO CORRIGEN EL BIAS</a:t>
            </a:r>
            <a:r>
              <a:rPr lang="es-AR" dirty="0"/>
              <a:t> DE LOS DATOS, PERO NO CORRIGEN LAS DIFERENCIAS PARTICULARES DE CADA PAR DE DATOS (MEDIDO, ESTIMADO).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A5E07B-18AE-84BE-0146-ABC1464441A3}"/>
              </a:ext>
            </a:extLst>
          </p:cNvPr>
          <p:cNvSpPr txBox="1"/>
          <p:nvPr/>
        </p:nvSpPr>
        <p:spPr>
          <a:xfrm>
            <a:off x="209369" y="4018647"/>
            <a:ext cx="6504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ESO SE DEDUCE PORQUE EL </a:t>
            </a:r>
            <a:r>
              <a:rPr lang="es-AR" b="1" dirty="0" err="1"/>
              <a:t>MBE</a:t>
            </a:r>
            <a:r>
              <a:rPr lang="es-AR" dirty="0"/>
              <a:t> ES = 0 PERO </a:t>
            </a:r>
            <a:r>
              <a:rPr lang="es-AR" b="1" dirty="0" err="1"/>
              <a:t>RMSE</a:t>
            </a:r>
            <a:r>
              <a:rPr lang="es-AR" dirty="0"/>
              <a:t> ES </a:t>
            </a:r>
            <a:r>
              <a:rPr lang="es-AR" dirty="0">
                <a:sym typeface="Symbol" panose="05050102010706020507" pitchFamily="18" charset="2"/>
              </a:rPr>
              <a:t> </a:t>
            </a:r>
            <a:r>
              <a:rPr lang="es-AR" dirty="0"/>
              <a:t>0.</a:t>
            </a:r>
          </a:p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29F4E8-8910-57B9-23B0-80D40DE9A548}"/>
              </a:ext>
            </a:extLst>
          </p:cNvPr>
          <p:cNvSpPr txBox="1"/>
          <p:nvPr/>
        </p:nvSpPr>
        <p:spPr>
          <a:xfrm>
            <a:off x="209369" y="4577236"/>
            <a:ext cx="1165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VALOR DE </a:t>
            </a:r>
            <a:r>
              <a:rPr lang="es-AR" dirty="0" err="1"/>
              <a:t>RMSE</a:t>
            </a:r>
            <a:r>
              <a:rPr lang="es-AR" dirty="0"/>
              <a:t> ES UN INDICADOR DE LA DIFERENCIA ENTRE LOS VALORES ESTIMADOS Y LOS ADAPTADOS. MIENTRAS MENOR SEA EL </a:t>
            </a:r>
            <a:r>
              <a:rPr lang="es-AR" dirty="0" err="1"/>
              <a:t>RMSE</a:t>
            </a:r>
            <a:r>
              <a:rPr lang="es-AR" dirty="0"/>
              <a:t>, MAS RELEVANTE SERA LA FUNCIÓN QUE GENERA LOS VALORES ADAPTADOS.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9C3F3A-B0BB-E02D-1EFC-77E333A82B25}"/>
              </a:ext>
            </a:extLst>
          </p:cNvPr>
          <p:cNvSpPr txBox="1"/>
          <p:nvPr/>
        </p:nvSpPr>
        <p:spPr>
          <a:xfrm>
            <a:off x="384168" y="5432079"/>
            <a:ext cx="1128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DENTRO DE LA REGIÓN DE SIMULTANEIDAD (</a:t>
            </a:r>
            <a:r>
              <a:rPr lang="es-AR" dirty="0" err="1"/>
              <a:t>OVERLAP</a:t>
            </a:r>
            <a:r>
              <a:rPr lang="es-AR" dirty="0"/>
              <a:t>) SE DEBE ENCONTRAR/DEDUCIR/PROPONER UNA FUNCIÓN DE ADAPTACIÓN CUYA VARIABLE DEPENDIENTE SEA LA VARIABLE ESTIMADA POR LAS </a:t>
            </a:r>
            <a:r>
              <a:rPr lang="es-AR" dirty="0" err="1"/>
              <a:t>BDS</a:t>
            </a:r>
            <a:r>
              <a:rPr lang="es-A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4712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4018F-520D-D0C8-20AE-24C2CA420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3CAC303-F650-98D0-FCE4-4DF5F019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6835C9-C31E-D544-A881-24A183A6F0C8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B21A7F-BE1C-75B8-5B83-D1A10DBF1E4F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D6A4B065-17FE-66B9-4CF2-30EE0989B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1DF4062B-CB97-2441-A080-D2A9E330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7D18255-32E1-A047-5BE3-517F413C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14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75A6DA5-8DA4-EE7A-CEDA-A638FCBB6B17}"/>
              </a:ext>
            </a:extLst>
          </p:cNvPr>
          <p:cNvSpPr txBox="1"/>
          <p:nvPr/>
        </p:nvSpPr>
        <p:spPr>
          <a:xfrm>
            <a:off x="316871" y="1330859"/>
            <a:ext cx="104086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DEBEMOS NOTAR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LAS FUNCIONES LINEALES SOLO CORRIGEN “LA NUBE DE PUNTOS” (CORRECCIÓN ESTADÍSTICA).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FUNCIÓN </a:t>
            </a:r>
            <a:r>
              <a:rPr lang="es-AR" dirty="0" err="1"/>
              <a:t>CDF</a:t>
            </a:r>
            <a:r>
              <a:rPr lang="es-AR" dirty="0"/>
              <a:t> TAMBIÉN HACE UNA CORRECCIÓN ESTADÍSTICA (¿MEJOR QUE LA LINEAL?).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MEJORAS MUY LIMITADAS.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B633F6-B68C-FC30-BB25-9BFBBB2F98DD}"/>
              </a:ext>
            </a:extLst>
          </p:cNvPr>
          <p:cNvSpPr txBox="1"/>
          <p:nvPr/>
        </p:nvSpPr>
        <p:spPr>
          <a:xfrm>
            <a:off x="245584" y="2853455"/>
            <a:ext cx="11443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ESA FUNCIÓN DE ADAPTACIÓN/CORRECCIÓN QUE ENCONTRAMOS PARA LOS DATOS EN LA REGIÓN DE </a:t>
            </a:r>
            <a:r>
              <a:rPr lang="es-AR" dirty="0" err="1"/>
              <a:t>OVERLAP</a:t>
            </a:r>
            <a:r>
              <a:rPr lang="es-AR" dirty="0"/>
              <a:t> SE PUEDE APLICAR AL RESTO DE LOS VALORES DE LA </a:t>
            </a:r>
            <a:r>
              <a:rPr lang="es-AR" dirty="0" err="1"/>
              <a:t>BDS</a:t>
            </a:r>
            <a:r>
              <a:rPr lang="es-AR" dirty="0"/>
              <a:t> , FUERA DE LA REGIÓN DE </a:t>
            </a:r>
            <a:r>
              <a:rPr lang="es-AR" dirty="0" err="1"/>
              <a:t>OVERLAP</a:t>
            </a:r>
            <a:r>
              <a:rPr lang="es-AR" dirty="0"/>
              <a:t>… (¿O NO?)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4FCE8A-7000-2533-CE8A-31770283E38B}"/>
              </a:ext>
            </a:extLst>
          </p:cNvPr>
          <p:cNvSpPr txBox="1"/>
          <p:nvPr/>
        </p:nvSpPr>
        <p:spPr>
          <a:xfrm>
            <a:off x="316871" y="4007617"/>
            <a:ext cx="1137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DEBEN BUSCAR METODOLOGÍAS QUE PERMITAN MEJORAR LA CORRECCIÓN, CON LA FRECUENCIA DE  LOS DATO MEDIDOS.</a:t>
            </a:r>
          </a:p>
        </p:txBody>
      </p:sp>
    </p:spTree>
    <p:extLst>
      <p:ext uri="{BB962C8B-B14F-4D97-AF65-F5344CB8AC3E}">
        <p14:creationId xmlns:p14="http://schemas.microsoft.com/office/powerpoint/2010/main" val="376923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70CC-189D-8978-6BF6-31A6DCFC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BADAC8D-A47C-14AD-22D6-4A9E08A91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2934D6-AB81-B69E-1D5E-EC5F33F78A6D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EC5260B-01BA-96AD-206B-2D578168D4C1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9298E6C0-356F-A8B7-9255-E261245D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8EDFAA96-D4AA-525B-6753-13FB93B4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6BF8EB8F-9859-2AD5-C67A-76C3088A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15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4AC9BA-C7B6-448D-C375-4BB522F320B0}"/>
              </a:ext>
            </a:extLst>
          </p:cNvPr>
          <p:cNvSpPr txBox="1"/>
          <p:nvPr/>
        </p:nvSpPr>
        <p:spPr>
          <a:xfrm>
            <a:off x="126839" y="1149790"/>
            <a:ext cx="11724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MACHINE </a:t>
            </a:r>
            <a:r>
              <a:rPr lang="es-AR" b="1" dirty="0" err="1"/>
              <a:t>LEARNING</a:t>
            </a:r>
            <a:r>
              <a:rPr lang="es-AR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ABARCAN TÉCNICAS Y MÉTODOS PARA QUE UN SISTEMA APRENDA/RECONOZCA EN FUNCIÓN DE LA EXPERIENCIA.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EN NUESTRO CASO SERÁ PARA QUE SE PUEDA ENCONTRAR LA FUNCIÓN </a:t>
            </a:r>
            <a:r>
              <a:rPr lang="es-AR" dirty="0">
                <a:sym typeface="Symbol" panose="05050102010706020507" pitchFamily="18" charset="2"/>
              </a:rPr>
              <a:t> </a:t>
            </a:r>
            <a:r>
              <a:rPr lang="es-AR" dirty="0"/>
              <a:t>QUE ADAPTA/CORRIGE.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PROBAREMOS TÉCNICAS USADAS EN LA BIBLIOGRAFÍA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C98D9C-864B-430A-1D6B-C9ED85E772FD}"/>
              </a:ext>
            </a:extLst>
          </p:cNvPr>
          <p:cNvSpPr txBox="1"/>
          <p:nvPr/>
        </p:nvSpPr>
        <p:spPr>
          <a:xfrm>
            <a:off x="464098" y="2959452"/>
            <a:ext cx="348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REGRESIÓN LINEAL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REGRESIÓN LINEAL MÚLTIPLE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QUANTILE</a:t>
            </a:r>
            <a:r>
              <a:rPr lang="es-AR" dirty="0"/>
              <a:t> </a:t>
            </a:r>
            <a:r>
              <a:rPr lang="es-AR" dirty="0" err="1"/>
              <a:t>MAPPING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645E8C-6080-09DC-6500-D6FC04441D50}"/>
              </a:ext>
            </a:extLst>
          </p:cNvPr>
          <p:cNvSpPr txBox="1"/>
          <p:nvPr/>
        </p:nvSpPr>
        <p:spPr>
          <a:xfrm>
            <a:off x="470946" y="4349855"/>
            <a:ext cx="3772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MULTILAYER</a:t>
            </a:r>
            <a:r>
              <a:rPr lang="es-AR" dirty="0"/>
              <a:t> </a:t>
            </a:r>
            <a:r>
              <a:rPr lang="es-AR" dirty="0" err="1"/>
              <a:t>PERCEPTRON</a:t>
            </a:r>
            <a:r>
              <a:rPr lang="es-AR" dirty="0"/>
              <a:t> (</a:t>
            </a:r>
            <a:r>
              <a:rPr lang="es-AR" dirty="0" err="1"/>
              <a:t>MLP</a:t>
            </a:r>
            <a:r>
              <a:rPr lang="es-AR" dirty="0"/>
              <a:t>)</a:t>
            </a:r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RANDOM</a:t>
            </a:r>
            <a:r>
              <a:rPr lang="es-AR" dirty="0"/>
              <a:t> FOREST (RF)</a:t>
            </a:r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XGBOOST (</a:t>
            </a:r>
            <a:r>
              <a:rPr lang="es-AR" dirty="0" err="1"/>
              <a:t>XGB</a:t>
            </a:r>
            <a:r>
              <a:rPr lang="es-AR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DF498-843A-D78B-B46A-E7511D1CB9D9}"/>
              </a:ext>
            </a:extLst>
          </p:cNvPr>
          <p:cNvSpPr txBox="1"/>
          <p:nvPr/>
        </p:nvSpPr>
        <p:spPr>
          <a:xfrm>
            <a:off x="4554038" y="3175493"/>
            <a:ext cx="505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MENCIONADAS POR POLO ET AL EN 2016 Y 2020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E5C11548-99E9-AC86-F6C5-3C27DEB2DC5E}"/>
              </a:ext>
            </a:extLst>
          </p:cNvPr>
          <p:cNvSpPr/>
          <p:nvPr/>
        </p:nvSpPr>
        <p:spPr>
          <a:xfrm>
            <a:off x="4065006" y="2842788"/>
            <a:ext cx="263942" cy="10399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37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866D-3044-4A24-CC45-186D2F449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4B0720-ABD7-2846-BEFE-88D3FC7E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EB1F0C3-F8B0-49B4-79FC-2890F852B3FB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F4D8349-7693-5423-E212-E99B595F48D5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B4908894-38F7-5253-9B5F-A2C7CDC69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AFD6AED7-48EC-0EAE-E6AD-351A0849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D4D1596-CD88-D758-1D1E-DD3B8D19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16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6F35AC-DD66-247D-391A-6DC1657D0D27}"/>
              </a:ext>
            </a:extLst>
          </p:cNvPr>
          <p:cNvSpPr txBox="1"/>
          <p:nvPr/>
        </p:nvSpPr>
        <p:spPr>
          <a:xfrm>
            <a:off x="126839" y="1149790"/>
            <a:ext cx="1172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MACHINE </a:t>
            </a:r>
            <a:r>
              <a:rPr lang="es-AR" b="1" dirty="0" err="1"/>
              <a:t>LEARNING</a:t>
            </a:r>
            <a:r>
              <a:rPr lang="es-AR" b="1" dirty="0"/>
              <a:t>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FC9D87-288C-A25B-9F7D-C54BA5D9191B}"/>
              </a:ext>
            </a:extLst>
          </p:cNvPr>
          <p:cNvSpPr txBox="1"/>
          <p:nvPr/>
        </p:nvSpPr>
        <p:spPr>
          <a:xfrm>
            <a:off x="126839" y="1602464"/>
            <a:ext cx="952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NO VAMOS A PROFUNDIZAR EN LAS CARACTERÍSTICAS INFORMÁTICAS DE LAS TÉCNICAS.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512EAE-DECD-FBA2-DBE6-D5CA75F9D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99" y="2380207"/>
            <a:ext cx="9840436" cy="31150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errar llave 6">
            <a:extLst>
              <a:ext uri="{FF2B5EF4-FFF2-40B4-BE49-F238E27FC236}">
                <a16:creationId xmlns:a16="http://schemas.microsoft.com/office/drawing/2014/main" id="{B683E8F0-11AF-CAC5-BB06-5D1F95BF18E9}"/>
              </a:ext>
            </a:extLst>
          </p:cNvPr>
          <p:cNvSpPr/>
          <p:nvPr/>
        </p:nvSpPr>
        <p:spPr>
          <a:xfrm rot="5400000">
            <a:off x="2452694" y="3849358"/>
            <a:ext cx="431096" cy="37350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73E4E8AA-C00F-763A-5F41-708F194A7007}"/>
              </a:ext>
            </a:extLst>
          </p:cNvPr>
          <p:cNvSpPr/>
          <p:nvPr/>
        </p:nvSpPr>
        <p:spPr>
          <a:xfrm rot="5400000">
            <a:off x="6139984" y="3868382"/>
            <a:ext cx="431096" cy="36394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8F3448-3BED-2BB4-46FA-9106F6E04AB4}"/>
              </a:ext>
            </a:extLst>
          </p:cNvPr>
          <p:cNvSpPr txBox="1"/>
          <p:nvPr/>
        </p:nvSpPr>
        <p:spPr>
          <a:xfrm>
            <a:off x="1837955" y="5987018"/>
            <a:ext cx="182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Datos continuos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856D612-61A6-0084-7080-3A4FAD5040E1}"/>
              </a:ext>
            </a:extLst>
          </p:cNvPr>
          <p:cNvSpPr txBox="1"/>
          <p:nvPr/>
        </p:nvSpPr>
        <p:spPr>
          <a:xfrm>
            <a:off x="5444193" y="5921715"/>
            <a:ext cx="17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Datos discretos</a:t>
            </a:r>
          </a:p>
        </p:txBody>
      </p:sp>
    </p:spTree>
    <p:extLst>
      <p:ext uri="{BB962C8B-B14F-4D97-AF65-F5344CB8AC3E}">
        <p14:creationId xmlns:p14="http://schemas.microsoft.com/office/powerpoint/2010/main" val="316979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4AE44-5C64-0A38-8E3E-4F0BDB5B7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5947249-0B8E-104E-2A0E-43AA3FB9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C57F20-E62B-7440-CB8D-5C3CAEC35C9A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D05E151-8F02-441B-B36B-CD678F6D9F69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35323E78-85DD-5344-EAAD-5A608B68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BF1D90AC-3740-E6C6-6101-6CC58A47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0CB7BA8-F6E7-CA32-7BAB-2E9D5705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17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536853-2B68-6D7B-6DB5-0C8D92645AFC}"/>
              </a:ext>
            </a:extLst>
          </p:cNvPr>
          <p:cNvSpPr txBox="1"/>
          <p:nvPr/>
        </p:nvSpPr>
        <p:spPr>
          <a:xfrm>
            <a:off x="280657" y="1089175"/>
            <a:ext cx="610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MULTILAYER</a:t>
            </a:r>
            <a:r>
              <a:rPr lang="es-AR" dirty="0"/>
              <a:t> </a:t>
            </a:r>
            <a:r>
              <a:rPr lang="es-AR" dirty="0" err="1"/>
              <a:t>PERCEPTRON</a:t>
            </a:r>
            <a:r>
              <a:rPr lang="es-AR" dirty="0"/>
              <a:t> (</a:t>
            </a:r>
            <a:r>
              <a:rPr lang="es-AR" dirty="0" err="1"/>
              <a:t>MLP</a:t>
            </a:r>
            <a:r>
              <a:rPr lang="es-AR" dirty="0"/>
              <a:t>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E15A0E5-BD31-DC9A-3266-833278FF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4" y="1652823"/>
            <a:ext cx="47148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1619A9-05ED-E21B-A078-C44A64174F0D}"/>
              </a:ext>
            </a:extLst>
          </p:cNvPr>
          <p:cNvSpPr txBox="1"/>
          <p:nvPr/>
        </p:nvSpPr>
        <p:spPr>
          <a:xfrm>
            <a:off x="5468293" y="1458507"/>
            <a:ext cx="6102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effectLst/>
              </a:rPr>
              <a:t>El </a:t>
            </a:r>
            <a:r>
              <a:rPr lang="es-ES" b="1" i="0" dirty="0">
                <a:effectLst/>
              </a:rPr>
              <a:t>perceptrón multicapa</a:t>
            </a:r>
            <a:r>
              <a:rPr lang="es-ES" b="0" i="0" dirty="0">
                <a:effectLst/>
              </a:rPr>
              <a:t> es una </a:t>
            </a:r>
            <a:r>
              <a:rPr lang="es-ES" b="0" i="0" u="none" strike="noStrike" dirty="0">
                <a:effectLst/>
                <a:hlinkClick r:id="rId6" tooltip="Red neuronal artifi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 neuronal artificial</a:t>
            </a:r>
            <a:r>
              <a:rPr lang="es-ES" b="0" i="0" dirty="0">
                <a:effectLst/>
              </a:rPr>
              <a:t> (</a:t>
            </a:r>
            <a:r>
              <a:rPr lang="es-ES" b="0" i="0" dirty="0" err="1">
                <a:effectLst/>
              </a:rPr>
              <a:t>RNA</a:t>
            </a:r>
            <a:r>
              <a:rPr lang="es-ES" b="0" i="0" dirty="0">
                <a:effectLst/>
              </a:rPr>
              <a:t>) formada por múltiples capas, de tal manera que tiene capacidad para resolver problemas que no son linealmente separables, lo cual es la principal limitación del </a:t>
            </a:r>
            <a:r>
              <a:rPr lang="es-ES" b="0" i="0" u="none" strike="noStrike" dirty="0">
                <a:effectLst/>
                <a:hlinkClick r:id="rId7" tooltip="Perceptró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perceptrón</a:t>
            </a:r>
            <a:r>
              <a:rPr lang="es-ES" b="0" i="0" dirty="0">
                <a:effectLst/>
              </a:rPr>
              <a:t> (también llamado perceptrón simple).</a:t>
            </a:r>
          </a:p>
        </p:txBody>
      </p:sp>
    </p:spTree>
    <p:extLst>
      <p:ext uri="{BB962C8B-B14F-4D97-AF65-F5344CB8AC3E}">
        <p14:creationId xmlns:p14="http://schemas.microsoft.com/office/powerpoint/2010/main" val="9904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C5BB6-062F-8535-66A5-D8D53AD28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16E040-A407-0484-DF64-9F116733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F122CA-362B-9A48-9B0A-CFC05A26E19A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F14AE69-8828-28C4-AC38-1B2F66F7A31A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C1F59762-BA38-11BE-632F-71F5786A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7DBDFC25-319C-E69A-B236-9D46BC87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6E460341-EC1E-6013-14BE-F6A9A448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18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214B3E-AA09-BF10-E53B-52BED7BDCD9A}"/>
              </a:ext>
            </a:extLst>
          </p:cNvPr>
          <p:cNvSpPr txBox="1"/>
          <p:nvPr/>
        </p:nvSpPr>
        <p:spPr>
          <a:xfrm>
            <a:off x="209369" y="1100926"/>
            <a:ext cx="610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RANDOM</a:t>
            </a:r>
            <a:r>
              <a:rPr lang="es-AR" dirty="0"/>
              <a:t> FOREST (RF)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78DDC6-62DB-C105-8A30-E4167DC378F5}"/>
              </a:ext>
            </a:extLst>
          </p:cNvPr>
          <p:cNvSpPr txBox="1"/>
          <p:nvPr/>
        </p:nvSpPr>
        <p:spPr>
          <a:xfrm>
            <a:off x="6425252" y="1678762"/>
            <a:ext cx="55671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i="1" dirty="0" err="1">
                <a:solidFill>
                  <a:srgbClr val="202122"/>
                </a:solidFill>
                <a:effectLst/>
              </a:rPr>
              <a:t>Random</a:t>
            </a:r>
            <a:r>
              <a:rPr lang="es-ES" b="1" i="1" dirty="0">
                <a:solidFill>
                  <a:srgbClr val="202122"/>
                </a:solidFill>
                <a:effectLst/>
              </a:rPr>
              <a:t> </a:t>
            </a:r>
            <a:r>
              <a:rPr lang="es-ES" b="1" i="1" dirty="0" err="1">
                <a:solidFill>
                  <a:srgbClr val="202122"/>
                </a:solidFill>
                <a:effectLst/>
              </a:rPr>
              <a:t>forest</a:t>
            </a:r>
            <a:r>
              <a:rPr lang="es-ES" b="0" i="0" dirty="0">
                <a:solidFill>
                  <a:srgbClr val="202122"/>
                </a:solidFill>
                <a:effectLst/>
              </a:rPr>
              <a:t> (o </a:t>
            </a:r>
            <a:r>
              <a:rPr lang="es-ES" b="1" i="1" dirty="0" err="1">
                <a:solidFill>
                  <a:srgbClr val="202122"/>
                </a:solidFill>
                <a:effectLst/>
              </a:rPr>
              <a:t>random</a:t>
            </a:r>
            <a:r>
              <a:rPr lang="es-ES" b="1" i="1" dirty="0">
                <a:solidFill>
                  <a:srgbClr val="202122"/>
                </a:solidFill>
                <a:effectLst/>
              </a:rPr>
              <a:t> </a:t>
            </a:r>
            <a:r>
              <a:rPr lang="es-ES" b="1" i="1" dirty="0" err="1">
                <a:solidFill>
                  <a:srgbClr val="202122"/>
                </a:solidFill>
                <a:effectLst/>
              </a:rPr>
              <a:t>forests</a:t>
            </a:r>
            <a:r>
              <a:rPr lang="es-ES" b="0" i="0" dirty="0">
                <a:solidFill>
                  <a:srgbClr val="202122"/>
                </a:solidFill>
                <a:effectLst/>
              </a:rPr>
              <a:t>) también conocidos en castellano como </a:t>
            </a:r>
            <a:r>
              <a:rPr lang="es-ES" b="1" i="0" dirty="0">
                <a:solidFill>
                  <a:srgbClr val="202122"/>
                </a:solidFill>
                <a:effectLst/>
              </a:rPr>
              <a:t>Bosques aleatorios</a:t>
            </a:r>
            <a:r>
              <a:rPr lang="es-ES" b="0" i="0" dirty="0">
                <a:solidFill>
                  <a:srgbClr val="202122"/>
                </a:solidFill>
                <a:effectLst/>
              </a:rPr>
              <a:t> es una combinación de árboles predictores tal que cada árbol depende de los valores de un vector aleatorio probado independientemente y con la misma distribución para cada uno de estos. Es una modificación sustancial de </a:t>
            </a:r>
            <a:r>
              <a:rPr lang="es-ES" b="0" i="0" dirty="0" err="1">
                <a:solidFill>
                  <a:srgbClr val="202122"/>
                </a:solidFill>
                <a:effectLst/>
              </a:rPr>
              <a:t>bagging</a:t>
            </a:r>
            <a:r>
              <a:rPr lang="es-ES" b="0" i="0" dirty="0">
                <a:solidFill>
                  <a:srgbClr val="202122"/>
                </a:solidFill>
                <a:effectLst/>
              </a:rPr>
              <a:t> que construye una larga colección de árboles no correlacionados y luego los promedia.</a:t>
            </a:r>
            <a:r>
              <a:rPr lang="es-ES" b="0" i="0" u="none" strike="noStrike" baseline="30000" dirty="0">
                <a:solidFill>
                  <a:srgbClr val="202122"/>
                </a:solidFill>
                <a:effectLst/>
              </a:rPr>
              <a:t> </a:t>
            </a:r>
            <a:r>
              <a:rPr lang="es-ES" b="0" i="0" dirty="0">
                <a:solidFill>
                  <a:srgbClr val="202122"/>
                </a:solidFill>
                <a:effectLst/>
              </a:rPr>
              <a:t>​</a:t>
            </a:r>
            <a:endParaRPr lang="es-AR" dirty="0"/>
          </a:p>
        </p:txBody>
      </p:sp>
      <p:pic>
        <p:nvPicPr>
          <p:cNvPr id="2050" name="Picture 2" descr="Schematic diagram of the random forest algorithm | Download Scientific  Diagram">
            <a:extLst>
              <a:ext uri="{FF2B5EF4-FFF2-40B4-BE49-F238E27FC236}">
                <a16:creationId xmlns:a16="http://schemas.microsoft.com/office/drawing/2014/main" id="{FCA3BD15-1259-3EFD-1599-3A051A59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2" y="1728464"/>
            <a:ext cx="5567127" cy="491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65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F7D1E-7479-B646-0119-636F9C46C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607F0C-6B8C-2CF9-3A59-1BD2C8C6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5E2780-F80D-FE5F-1BDA-9EA444FD4917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3FC655C-3A35-244D-C19C-E4DCEFE02F6D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D1F8872C-AF80-80FD-CCA5-C6E0FD43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49FA8575-A8A7-86E1-37C8-C90324B4B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4C7A2D07-D3F6-DD33-FF1D-FCF88999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19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642F90-B2BB-8F6A-831E-4CDD98EFC72C}"/>
              </a:ext>
            </a:extLst>
          </p:cNvPr>
          <p:cNvSpPr txBox="1"/>
          <p:nvPr/>
        </p:nvSpPr>
        <p:spPr>
          <a:xfrm>
            <a:off x="334978" y="1128086"/>
            <a:ext cx="6102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XGBOOST (XGB):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ES COMO UN RANDOM FOREST “OPTIMIZADO”.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MUY UTILIZADO EN ANÁLISIS DE VALORES DE GHI.</a:t>
            </a:r>
          </a:p>
        </p:txBody>
      </p:sp>
    </p:spTree>
    <p:extLst>
      <p:ext uri="{BB962C8B-B14F-4D97-AF65-F5344CB8AC3E}">
        <p14:creationId xmlns:p14="http://schemas.microsoft.com/office/powerpoint/2010/main" val="212295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6D086-7331-97D2-B417-0D8D3F5E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32A136D-941B-AE25-08CF-01B6C9E1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313B7B9-FEF9-ADFA-9DD0-104EFC0D67AF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AA9007-EA92-B96A-6887-2F9B23ED00A3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6A5AE152-793F-2B00-F181-0CA49431C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AD816D2F-E36A-FD58-98CC-D13AC999A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94CBC70-A317-5D56-0511-AC3B40E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2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11210D-FE48-A7E6-F5D0-12613A559A62}"/>
              </a:ext>
            </a:extLst>
          </p:cNvPr>
          <p:cNvSpPr txBox="1"/>
          <p:nvPr/>
        </p:nvSpPr>
        <p:spPr>
          <a:xfrm>
            <a:off x="3790144" y="1859276"/>
            <a:ext cx="461171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8000" dirty="0"/>
              <a:t>Clase 4</a:t>
            </a:r>
          </a:p>
          <a:p>
            <a:pPr algn="ctr"/>
            <a:r>
              <a:rPr lang="es-MX" sz="4000" dirty="0" err="1"/>
              <a:t>Satellite</a:t>
            </a:r>
            <a:r>
              <a:rPr lang="es-MX" sz="4000" dirty="0"/>
              <a:t> Data Bases</a:t>
            </a:r>
          </a:p>
          <a:p>
            <a:pPr algn="ctr"/>
            <a:r>
              <a:rPr lang="es-MX" sz="4000" dirty="0"/>
              <a:t>Site </a:t>
            </a:r>
            <a:r>
              <a:rPr lang="es-MX" sz="4000" dirty="0" err="1"/>
              <a:t>Adaptation</a:t>
            </a:r>
            <a:endParaRPr lang="es-MX" sz="4000" dirty="0"/>
          </a:p>
          <a:p>
            <a:pPr algn="ctr"/>
            <a:r>
              <a:rPr lang="es-MX" sz="4000" dirty="0"/>
              <a:t>Machine </a:t>
            </a:r>
            <a:r>
              <a:rPr lang="es-MX" sz="4000" dirty="0" err="1"/>
              <a:t>Learning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2368025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6D8BE-01DB-81B6-E145-D8BB7BBF0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424077-6FB9-0C5C-C23D-474A746D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A21591A-C225-86B3-1326-0D71CB9C8107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156457A-5F72-A09A-0131-456E22D2A18D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659DC8EF-0115-72C8-A88B-F0300A16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0E0D71A3-EEB8-6910-42CC-1BC183B8A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1A81CA9-2E6E-8A50-3B61-6608705E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20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065BB2-016F-70D8-D8E3-156CDBEB41A9}"/>
              </a:ext>
            </a:extLst>
          </p:cNvPr>
          <p:cNvSpPr txBox="1"/>
          <p:nvPr/>
        </p:nvSpPr>
        <p:spPr>
          <a:xfrm>
            <a:off x="108642" y="1158844"/>
            <a:ext cx="12002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DEBEMOS TENER EN CUENTA ALGO MUY IMPORTANTE: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TODOS LOS PROCESOS MENCIONADOS NECESITAN DE UN SET DE DATOS PARA ENTRENAR Y OTRO PARA VALIDAR.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AA47CF-0EA1-86D7-0F86-728391601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8" y="1853331"/>
            <a:ext cx="11200956" cy="23655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18A96FE-23ED-0C5D-D493-51ACE304AE37}"/>
              </a:ext>
            </a:extLst>
          </p:cNvPr>
          <p:cNvSpPr txBox="1"/>
          <p:nvPr/>
        </p:nvSpPr>
        <p:spPr>
          <a:xfrm>
            <a:off x="108643" y="4406495"/>
            <a:ext cx="1184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PROCESO NECESITA UNA SERIE DE DATOS PARA SABER SI ESTA “YENDO” POR LA DIRECCIÓN CORRECTA, Y QUE NO SEA PARTE DEL SET DE ENTRENAMIENTO: EL SET DE VALIDACIÓN.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9E4115-5ACE-57AD-3F9B-C3F4725CE285}"/>
              </a:ext>
            </a:extLst>
          </p:cNvPr>
          <p:cNvSpPr txBox="1"/>
          <p:nvPr/>
        </p:nvSpPr>
        <p:spPr>
          <a:xfrm>
            <a:off x="108642" y="5058256"/>
            <a:ext cx="1184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NOTABLEMENTE, MUCHOS ARTÍCULOS SOLO MENCIONAN EL “SET DE ENTRENAMIENTO”, O EL “PROCESO DE ENTRENAMIENTO”, SIN ACLARAR LO DEL SET DE VALIDACIÓN 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4353E7-DE8E-8BAD-44C0-6C8A67FF9511}"/>
              </a:ext>
            </a:extLst>
          </p:cNvPr>
          <p:cNvSpPr txBox="1"/>
          <p:nvPr/>
        </p:nvSpPr>
        <p:spPr>
          <a:xfrm>
            <a:off x="108642" y="5802046"/>
            <a:ext cx="1184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ENTONCES, EN TODO ML HAY UN SET DE ENTRENAMIENTO (80% DE LOS DATOS)  Y UNO DE VALIDACIÓN (20% DE LOS DATOS).</a:t>
            </a:r>
          </a:p>
        </p:txBody>
      </p:sp>
    </p:spTree>
    <p:extLst>
      <p:ext uri="{BB962C8B-B14F-4D97-AF65-F5344CB8AC3E}">
        <p14:creationId xmlns:p14="http://schemas.microsoft.com/office/powerpoint/2010/main" val="379920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2C4CB-D075-62BD-3FAC-2BE2687FE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14F87F-3049-F8B6-4749-7B6EB5CF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9643C2-7029-D04D-F386-900ED9FB4FD4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2012E0F-0DA6-AAF5-2094-12FE4DC729F4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E5EA974F-B944-4579-6A4A-D7F7327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B94DA244-15B2-8F54-4ED6-7BAD70C2C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47917F1-6CCC-BFB7-3723-DC968643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21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7E06AA-3EFC-0DD9-4959-8962F2461F81}"/>
              </a:ext>
            </a:extLst>
          </p:cNvPr>
          <p:cNvSpPr txBox="1"/>
          <p:nvPr/>
        </p:nvSpPr>
        <p:spPr>
          <a:xfrm>
            <a:off x="148224" y="1017436"/>
            <a:ext cx="11827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AHORA BIEN… UNA VEZ QUE EL PROCEDIMIENTO TERMINA (DE ACUERDO CON EL ALGORITMO) TENEMOS QUE MEDIR SU EFICIENCIA O PERFORMANCE.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E01CBE6-8BE4-C625-CE8B-98E687A33A9C}"/>
              </a:ext>
            </a:extLst>
          </p:cNvPr>
          <p:cNvSpPr txBox="1"/>
          <p:nvPr/>
        </p:nvSpPr>
        <p:spPr>
          <a:xfrm>
            <a:off x="143817" y="186374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MÉTRICAS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F58CA39-E993-4321-8FAD-6B49FDDC6E9B}"/>
                  </a:ext>
                </a:extLst>
              </p:cNvPr>
              <p:cNvSpPr txBox="1"/>
              <p:nvPr/>
            </p:nvSpPr>
            <p:spPr>
              <a:xfrm>
                <a:off x="4571999" y="1805705"/>
                <a:ext cx="4441371" cy="3713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A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𝑀𝐵𝐸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AR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s-AR" sz="3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AR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AR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𝑀𝐴𝐸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AR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s-AR" sz="3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AR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sz="3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AR" sz="3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endParaRPr lang="es-A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𝑅𝑀𝑆𝐸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AR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sz="3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s-AR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s-AR" sz="3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AR" sz="3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AR" sz="3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AR" sz="3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endParaRPr lang="es-A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A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F58CA39-E993-4321-8FAD-6B49FDDC6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1805705"/>
                <a:ext cx="4441371" cy="37133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33C9BCC6-F428-D7C1-838B-220AFC336F65}"/>
              </a:ext>
            </a:extLst>
          </p:cNvPr>
          <p:cNvSpPr txBox="1"/>
          <p:nvPr/>
        </p:nvSpPr>
        <p:spPr>
          <a:xfrm>
            <a:off x="2256884" y="2571559"/>
            <a:ext cx="206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MEAN BIAS ERROR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1F7389-5978-6A25-F647-1B862E2443F4}"/>
              </a:ext>
            </a:extLst>
          </p:cNvPr>
          <p:cNvSpPr txBox="1"/>
          <p:nvPr/>
        </p:nvSpPr>
        <p:spPr>
          <a:xfrm>
            <a:off x="1132153" y="3540943"/>
            <a:ext cx="318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MEAN ABSOLUTE BIAS ERROR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80F34A7-65F6-A7BF-99BD-1B0968F57B95}"/>
              </a:ext>
            </a:extLst>
          </p:cNvPr>
          <p:cNvSpPr txBox="1"/>
          <p:nvPr/>
        </p:nvSpPr>
        <p:spPr>
          <a:xfrm>
            <a:off x="1265830" y="4510327"/>
            <a:ext cx="308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ROOT</a:t>
            </a:r>
            <a:r>
              <a:rPr lang="es-AR" dirty="0"/>
              <a:t> MEAN SQUARE ERROR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BD3201-835D-5B18-5D47-BBCFCEF7BDED}"/>
              </a:ext>
            </a:extLst>
          </p:cNvPr>
          <p:cNvSpPr txBox="1"/>
          <p:nvPr/>
        </p:nvSpPr>
        <p:spPr>
          <a:xfrm>
            <a:off x="209369" y="5519094"/>
            <a:ext cx="113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PUEDEN CALCULAR LOS VALORES PORCENTUALES HAY QUE DIVIDIR CADA UNO POR EL PROMEDIO DE LOS VALORES MEDIDOS </a:t>
            </a:r>
          </a:p>
        </p:txBody>
      </p:sp>
    </p:spTree>
    <p:extLst>
      <p:ext uri="{BB962C8B-B14F-4D97-AF65-F5344CB8AC3E}">
        <p14:creationId xmlns:p14="http://schemas.microsoft.com/office/powerpoint/2010/main" val="241282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  <p:bldP spid="11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13EE0-55D7-1865-E24E-5042273AF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5492F9D-263B-93E8-DD90-738BD6DD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17D044B-6108-2A7B-B5F1-F02F0E08B654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EE6798B-362C-2898-A38B-15B5EFB83999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ABF41A2B-7C19-C301-6A4E-07DC8899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99F6AE72-9203-6339-E835-9226FC994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60D74CA-D444-0AD4-62EF-3D5AE3A5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22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E202CA-6D53-45A3-67FF-B36CDC3F711D}"/>
              </a:ext>
            </a:extLst>
          </p:cNvPr>
          <p:cNvSpPr txBox="1"/>
          <p:nvPr/>
        </p:nvSpPr>
        <p:spPr>
          <a:xfrm>
            <a:off x="110412" y="1014331"/>
            <a:ext cx="11971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MAYORÍA DE LOS VALORES DE LAS MÉTRICAS  QUE EVALÚAN LOS MODELOS DE ML PRESENTADOS EN LA BIBLIOGRAFÍA , OFRECEN VALORES MUCHAS VECES ASOMBROSOS EN LOS RESULTADOS DE LOS VALORES ADAPTADOS.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ESTO ES PORQUE CASI SIEMPRE SUCEDE UN FENÓMENO LLAMADO “OVERFITTING” = SOBREAJUSTE, SOBREADAPTACION, ADAPTACION EXCESIVA.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LA FUNCION ENCONTRADA FUNCIONA EXCELENTEMENTE CON LOS DATOS PROVISTOS PARA EL T+V…PERO ¿ESO ME ASEGURA QUE SERÁ ASI PARA OTRO SET DE DATOS?</a:t>
            </a:r>
          </a:p>
        </p:txBody>
      </p:sp>
      <p:pic>
        <p:nvPicPr>
          <p:cNvPr id="1030" name="Picture 6" descr="A graphical representation of underfitting and overfitting in machine... |  Download Scientific Diagram">
            <a:extLst>
              <a:ext uri="{FF2B5EF4-FFF2-40B4-BE49-F238E27FC236}">
                <a16:creationId xmlns:a16="http://schemas.microsoft.com/office/drawing/2014/main" id="{A267D1CA-F1D7-762A-F550-1BD50E46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17" y="3519487"/>
            <a:ext cx="80962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0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82A31-E808-7E84-C49D-1ECCB379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27B7E7-A798-2A4D-0948-2723EBE1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273CD3D-57B9-2FAB-B727-11A019F90029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081FDCB-4491-99A2-EEC7-6E326A1F3A42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9B0B0000-A1A1-23AE-2349-501747EEE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FA350341-E46D-E659-39FF-B9B60CB9D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079FD31C-7940-DBDC-9033-4C40E93C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23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928EA0-2F8B-3A88-74B0-DBB77193EEAD}"/>
              </a:ext>
            </a:extLst>
          </p:cNvPr>
          <p:cNvSpPr txBox="1"/>
          <p:nvPr/>
        </p:nvSpPr>
        <p:spPr>
          <a:xfrm>
            <a:off x="0" y="1017436"/>
            <a:ext cx="350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VEAMOS UN EJEMPLO PRACTICO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2F8E4A-48F7-067C-DC44-70FC7A2806D3}"/>
              </a:ext>
            </a:extLst>
          </p:cNvPr>
          <p:cNvSpPr txBox="1"/>
          <p:nvPr/>
        </p:nvSpPr>
        <p:spPr>
          <a:xfrm>
            <a:off x="-1" y="1386768"/>
            <a:ext cx="120029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Valores de GHI medidos en Salta (</a:t>
            </a:r>
            <a:r>
              <a:rPr lang="es-ES" sz="1800" dirty="0" err="1"/>
              <a:t>Eppley</a:t>
            </a:r>
            <a:r>
              <a:rPr lang="es-ES" sz="1800" dirty="0"/>
              <a:t> PSP+CR1000) y El Rosal (K&amp;Z CMP3 +CR1000)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En Salta por 3 años (2013-2015) y en El Rosal por 6 años (2013-2018).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Frecuencia 1 </a:t>
            </a:r>
            <a:r>
              <a:rPr lang="es-ES" sz="1800" dirty="0" err="1"/>
              <a:t>minutal</a:t>
            </a:r>
            <a:r>
              <a:rPr lang="es-E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Control de Calidad especial (solo para GHI) : filtros de Nollas (Energy, 2022).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highlight>
                  <a:srgbClr val="FF0000"/>
                </a:highlight>
              </a:rPr>
              <a:t>MACHINE LEARNING </a:t>
            </a:r>
            <a:r>
              <a:rPr lang="es-ES" sz="1800" dirty="0"/>
              <a:t>para hacer la Adaptación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75A47D-E4B5-F181-C86C-EE3FDAE7D6BC}"/>
              </a:ext>
            </a:extLst>
          </p:cNvPr>
          <p:cNvSpPr txBox="1"/>
          <p:nvPr/>
        </p:nvSpPr>
        <p:spPr>
          <a:xfrm>
            <a:off x="0" y="2864096"/>
            <a:ext cx="44502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SIMPLE LINEAR </a:t>
            </a:r>
            <a:r>
              <a:rPr lang="es-ES" b="1" dirty="0" err="1"/>
              <a:t>REGRESSION</a:t>
            </a:r>
            <a:r>
              <a:rPr lang="es-ES" b="1" dirty="0"/>
              <a:t> 	(</a:t>
            </a:r>
            <a:r>
              <a:rPr lang="es-ES" b="1" dirty="0" err="1"/>
              <a:t>SLR</a:t>
            </a:r>
            <a:r>
              <a:rPr lang="es-E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MULTIPLE</a:t>
            </a:r>
            <a:r>
              <a:rPr lang="es-ES" b="1" dirty="0"/>
              <a:t> LINEAR </a:t>
            </a:r>
            <a:r>
              <a:rPr lang="es-ES" b="1" dirty="0" err="1"/>
              <a:t>REGRESSION</a:t>
            </a:r>
            <a:r>
              <a:rPr lang="es-ES" b="1" dirty="0"/>
              <a:t>	(</a:t>
            </a:r>
            <a:r>
              <a:rPr lang="es-ES" b="1" dirty="0" err="1"/>
              <a:t>MLR</a:t>
            </a:r>
            <a:r>
              <a:rPr lang="es-E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MULTILAYER</a:t>
            </a:r>
            <a:r>
              <a:rPr lang="es-ES" b="1" dirty="0"/>
              <a:t> </a:t>
            </a:r>
            <a:r>
              <a:rPr lang="es-ES" b="1" dirty="0" err="1"/>
              <a:t>PERCEPTRON</a:t>
            </a:r>
            <a:r>
              <a:rPr lang="es-ES" b="1" dirty="0"/>
              <a:t>	(</a:t>
            </a:r>
            <a:r>
              <a:rPr lang="es-ES" b="1" dirty="0" err="1"/>
              <a:t>MLP</a:t>
            </a:r>
            <a:r>
              <a:rPr lang="es-E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XGBOOST</a:t>
            </a:r>
            <a:r>
              <a:rPr lang="es-ES" b="1" dirty="0"/>
              <a:t>			(</a:t>
            </a:r>
            <a:r>
              <a:rPr lang="es-ES" b="1" dirty="0" err="1"/>
              <a:t>XGB</a:t>
            </a:r>
            <a:r>
              <a:rPr lang="es-E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		(</a:t>
            </a:r>
            <a:r>
              <a:rPr lang="es-ES" b="1" dirty="0" err="1"/>
              <a:t>DT</a:t>
            </a:r>
            <a:r>
              <a:rPr lang="es-E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CLUSTERING+REGRESSION</a:t>
            </a:r>
            <a:r>
              <a:rPr lang="es-ES" b="1" dirty="0"/>
              <a:t>	(CLR)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1C7143-5753-5C81-1AA1-C86B51591429}"/>
              </a:ext>
            </a:extLst>
          </p:cNvPr>
          <p:cNvSpPr txBox="1"/>
          <p:nvPr/>
        </p:nvSpPr>
        <p:spPr>
          <a:xfrm>
            <a:off x="-1" y="4571405"/>
            <a:ext cx="6898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Experimentos con frecuencias 5 minutos y 15 minutos.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Experimentos considerando rangos de </a:t>
            </a:r>
            <a:r>
              <a:rPr lang="es-ES" sz="2000" dirty="0" err="1"/>
              <a:t>sza</a:t>
            </a:r>
            <a:r>
              <a:rPr lang="es-ES" sz="2000" dirty="0"/>
              <a:t> y sin considerar.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05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CC466-F419-4DB9-C504-AE4F273ED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6ADA7F-0DB3-A28A-E540-7AE3510C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EE8655A-2B72-A155-597F-C0182F8EB5E5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967C7F4-B3EF-8144-F224-851DCA37ECDF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FC794605-C690-D13A-19E5-583421F9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8AD79AAA-0107-2187-38AA-42EDCBBF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9DD75BB-0FB4-2C23-825D-5C7E1530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24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40777D-FA81-5374-F204-BE6382C72E1D}"/>
              </a:ext>
            </a:extLst>
          </p:cNvPr>
          <p:cNvSpPr txBox="1"/>
          <p:nvPr/>
        </p:nvSpPr>
        <p:spPr>
          <a:xfrm>
            <a:off x="208893" y="1017436"/>
            <a:ext cx="1198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MÉTRICAS PARA SALTA USANDO 3 AÑOS PARA GRUPO DE ENTRENAMIENTO Y TESTEO FRECUENCIA 5 MINUTOS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3DE9AE-B4E8-EAC2-EF6D-6811AF95A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55" y="2034307"/>
            <a:ext cx="11521289" cy="183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7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266C6-AE39-7AD1-DFC9-0BA6A76BA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02D567-8007-C228-A7B9-73DF91C5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84DABA3-1C10-3F44-3C9D-33CD558C7B7D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FA2E9AC-334E-8C83-8654-E655A836D979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D872CD6E-A25B-E2E0-7C84-80191279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A7AE22A8-375C-2126-DF74-EC7914F94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6B8792C-B638-1312-A7AB-191B30F5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25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F4AEE4D-7889-0AA2-5AB6-8131E8FE5485}"/>
              </a:ext>
            </a:extLst>
          </p:cNvPr>
          <p:cNvSpPr txBox="1"/>
          <p:nvPr/>
        </p:nvSpPr>
        <p:spPr>
          <a:xfrm>
            <a:off x="0" y="1017436"/>
            <a:ext cx="10623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EFICIENCIA DE LAS ADAPTACIONES SE PRUEBA EN RANGO CONOCIDOS (PARA SALTA, 2013-2015)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MÉTRICAS SE CALCULAN DENTRO DE ESE RANGO DE </a:t>
            </a:r>
            <a:r>
              <a:rPr lang="es-ES" dirty="0" err="1"/>
              <a:t>OVARLAP</a:t>
            </a:r>
            <a:r>
              <a:rPr lang="es-ES" dirty="0"/>
              <a:t> PERO, ¿QUÉ PASA AFUERA?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09D55E-B5E1-DC09-DB39-1D1C5DEA7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69" y="1814734"/>
            <a:ext cx="11696968" cy="402583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F78FB1-81C8-B42C-9FFE-EFA14247E53D}"/>
              </a:ext>
            </a:extLst>
          </p:cNvPr>
          <p:cNvSpPr txBox="1"/>
          <p:nvPr/>
        </p:nvSpPr>
        <p:spPr>
          <a:xfrm>
            <a:off x="5166230" y="6203704"/>
            <a:ext cx="17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ENERO DE 2013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106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3FF30-7AA8-5C20-EA2B-8DE1CA8F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EF8A3D-2AA4-B69B-F11E-AAAF8BDD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AF07EA9-5899-71C3-AB59-4D4A35F8480A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8C26B98-6361-DA3C-8A9B-487ED9B3904A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08C7E143-CC25-6644-D019-C9EF0F598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A7F8ADF9-7729-269F-5173-3FDD133D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A32D928-DC83-C01E-71B6-E6E13302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26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5D9D554-7171-DE61-316E-8FEA6106580D}"/>
              </a:ext>
            </a:extLst>
          </p:cNvPr>
          <p:cNvSpPr txBox="1"/>
          <p:nvPr/>
        </p:nvSpPr>
        <p:spPr>
          <a:xfrm>
            <a:off x="177642" y="101743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DIA 10 AÑO </a:t>
            </a:r>
            <a:r>
              <a:rPr lang="es-ES" dirty="0">
                <a:highlight>
                  <a:srgbClr val="FFFF00"/>
                </a:highlight>
              </a:rPr>
              <a:t>2009</a:t>
            </a:r>
            <a:endParaRPr lang="es-AR" dirty="0">
              <a:highlight>
                <a:srgbClr val="FFFF00"/>
              </a:highligh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F3E5D8-0F25-9DDA-FA59-F881E71EF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550" y="1464042"/>
            <a:ext cx="9199892" cy="51765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29175FA-09BD-212C-D65F-19E51E0CA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6" y="2033354"/>
            <a:ext cx="2996854" cy="41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26507-2527-30F9-26A7-C7C119626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EF3187-4346-E312-9A75-99A4F758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9B11DE-B846-5001-C7B7-52A15C296065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CE1A8E-BA2D-B242-36F3-01B782FCD4B4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60A8FCA5-17D7-679E-E701-362AF9D7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D2807125-F936-4A95-A195-9D5E023CF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E8844AD-CC6C-FD85-794C-65213BD5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27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03E1FF8-1B78-E31A-9B4A-70DAB308BB06}"/>
              </a:ext>
            </a:extLst>
          </p:cNvPr>
          <p:cNvSpPr txBox="1"/>
          <p:nvPr/>
        </p:nvSpPr>
        <p:spPr>
          <a:xfrm>
            <a:off x="142404" y="1019007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DIA 25 AÑO </a:t>
            </a:r>
            <a:r>
              <a:rPr lang="es-ES" dirty="0">
                <a:highlight>
                  <a:srgbClr val="FFFF00"/>
                </a:highlight>
              </a:rPr>
              <a:t>2009</a:t>
            </a:r>
            <a:endParaRPr lang="es-AR" dirty="0">
              <a:highlight>
                <a:srgbClr val="FFFF00"/>
              </a:highligh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935F9-1DDD-217D-A8CB-92CC152D0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616" y="1388339"/>
            <a:ext cx="9157384" cy="5152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C9BB70-808C-285C-72F7-595BFB66D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" y="1981284"/>
            <a:ext cx="3026068" cy="41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73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8F68A-CF92-9F83-D5E8-3F1F6C07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446D4CA-1C40-28E1-B701-F6FB4A37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AB6FE6-9E3C-E36F-8C10-34EE90B6FC98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3EE0B1B-AB92-92C4-958B-9673C60A85D5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CFD0F27B-8013-3EE9-EE92-66A81FFF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973C2830-FCC9-5705-3038-E55921C9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BAD4B06-3AD0-4BCB-F546-0BA5156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28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FE471C-95CF-CEFD-928B-FBA52AE016FE}"/>
              </a:ext>
            </a:extLst>
          </p:cNvPr>
          <p:cNvSpPr txBox="1"/>
          <p:nvPr/>
        </p:nvSpPr>
        <p:spPr>
          <a:xfrm>
            <a:off x="209369" y="108993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DIA 172 AÑO </a:t>
            </a:r>
            <a:r>
              <a:rPr lang="es-ES" dirty="0">
                <a:highlight>
                  <a:srgbClr val="FFFF00"/>
                </a:highlight>
              </a:rPr>
              <a:t>2009</a:t>
            </a:r>
            <a:endParaRPr lang="es-AR" dirty="0">
              <a:highlight>
                <a:srgbClr val="FFFF00"/>
              </a:highligh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300523-359A-0766-896D-AB581A2AB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992" y="1459268"/>
            <a:ext cx="9208354" cy="5181355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85CD6A3-B150-855A-4FEE-5F647ADCC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75917"/>
              </p:ext>
            </p:extLst>
          </p:nvPr>
        </p:nvGraphicFramePr>
        <p:xfrm>
          <a:off x="11028" y="1731747"/>
          <a:ext cx="3009964" cy="4136600"/>
        </p:xfrm>
        <a:graphic>
          <a:graphicData uri="http://schemas.openxmlformats.org/drawingml/2006/table">
            <a:tbl>
              <a:tblPr/>
              <a:tblGrid>
                <a:gridCol w="1574018">
                  <a:extLst>
                    <a:ext uri="{9D8B030D-6E8A-4147-A177-3AD203B41FA5}">
                      <a16:colId xmlns:a16="http://schemas.microsoft.com/office/drawing/2014/main" val="1509510209"/>
                    </a:ext>
                  </a:extLst>
                </a:gridCol>
                <a:gridCol w="828430">
                  <a:extLst>
                    <a:ext uri="{9D8B030D-6E8A-4147-A177-3AD203B41FA5}">
                      <a16:colId xmlns:a16="http://schemas.microsoft.com/office/drawing/2014/main" val="1951884801"/>
                    </a:ext>
                  </a:extLst>
                </a:gridCol>
                <a:gridCol w="607516">
                  <a:extLst>
                    <a:ext uri="{9D8B030D-6E8A-4147-A177-3AD203B41FA5}">
                      <a16:colId xmlns:a16="http://schemas.microsoft.com/office/drawing/2014/main" val="993654522"/>
                    </a:ext>
                  </a:extLst>
                </a:gridCol>
              </a:tblGrid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SLR-3a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4D974"/>
                          </a:highlight>
                          <a:latin typeface="Aptos Narrow" panose="020B0004020202020204" pitchFamily="34" charset="0"/>
                        </a:rPr>
                        <a:t>35.37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9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38202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MLR-3a-14var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4D974"/>
                          </a:highlight>
                          <a:latin typeface="Aptos Narrow" panose="020B0004020202020204" pitchFamily="34" charset="0"/>
                        </a:rPr>
                        <a:t>35.48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9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749277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m3PCAMLP-3a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1E781"/>
                          </a:highlight>
                          <a:latin typeface="Aptos Narrow" panose="020B0004020202020204" pitchFamily="34" charset="0"/>
                        </a:rPr>
                        <a:t>47.33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083396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m4PCAMLP-3a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6E17B"/>
                          </a:highlight>
                          <a:latin typeface="Aptos Narrow" panose="020B0004020202020204" pitchFamily="34" charset="0"/>
                        </a:rPr>
                        <a:t>42.07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980161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MLP-6capas-36var-3a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DB7B"/>
                          </a:highlight>
                          <a:latin typeface="Aptos Narrow" panose="020B0004020202020204" pitchFamily="34" charset="0"/>
                        </a:rPr>
                        <a:t>53.55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00467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XGBoost-3a&lt;80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37D"/>
                          </a:highlight>
                          <a:latin typeface="Aptos Narrow" panose="020B0004020202020204" pitchFamily="34" charset="0"/>
                        </a:rPr>
                        <a:t>43.38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5057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SLR-1a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4D974"/>
                          </a:highlight>
                          <a:latin typeface="Aptos Narrow" panose="020B0004020202020204" pitchFamily="34" charset="0"/>
                        </a:rPr>
                        <a:t>35.31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9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918339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MLR-1a-14 var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9DA75"/>
                          </a:highlight>
                          <a:latin typeface="Aptos Narrow" panose="020B0004020202020204" pitchFamily="34" charset="0"/>
                        </a:rPr>
                        <a:t>36.35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A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01417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XGBoost_s-1a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8DA75"/>
                          </a:highlight>
                          <a:latin typeface="Aptos Narrow" panose="020B0004020202020204" pitchFamily="34" charset="0"/>
                        </a:rPr>
                        <a:t>36.18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A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94244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XGBoost-1a-14var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BDF79"/>
                          </a:highlight>
                          <a:latin typeface="Aptos Narrow" panose="020B0004020202020204" pitchFamily="34" charset="0"/>
                        </a:rPr>
                        <a:t>39.93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58138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MLP-1a-14var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5DA75"/>
                          </a:highlight>
                          <a:latin typeface="Aptos Narrow" panose="020B0004020202020204" pitchFamily="34" charset="0"/>
                        </a:rPr>
                        <a:t>35.61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A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876262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m3PCAMLR-1a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4E47E"/>
                          </a:highlight>
                          <a:latin typeface="Aptos Narrow" panose="020B0004020202020204" pitchFamily="34" charset="0"/>
                        </a:rPr>
                        <a:t>44.83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99142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m4PCAMLR-1a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9E57F"/>
                          </a:highlight>
                          <a:latin typeface="Aptos Narrow" panose="020B0004020202020204" pitchFamily="34" charset="0"/>
                        </a:rPr>
                        <a:t>45.75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22476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DT-3a &lt;80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782"/>
                          </a:highlight>
                          <a:latin typeface="Aptos Narrow" panose="020B0004020202020204" pitchFamily="34" charset="0"/>
                        </a:rPr>
                        <a:t>50.88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249001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m3PCAMLR-3a&lt;80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BE27C"/>
                          </a:highlight>
                          <a:latin typeface="Aptos Narrow" panose="020B0004020202020204" pitchFamily="34" charset="0"/>
                        </a:rPr>
                        <a:t>43.01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8941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m4PCAMLR-3a&lt;80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1E07A"/>
                          </a:highlight>
                          <a:latin typeface="Aptos Narrow" panose="020B0004020202020204" pitchFamily="34" charset="0"/>
                        </a:rPr>
                        <a:t>41.15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0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00644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m3PCADT-3a&lt;80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1E781"/>
                          </a:highlight>
                          <a:latin typeface="Aptos Narrow" panose="020B0004020202020204" pitchFamily="34" charset="0"/>
                        </a:rPr>
                        <a:t>47.29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13715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m4PCADT-8var-3a&lt;80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3DD77"/>
                          </a:highlight>
                          <a:latin typeface="Aptos Narrow" panose="020B0004020202020204" pitchFamily="34" charset="0"/>
                        </a:rPr>
                        <a:t>38.25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78333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m3PCAXGBoost-3a&lt;80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CE680"/>
                          </a:highlight>
                          <a:latin typeface="Aptos Narrow" panose="020B0004020202020204" pitchFamily="34" charset="0"/>
                        </a:rPr>
                        <a:t>46.36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44147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m4PCAXGBoost-3a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BE27C"/>
                          </a:highlight>
                          <a:latin typeface="Aptos Narrow" panose="020B0004020202020204" pitchFamily="34" charset="0"/>
                        </a:rPr>
                        <a:t>42.98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9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083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2484-4669-F3F1-B45A-DF243BA34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6745B0F-AEA3-64DC-C3FC-24147A95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C164D3-2D5D-8CA3-16D9-F3A72DF88752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B0E0920-717F-02D2-51D7-2F172EC26FFE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C72B416F-9767-8D62-F510-4220B978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C2F3F51A-8F43-358E-C039-83AA9CD4B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A54942C-8B82-9B74-1490-E055DED0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29</a:t>
            </a:fld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BBF3938-0B97-E121-2BFB-1295F84B4946}"/>
              </a:ext>
            </a:extLst>
          </p:cNvPr>
          <p:cNvSpPr txBox="1"/>
          <p:nvPr/>
        </p:nvSpPr>
        <p:spPr>
          <a:xfrm>
            <a:off x="4824" y="1329923"/>
            <a:ext cx="8553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TODO EL AÑO 2009, GRAFICANDO UN RANGO DE COLORES PARA EL </a:t>
            </a:r>
            <a:r>
              <a:rPr lang="es-ES" dirty="0" err="1"/>
              <a:t>rRMSE</a:t>
            </a:r>
            <a:r>
              <a:rPr lang="es-ES" dirty="0"/>
              <a:t> DIARIO</a:t>
            </a:r>
          </a:p>
          <a:p>
            <a:r>
              <a:rPr lang="es-ES" dirty="0"/>
              <a:t>VERDE 		=     0%</a:t>
            </a:r>
          </a:p>
          <a:p>
            <a:r>
              <a:rPr lang="es-ES" dirty="0"/>
              <a:t>AMARILLO	=   50%</a:t>
            </a:r>
          </a:p>
          <a:p>
            <a:r>
              <a:rPr lang="es-ES" dirty="0"/>
              <a:t>ROJO		=100%</a:t>
            </a:r>
          </a:p>
          <a:p>
            <a:r>
              <a:rPr lang="es-ES" dirty="0"/>
              <a:t> 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705DA1-3610-4FE5-94F8-572E530BC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" y="2574453"/>
            <a:ext cx="12192000" cy="24239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59B71C-6267-58C7-D652-AEAF0446B47F}"/>
              </a:ext>
            </a:extLst>
          </p:cNvPr>
          <p:cNvSpPr txBox="1"/>
          <p:nvPr/>
        </p:nvSpPr>
        <p:spPr>
          <a:xfrm>
            <a:off x="96022" y="5197551"/>
            <a:ext cx="1185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PERO LOS VALORES DE </a:t>
            </a:r>
            <a:r>
              <a:rPr lang="es-ES" dirty="0" err="1"/>
              <a:t>GHI</a:t>
            </a:r>
            <a:r>
              <a:rPr lang="es-ES" dirty="0"/>
              <a:t> MEDIDOS NO SON DEL MISMO SENSOR USADO PARA ENTRENAR…ERGO, SE INTRODUCE UN ERROR.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3C8984-1DAD-A731-B70F-7DBD81904845}"/>
              </a:ext>
            </a:extLst>
          </p:cNvPr>
          <p:cNvSpPr txBox="1"/>
          <p:nvPr/>
        </p:nvSpPr>
        <p:spPr>
          <a:xfrm>
            <a:off x="2584844" y="5830868"/>
            <a:ext cx="687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(LOS DIAS VERDES ESTABAN ASOCIADOS A DIAS DE CIELO CLARO)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43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1B1D1-EEC0-E98D-079C-141D287FB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9E4D34F-AD52-DB71-D062-51564C8C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81EA655-5EC9-00B8-5799-AF354D7491E8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CC81F34-57BF-8B94-BCD3-7F957EAD1C8B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8317470D-6EE6-6A61-DE1F-4DFCC742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F78D1241-EC02-C567-8C0F-1347BEF4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95D6FFF-40EA-AF45-90EE-EDAE594D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3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429E70-8C3C-69CB-F4AF-720A8CD28DFC}"/>
              </a:ext>
            </a:extLst>
          </p:cNvPr>
          <p:cNvSpPr txBox="1"/>
          <p:nvPr/>
        </p:nvSpPr>
        <p:spPr>
          <a:xfrm>
            <a:off x="137173" y="1180617"/>
            <a:ext cx="7813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ADAPTACIÓN AL SITIO: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CONCEPTO ES </a:t>
            </a:r>
            <a:r>
              <a:rPr lang="es-MX" dirty="0">
                <a:solidFill>
                  <a:srgbClr val="00B0F0"/>
                </a:solidFill>
              </a:rPr>
              <a:t>SENCILLO</a:t>
            </a:r>
            <a:r>
              <a:rPr lang="es-MX" dirty="0"/>
              <a:t> 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 EXPLICAR</a:t>
            </a:r>
            <a:r>
              <a:rPr lang="es-MX" dirty="0"/>
              <a:t>, PERO </a:t>
            </a:r>
            <a:r>
              <a:rPr lang="es-MX" dirty="0">
                <a:solidFill>
                  <a:srgbClr val="FF0000"/>
                </a:solidFill>
              </a:rPr>
              <a:t>DIFICIL</a:t>
            </a:r>
            <a:r>
              <a:rPr lang="es-MX" dirty="0"/>
              <a:t> </a:t>
            </a:r>
            <a:r>
              <a:rPr lang="es-MX" dirty="0">
                <a:solidFill>
                  <a:srgbClr val="FF0000"/>
                </a:solidFill>
              </a:rPr>
              <a:t>DE CONSEGUIR</a:t>
            </a:r>
            <a:r>
              <a:rPr lang="es-MX" dirty="0"/>
              <a:t>.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03B028-EAC6-BF5F-E8F6-8B0F4021106F}"/>
              </a:ext>
            </a:extLst>
          </p:cNvPr>
          <p:cNvSpPr txBox="1"/>
          <p:nvPr/>
        </p:nvSpPr>
        <p:spPr>
          <a:xfrm>
            <a:off x="209369" y="2034861"/>
            <a:ext cx="11355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TRANSMITIRLE A UNA SERIE DE DATOS ESTIMADOS, LAS CARACTERISTICAS DE UNA SERIE DE DATOS MEDIDOS SIMULTANEOS, TEMPORAL Y ESPACIALMENTE…</a:t>
            </a:r>
            <a:endParaRPr lang="es-AR" sz="2400" b="1" dirty="0">
              <a:latin typeface="Dreaming Outloud Pro" panose="020F0502020204030204" pitchFamily="66" charset="0"/>
              <a:cs typeface="Dreaming Outloud Pro" panose="020F0502020204030204" pitchFamily="66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6BEAED-DB38-B68F-B176-6D955C7795DA}"/>
              </a:ext>
            </a:extLst>
          </p:cNvPr>
          <p:cNvSpPr txBox="1"/>
          <p:nvPr/>
        </p:nvSpPr>
        <p:spPr>
          <a:xfrm>
            <a:off x="348916" y="3244334"/>
            <a:ext cx="3667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¡NO SUENA BIEN “TRANSMITIRLE”!</a:t>
            </a:r>
          </a:p>
          <a:p>
            <a:r>
              <a:rPr lang="es-MX" dirty="0"/>
              <a:t>¿CORREGIR?</a:t>
            </a:r>
          </a:p>
          <a:p>
            <a:r>
              <a:rPr lang="es-MX" dirty="0"/>
              <a:t>¿MEJORAR?</a:t>
            </a:r>
          </a:p>
          <a:p>
            <a:r>
              <a:rPr lang="es-MX" dirty="0"/>
              <a:t>¿ADAPTAR?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5925B5-897E-FC59-9631-657C7C86A999}"/>
              </a:ext>
            </a:extLst>
          </p:cNvPr>
          <p:cNvSpPr txBox="1"/>
          <p:nvPr/>
        </p:nvSpPr>
        <p:spPr>
          <a:xfrm>
            <a:off x="278731" y="4468727"/>
            <a:ext cx="11634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QUEREMOS COMPARAR DOS SERIES SIMULTANEAS (ES DECIR, PARA EN EL MISMO PERIODO DE TIEMPO Y EN EL MISMO LUGAR) DONDE UNA ES UNA SERIE DE VALORES ESTIMADOS POR UN MODELO QUE USA COMO ENTRADA IMÁGENES SATELITALES, Y LA OTRA SON DATOS MEDIDOS.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1823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EADBB-3F5C-4966-5690-BCB699786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8C3CEA-FDD4-F643-ABDD-D13D6917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AB6C3E-05EB-09A5-0D5A-80BE6E964E40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DC3DAEC-A3EF-E5CE-1BDA-729A593B5E71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89C230E6-1571-E071-133E-F28F397C3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CC3C8F90-AC22-6D70-DA6F-F6995C81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DA1B69E-7CC5-D649-3B51-2C95799F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30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C24508-B9E4-555F-FC43-27E9FE62C3A1}"/>
              </a:ext>
            </a:extLst>
          </p:cNvPr>
          <p:cNvSpPr txBox="1"/>
          <p:nvPr/>
        </p:nvSpPr>
        <p:spPr>
          <a:xfrm>
            <a:off x="175465" y="1317826"/>
            <a:ext cx="115265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LA CALIDAD DE LA ADAPTACIÓN AL SITIO DEPENDERÁ DE LA </a:t>
            </a:r>
            <a:r>
              <a:rPr lang="es-ES" sz="1800" b="1" dirty="0"/>
              <a:t>CALIDAD</a:t>
            </a:r>
            <a:r>
              <a:rPr lang="es-ES" sz="1800" dirty="0"/>
              <a:t> DEL MODELO SATELITAL USADO.</a:t>
            </a:r>
          </a:p>
          <a:p>
            <a:pPr algn="just"/>
            <a:endParaRPr lang="es-E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LA CALIDAD DE LA ADAPTACIÓN AL SITIO DEPENDERÁ DE LA </a:t>
            </a:r>
            <a:r>
              <a:rPr lang="es-ES" sz="1800" b="1" dirty="0"/>
              <a:t>CALIDAD</a:t>
            </a:r>
            <a:r>
              <a:rPr lang="es-ES" sz="1800" dirty="0"/>
              <a:t> DEL LAS MEDICIONES USADAS PARA ENTRENAR.</a:t>
            </a:r>
          </a:p>
          <a:p>
            <a:pPr algn="just"/>
            <a:endParaRPr lang="es-E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LAS MÉTRICAS SIEMPRE SERÁN OPTIMAS </a:t>
            </a:r>
            <a:r>
              <a:rPr lang="es-ES" sz="1800" b="1" dirty="0"/>
              <a:t>DENTRO</a:t>
            </a:r>
            <a:r>
              <a:rPr lang="es-ES" sz="1800" dirty="0"/>
              <a:t> DEL OVERLAP, PUDIENDO CAMBIAR FUERA DE ÉL (OVERFITTING).</a:t>
            </a:r>
          </a:p>
          <a:p>
            <a:pPr algn="just"/>
            <a:endParaRPr lang="es-E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LAS TÉCNICAS DE ML QUE MEJOR FUNCIONAN SON LAS MAS SIMPLES (SLR Y MLR) DESDE SU ESTABILIDAD.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22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6F7AD-C877-E5E2-BC19-17703EBC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D4F6BB5-88D1-CC68-BA54-60A6E595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EDFC36-B081-C851-3EA5-9DBD23469E08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139F960-C5D9-8FF1-CC01-D142B93E15E4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441CFD8A-1571-08A1-17ED-72E6549D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65722491-920A-83D2-4326-5CBCAF49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4B170D81-21BD-0AC5-D4F2-DE291DFA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483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3C013-42E5-15A5-25C8-25779207D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C02005-44A6-3689-D0E2-53EF45D2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B7FCA2-25FA-11A0-F58B-75F5FFF66C0E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26FB0B2-F680-2593-9CBD-BB410E15E6BB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086B22D0-5A5F-6336-F7A6-6B04A4C0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9D143932-0158-2658-D96D-52560AEC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D75A6977-E1F2-9F04-7DCF-ECDEAD27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263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7CB60-9915-9BF2-980B-C3453FE34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0A22E4-6869-4F4A-E66A-1C6F6A68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D7AA6B-C59E-6CE6-C332-19F2F6D2E164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6DE9D30-0FEB-66A6-3CF5-57044EBA2DBD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B9D0A4DF-F9B5-7E40-11DE-FDD214E4C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BFE61DDE-0E46-A85B-9B55-241648D6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458D0B22-630F-C443-CE8E-BFA046D5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1958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FC4B0-AEA7-80B8-A75A-FEF71D49F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4D3FA0-8F1B-7FC5-0CFD-F4063FCD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644D2A2-ABB6-9242-F5F4-F699C14F4A0A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835A2FA-E984-AE7E-E795-2260FEEBDFFC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54EE0EB5-7A5C-B17D-4013-6AB0BE0A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C90FC736-9A4B-0A3B-41D4-76C31CC6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D47D8693-07C8-A482-E40F-226280A7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2241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5DBE-D464-7FF1-09F9-891F35E87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4A8353-7A5F-6A4C-CF3B-BD03FF97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F975F4-4D28-3189-2C36-E33A7867D56E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0F0975-497A-AA1B-4336-BDB58DE166C3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D0C3F6ED-CF8F-F10E-335A-5A87D131B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3F3ABFFB-E0C1-29C3-1F9A-3B53CFBA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03D2BEBD-EFA7-E91E-FDD7-DFBA99C7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6996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4CDBF-7928-AE91-20D2-402C2E5C5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0C2822-0331-6E90-DCE2-623440EE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0DDF9E-3CF7-E697-C50E-1154604650B0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DF4513A-C03E-5060-E170-7D6A213511A9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120D71D2-C5AB-1113-D7B4-D4CD0ED4E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93BE3FD3-3883-A78B-ADD5-5C21F8135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84644E4-AAB9-931D-C729-3ED42D70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521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0C566-6BF7-1523-1EDE-95D1B65BA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BB1B3F-3D17-4E40-C02C-B56F5FAB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F93E779-77E3-2F63-8C93-9F8D96411A1A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8FED847-5153-03A6-D853-383398C74F9C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11E87BAB-B25A-9FB5-EE52-EF93D1607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7F31FDF0-D03B-54A7-5A21-1762805F3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A3EAA5E3-6A4B-62FC-3E9C-9E515CE3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8941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62EE2-B42C-3435-0F76-B54CE797A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5616DB7-B524-C721-62D5-C7249334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8223956-9F88-2E8D-C47B-8177A40B873A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3C9DB6-20B4-5A86-698D-85BF1F4DA010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B37B5253-3D1D-CCF6-0393-B0BA8025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93157C32-0984-DCBF-57C5-93FDE09E5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E81E520-4BEE-2848-1FE9-2F8A0647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568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6771-ACC0-9527-BE08-0A62E174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6DBD6D-28FF-F5A6-441E-0E6E95ED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CB20AA-6DCE-4BE6-F5C8-4F552EB367B5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F4629B9-DA8A-9829-7487-58DD665055BC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8EF9EDC4-ADD0-262F-549C-45E0BEBD2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FF1DB711-6CA1-0189-A4BF-CB9A65B1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BAC63EC-5CC4-DBCD-275F-7192A31F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570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FED50-0068-810D-D61E-73FF33113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482CBC-E0C1-6258-8371-25C4741E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171143-6C37-083B-1E32-69757FCE4873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E7A6F6F-20BC-C72A-BF5D-4F99A9D65655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14B196D9-1E2D-A994-2054-082ED0A5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9C420FBA-652D-A652-0B6F-75D6EA368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180DA96-8200-C2C7-1204-BAE36F87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106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AAF18-0730-B349-897E-23BD59E60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A40F2F-7AC8-4CC8-DB7D-69F47A257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D70F52-29B1-8B1F-0224-0C0B2727F9C1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5004BE0-1C32-8B35-11A9-A37F16632190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40BB3E43-85D4-AE7D-8349-E017FD171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0C631FCB-DE70-DF11-946C-34CB66DF2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D89311B-247B-592C-94E4-4822F7CC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0822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8A09-ED54-F8DE-165E-7FA979B58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D8E1AD-A0F7-4E54-1EA1-A45C9863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A66A318-228E-229C-A0C9-056F433090B1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85CEFB7-5334-DD73-3AE7-B1257F7A87BA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0BDE58EB-E98C-3B4D-9F78-2128E3B6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16FEFD00-070D-43A0-913C-BD79AD04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75824EA-2B06-9B7B-76A4-92D1E2DF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874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B7C12-875E-0671-128E-9173BDEC9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12F89F-6225-5617-09E5-7678C139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932760-F93C-0E01-DDDA-E086FA1D99AF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24CEB98-9388-8E4B-5FE7-304B91DD38C9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E193DF0F-EA6F-F591-460A-090056FF1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C4F26242-E1B0-DE65-B37A-A56CCFC3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A2FC8E43-5B1F-B0C4-A5F1-EA5A094C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679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67AC1-453D-04BA-80FB-EB4B14287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E9D798-4B7F-72CD-3266-26FDBAD8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78343A-177D-0CE1-518D-C1E1EF72899E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1CDFEB4-AE97-D17B-A495-D9880E780C35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6FFB1843-24E6-A8C2-913B-9E8D8985C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5D83523D-8CD3-A672-0ACE-7A08ADFC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247B3F0-0836-0369-7C12-C0A0D39C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146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F2E49-9EB3-55FC-D217-82D153976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2DFDCC-44F5-E56B-2674-319AB52A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253480-039A-9E39-8652-AA71412CA296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B71F07E-286E-D993-EA58-3A059ECF10B4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5BA7D7F3-F441-423E-7254-AC340390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8759A9E3-9007-790E-8A95-AC1563A4B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FDDF080-A15C-1A99-AFCA-EE87C59F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8942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6AE1B-A7DC-AC82-975C-8EECC36C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75DB579-84C9-2F92-9875-90F1C051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F8A83B5-FADC-3020-28DB-A96A2A860646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D63A9A6-F915-1916-26EF-840D29F012D2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9EF94118-9B98-2ABD-E1CB-2AA39C113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D74D2277-EDB8-6811-734D-1689E3C2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6D5552B1-D0C1-5412-3BEF-53EA4B83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848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2B503-7243-BE7A-DCCF-7D2D110CD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C40227B-7067-A158-368C-C4894755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D5A359-DB0E-4889-0339-220F6C40B64F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EF1CE09-6478-298A-17E8-589116BF1E25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5BA08578-6E28-CB13-A42C-10BCA75C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C391A146-DD44-58DF-95C5-DE2E17F7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5EFC285-7CB2-6911-71FC-41C74093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2230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51AE3-1AA0-61C3-EBBA-66FCB8B5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33BC86-67C4-BB1F-521C-3C776FF8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AA0FB0-5877-10F6-6471-64D420EE3367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BBCBAB7-993D-28C4-38F2-35929E99A0C0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EFF24431-811D-F747-44C8-0DA32256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A3E86237-ECD4-DB64-EF84-2F8A204A0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A821BE46-4E7D-FFE2-4A81-99FDEC41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1469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FD8DE-704E-40CC-8FAE-186052B81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5188DA9-B78B-F9D7-B045-05BDC948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A2E40C9-450C-45D1-6EFD-C87FCF9B5827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8B36779-AEA8-9E25-4807-2677876E16BE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7CB4E7FC-D9B4-5B7B-754F-7A8615F7C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3DF0AF27-1463-4D6D-9B4D-B27911411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F9BD288-B30B-727C-CB1F-CDC53186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48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1181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FF91C-6BB3-952D-4829-BF61CB543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6D8CB7-8D7F-4F0B-C4B4-8306770E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DED245-39BB-6272-F414-262124540321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9F1865C-40DA-45E2-B6FD-D4000D125151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AFA09B20-5EAE-435A-2881-D91C15C7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B3042C99-7E91-B1D3-640D-E20982CCA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0F5A0682-C56C-6603-C774-AC24DA61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49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126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0B247-58B8-7586-9CFC-3A8F87677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37AAA1-1557-A655-9660-1B6D61C8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F25CA25-53EA-41D2-BC3F-C9C80953CD85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AF28265-E2BF-826F-9099-FC1D91AB2F0C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FD52DB8D-4C0D-D8D1-8020-EFA94681F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E7EA5CAC-C147-465E-595C-E91587E3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3609253-A8AB-DB89-7319-6688F808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5</a:t>
            </a:fld>
            <a:endParaRPr lang="es-AR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FF227C29-9504-693A-BD49-0A72E38D44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93972"/>
              </p:ext>
            </p:extLst>
          </p:nvPr>
        </p:nvGraphicFramePr>
        <p:xfrm>
          <a:off x="3810000" y="13826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8CB4B6F-7D1D-5E4B-FD03-B30DF3DD6EFA}"/>
              </a:ext>
            </a:extLst>
          </p:cNvPr>
          <p:cNvCxnSpPr>
            <a:cxnSpLocks/>
          </p:cNvCxnSpPr>
          <p:nvPr/>
        </p:nvCxnSpPr>
        <p:spPr>
          <a:xfrm flipV="1">
            <a:off x="3925505" y="1768991"/>
            <a:ext cx="0" cy="4769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1FE5691-8E0C-5A43-0ED7-37FEDF64B4D1}"/>
              </a:ext>
            </a:extLst>
          </p:cNvPr>
          <p:cNvCxnSpPr>
            <a:cxnSpLocks/>
          </p:cNvCxnSpPr>
          <p:nvPr/>
        </p:nvCxnSpPr>
        <p:spPr>
          <a:xfrm>
            <a:off x="3925505" y="3885176"/>
            <a:ext cx="4095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F012646-B10C-17A7-FE95-E45361C7976D}"/>
              </a:ext>
            </a:extLst>
          </p:cNvPr>
          <p:cNvCxnSpPr>
            <a:cxnSpLocks/>
          </p:cNvCxnSpPr>
          <p:nvPr/>
        </p:nvCxnSpPr>
        <p:spPr>
          <a:xfrm>
            <a:off x="3925504" y="6193971"/>
            <a:ext cx="4095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C9DC41E-50A3-6B1B-1CED-14D19C94AD41}"/>
              </a:ext>
            </a:extLst>
          </p:cNvPr>
          <p:cNvSpPr/>
          <p:nvPr/>
        </p:nvSpPr>
        <p:spPr>
          <a:xfrm>
            <a:off x="3951273" y="4266421"/>
            <a:ext cx="3886795" cy="1677960"/>
          </a:xfrm>
          <a:custGeom>
            <a:avLst/>
            <a:gdLst>
              <a:gd name="connsiteX0" fmla="*/ 0 w 3886795"/>
              <a:gd name="connsiteY0" fmla="*/ 811185 h 1677960"/>
              <a:gd name="connsiteX1" fmla="*/ 9525 w 3886795"/>
              <a:gd name="connsiteY1" fmla="*/ 715935 h 1677960"/>
              <a:gd name="connsiteX2" fmla="*/ 19050 w 3886795"/>
              <a:gd name="connsiteY2" fmla="*/ 687360 h 1677960"/>
              <a:gd name="connsiteX3" fmla="*/ 85725 w 3886795"/>
              <a:gd name="connsiteY3" fmla="*/ 601635 h 1677960"/>
              <a:gd name="connsiteX4" fmla="*/ 95250 w 3886795"/>
              <a:gd name="connsiteY4" fmla="*/ 573060 h 1677960"/>
              <a:gd name="connsiteX5" fmla="*/ 104775 w 3886795"/>
              <a:gd name="connsiteY5" fmla="*/ 487335 h 1677960"/>
              <a:gd name="connsiteX6" fmla="*/ 152400 w 3886795"/>
              <a:gd name="connsiteY6" fmla="*/ 430185 h 1677960"/>
              <a:gd name="connsiteX7" fmla="*/ 161925 w 3886795"/>
              <a:gd name="connsiteY7" fmla="*/ 392085 h 1677960"/>
              <a:gd name="connsiteX8" fmla="*/ 180975 w 3886795"/>
              <a:gd name="connsiteY8" fmla="*/ 353985 h 1677960"/>
              <a:gd name="connsiteX9" fmla="*/ 200025 w 3886795"/>
              <a:gd name="connsiteY9" fmla="*/ 306360 h 1677960"/>
              <a:gd name="connsiteX10" fmla="*/ 257175 w 3886795"/>
              <a:gd name="connsiteY10" fmla="*/ 173010 h 1677960"/>
              <a:gd name="connsiteX11" fmla="*/ 266700 w 3886795"/>
              <a:gd name="connsiteY11" fmla="*/ 144435 h 1677960"/>
              <a:gd name="connsiteX12" fmla="*/ 285750 w 3886795"/>
              <a:gd name="connsiteY12" fmla="*/ 115860 h 1677960"/>
              <a:gd name="connsiteX13" fmla="*/ 352425 w 3886795"/>
              <a:gd name="connsiteY13" fmla="*/ 39660 h 1677960"/>
              <a:gd name="connsiteX14" fmla="*/ 438150 w 3886795"/>
              <a:gd name="connsiteY14" fmla="*/ 30135 h 1677960"/>
              <a:gd name="connsiteX15" fmla="*/ 457200 w 3886795"/>
              <a:gd name="connsiteY15" fmla="*/ 1560 h 1677960"/>
              <a:gd name="connsiteX16" fmla="*/ 495300 w 3886795"/>
              <a:gd name="connsiteY16" fmla="*/ 11085 h 1677960"/>
              <a:gd name="connsiteX17" fmla="*/ 504825 w 3886795"/>
              <a:gd name="connsiteY17" fmla="*/ 49185 h 1677960"/>
              <a:gd name="connsiteX18" fmla="*/ 514350 w 3886795"/>
              <a:gd name="connsiteY18" fmla="*/ 106335 h 1677960"/>
              <a:gd name="connsiteX19" fmla="*/ 561975 w 3886795"/>
              <a:gd name="connsiteY19" fmla="*/ 125385 h 1677960"/>
              <a:gd name="connsiteX20" fmla="*/ 619125 w 3886795"/>
              <a:gd name="connsiteY20" fmla="*/ 182535 h 1677960"/>
              <a:gd name="connsiteX21" fmla="*/ 628650 w 3886795"/>
              <a:gd name="connsiteY21" fmla="*/ 220635 h 1677960"/>
              <a:gd name="connsiteX22" fmla="*/ 647700 w 3886795"/>
              <a:gd name="connsiteY22" fmla="*/ 277785 h 1677960"/>
              <a:gd name="connsiteX23" fmla="*/ 657225 w 3886795"/>
              <a:gd name="connsiteY23" fmla="*/ 306360 h 1677960"/>
              <a:gd name="connsiteX24" fmla="*/ 695325 w 3886795"/>
              <a:gd name="connsiteY24" fmla="*/ 401610 h 1677960"/>
              <a:gd name="connsiteX25" fmla="*/ 704850 w 3886795"/>
              <a:gd name="connsiteY25" fmla="*/ 439710 h 1677960"/>
              <a:gd name="connsiteX26" fmla="*/ 723900 w 3886795"/>
              <a:gd name="connsiteY26" fmla="*/ 544485 h 1677960"/>
              <a:gd name="connsiteX27" fmla="*/ 752475 w 3886795"/>
              <a:gd name="connsiteY27" fmla="*/ 582585 h 1677960"/>
              <a:gd name="connsiteX28" fmla="*/ 762000 w 3886795"/>
              <a:gd name="connsiteY28" fmla="*/ 620685 h 1677960"/>
              <a:gd name="connsiteX29" fmla="*/ 800100 w 3886795"/>
              <a:gd name="connsiteY29" fmla="*/ 696885 h 1677960"/>
              <a:gd name="connsiteX30" fmla="*/ 819150 w 3886795"/>
              <a:gd name="connsiteY30" fmla="*/ 782610 h 1677960"/>
              <a:gd name="connsiteX31" fmla="*/ 847725 w 3886795"/>
              <a:gd name="connsiteY31" fmla="*/ 887385 h 1677960"/>
              <a:gd name="connsiteX32" fmla="*/ 866775 w 3886795"/>
              <a:gd name="connsiteY32" fmla="*/ 1020735 h 1677960"/>
              <a:gd name="connsiteX33" fmla="*/ 885825 w 3886795"/>
              <a:gd name="connsiteY33" fmla="*/ 1058835 h 1677960"/>
              <a:gd name="connsiteX34" fmla="*/ 895350 w 3886795"/>
              <a:gd name="connsiteY34" fmla="*/ 1087410 h 1677960"/>
              <a:gd name="connsiteX35" fmla="*/ 923925 w 3886795"/>
              <a:gd name="connsiteY35" fmla="*/ 1173135 h 1677960"/>
              <a:gd name="connsiteX36" fmla="*/ 942975 w 3886795"/>
              <a:gd name="connsiteY36" fmla="*/ 1211235 h 1677960"/>
              <a:gd name="connsiteX37" fmla="*/ 981075 w 3886795"/>
              <a:gd name="connsiteY37" fmla="*/ 1249335 h 1677960"/>
              <a:gd name="connsiteX38" fmla="*/ 1009650 w 3886795"/>
              <a:gd name="connsiteY38" fmla="*/ 1325535 h 1677960"/>
              <a:gd name="connsiteX39" fmla="*/ 1057275 w 3886795"/>
              <a:gd name="connsiteY39" fmla="*/ 1392210 h 1677960"/>
              <a:gd name="connsiteX40" fmla="*/ 1076325 w 3886795"/>
              <a:gd name="connsiteY40" fmla="*/ 1439835 h 1677960"/>
              <a:gd name="connsiteX41" fmla="*/ 1104900 w 3886795"/>
              <a:gd name="connsiteY41" fmla="*/ 1525560 h 1677960"/>
              <a:gd name="connsiteX42" fmla="*/ 1114425 w 3886795"/>
              <a:gd name="connsiteY42" fmla="*/ 1554135 h 1677960"/>
              <a:gd name="connsiteX43" fmla="*/ 1143000 w 3886795"/>
              <a:gd name="connsiteY43" fmla="*/ 1611285 h 1677960"/>
              <a:gd name="connsiteX44" fmla="*/ 1209675 w 3886795"/>
              <a:gd name="connsiteY44" fmla="*/ 1639860 h 1677960"/>
              <a:gd name="connsiteX45" fmla="*/ 1276350 w 3886795"/>
              <a:gd name="connsiteY45" fmla="*/ 1677960 h 1677960"/>
              <a:gd name="connsiteX46" fmla="*/ 1390650 w 3886795"/>
              <a:gd name="connsiteY46" fmla="*/ 1658910 h 1677960"/>
              <a:gd name="connsiteX47" fmla="*/ 1400175 w 3886795"/>
              <a:gd name="connsiteY47" fmla="*/ 1630335 h 1677960"/>
              <a:gd name="connsiteX48" fmla="*/ 1409700 w 3886795"/>
              <a:gd name="connsiteY48" fmla="*/ 1544610 h 1677960"/>
              <a:gd name="connsiteX49" fmla="*/ 1476375 w 3886795"/>
              <a:gd name="connsiteY49" fmla="*/ 1496985 h 1677960"/>
              <a:gd name="connsiteX50" fmla="*/ 1495425 w 3886795"/>
              <a:gd name="connsiteY50" fmla="*/ 1468410 h 1677960"/>
              <a:gd name="connsiteX51" fmla="*/ 1533525 w 3886795"/>
              <a:gd name="connsiteY51" fmla="*/ 1277910 h 1677960"/>
              <a:gd name="connsiteX52" fmla="*/ 1562100 w 3886795"/>
              <a:gd name="connsiteY52" fmla="*/ 1192185 h 1677960"/>
              <a:gd name="connsiteX53" fmla="*/ 1571625 w 3886795"/>
              <a:gd name="connsiteY53" fmla="*/ 1135035 h 1677960"/>
              <a:gd name="connsiteX54" fmla="*/ 1600200 w 3886795"/>
              <a:gd name="connsiteY54" fmla="*/ 1125510 h 1677960"/>
              <a:gd name="connsiteX55" fmla="*/ 1628775 w 3886795"/>
              <a:gd name="connsiteY55" fmla="*/ 1087410 h 1677960"/>
              <a:gd name="connsiteX56" fmla="*/ 1638300 w 3886795"/>
              <a:gd name="connsiteY56" fmla="*/ 1058835 h 1677960"/>
              <a:gd name="connsiteX57" fmla="*/ 1666875 w 3886795"/>
              <a:gd name="connsiteY57" fmla="*/ 954060 h 1677960"/>
              <a:gd name="connsiteX58" fmla="*/ 1685925 w 3886795"/>
              <a:gd name="connsiteY58" fmla="*/ 868335 h 1677960"/>
              <a:gd name="connsiteX59" fmla="*/ 1704975 w 3886795"/>
              <a:gd name="connsiteY59" fmla="*/ 839760 h 1677960"/>
              <a:gd name="connsiteX60" fmla="*/ 1762125 w 3886795"/>
              <a:gd name="connsiteY60" fmla="*/ 820710 h 1677960"/>
              <a:gd name="connsiteX61" fmla="*/ 1771650 w 3886795"/>
              <a:gd name="connsiteY61" fmla="*/ 792135 h 1677960"/>
              <a:gd name="connsiteX62" fmla="*/ 1781175 w 3886795"/>
              <a:gd name="connsiteY62" fmla="*/ 744510 h 1677960"/>
              <a:gd name="connsiteX63" fmla="*/ 1819275 w 3886795"/>
              <a:gd name="connsiteY63" fmla="*/ 649260 h 1677960"/>
              <a:gd name="connsiteX64" fmla="*/ 1828800 w 3886795"/>
              <a:gd name="connsiteY64" fmla="*/ 601635 h 1677960"/>
              <a:gd name="connsiteX65" fmla="*/ 1857375 w 3886795"/>
              <a:gd name="connsiteY65" fmla="*/ 449235 h 1677960"/>
              <a:gd name="connsiteX66" fmla="*/ 1885950 w 3886795"/>
              <a:gd name="connsiteY66" fmla="*/ 411135 h 1677960"/>
              <a:gd name="connsiteX67" fmla="*/ 1905000 w 3886795"/>
              <a:gd name="connsiteY67" fmla="*/ 382560 h 1677960"/>
              <a:gd name="connsiteX68" fmla="*/ 1924050 w 3886795"/>
              <a:gd name="connsiteY68" fmla="*/ 287310 h 1677960"/>
              <a:gd name="connsiteX69" fmla="*/ 1933575 w 3886795"/>
              <a:gd name="connsiteY69" fmla="*/ 182535 h 1677960"/>
              <a:gd name="connsiteX70" fmla="*/ 1962150 w 3886795"/>
              <a:gd name="connsiteY70" fmla="*/ 173010 h 1677960"/>
              <a:gd name="connsiteX71" fmla="*/ 2000250 w 3886795"/>
              <a:gd name="connsiteY71" fmla="*/ 144435 h 1677960"/>
              <a:gd name="connsiteX72" fmla="*/ 2028825 w 3886795"/>
              <a:gd name="connsiteY72" fmla="*/ 134910 h 1677960"/>
              <a:gd name="connsiteX73" fmla="*/ 2057400 w 3886795"/>
              <a:gd name="connsiteY73" fmla="*/ 96810 h 1677960"/>
              <a:gd name="connsiteX74" fmla="*/ 2095500 w 3886795"/>
              <a:gd name="connsiteY74" fmla="*/ 68235 h 1677960"/>
              <a:gd name="connsiteX75" fmla="*/ 2114550 w 3886795"/>
              <a:gd name="connsiteY75" fmla="*/ 39660 h 1677960"/>
              <a:gd name="connsiteX76" fmla="*/ 2152650 w 3886795"/>
              <a:gd name="connsiteY76" fmla="*/ 1560 h 1677960"/>
              <a:gd name="connsiteX77" fmla="*/ 2209800 w 3886795"/>
              <a:gd name="connsiteY77" fmla="*/ 11085 h 1677960"/>
              <a:gd name="connsiteX78" fmla="*/ 2219325 w 3886795"/>
              <a:gd name="connsiteY78" fmla="*/ 49185 h 1677960"/>
              <a:gd name="connsiteX79" fmla="*/ 2247900 w 3886795"/>
              <a:gd name="connsiteY79" fmla="*/ 68235 h 1677960"/>
              <a:gd name="connsiteX80" fmla="*/ 2295525 w 3886795"/>
              <a:gd name="connsiteY80" fmla="*/ 134910 h 1677960"/>
              <a:gd name="connsiteX81" fmla="*/ 2352675 w 3886795"/>
              <a:gd name="connsiteY81" fmla="*/ 192060 h 1677960"/>
              <a:gd name="connsiteX82" fmla="*/ 2409825 w 3886795"/>
              <a:gd name="connsiteY82" fmla="*/ 258735 h 1677960"/>
              <a:gd name="connsiteX83" fmla="*/ 2438400 w 3886795"/>
              <a:gd name="connsiteY83" fmla="*/ 334935 h 1677960"/>
              <a:gd name="connsiteX84" fmla="*/ 2447925 w 3886795"/>
              <a:gd name="connsiteY84" fmla="*/ 363510 h 1677960"/>
              <a:gd name="connsiteX85" fmla="*/ 2466975 w 3886795"/>
              <a:gd name="connsiteY85" fmla="*/ 392085 h 1677960"/>
              <a:gd name="connsiteX86" fmla="*/ 2486025 w 3886795"/>
              <a:gd name="connsiteY86" fmla="*/ 430185 h 1677960"/>
              <a:gd name="connsiteX87" fmla="*/ 2495550 w 3886795"/>
              <a:gd name="connsiteY87" fmla="*/ 477810 h 1677960"/>
              <a:gd name="connsiteX88" fmla="*/ 2514600 w 3886795"/>
              <a:gd name="connsiteY88" fmla="*/ 534960 h 1677960"/>
              <a:gd name="connsiteX89" fmla="*/ 2524125 w 3886795"/>
              <a:gd name="connsiteY89" fmla="*/ 563535 h 1677960"/>
              <a:gd name="connsiteX90" fmla="*/ 2533650 w 3886795"/>
              <a:gd name="connsiteY90" fmla="*/ 620685 h 1677960"/>
              <a:gd name="connsiteX91" fmla="*/ 2543175 w 3886795"/>
              <a:gd name="connsiteY91" fmla="*/ 687360 h 1677960"/>
              <a:gd name="connsiteX92" fmla="*/ 2552700 w 3886795"/>
              <a:gd name="connsiteY92" fmla="*/ 715935 h 1677960"/>
              <a:gd name="connsiteX93" fmla="*/ 2571750 w 3886795"/>
              <a:gd name="connsiteY93" fmla="*/ 820710 h 1677960"/>
              <a:gd name="connsiteX94" fmla="*/ 2581275 w 3886795"/>
              <a:gd name="connsiteY94" fmla="*/ 868335 h 1677960"/>
              <a:gd name="connsiteX95" fmla="*/ 2590800 w 3886795"/>
              <a:gd name="connsiteY95" fmla="*/ 896910 h 1677960"/>
              <a:gd name="connsiteX96" fmla="*/ 2600325 w 3886795"/>
              <a:gd name="connsiteY96" fmla="*/ 944535 h 1677960"/>
              <a:gd name="connsiteX97" fmla="*/ 2638425 w 3886795"/>
              <a:gd name="connsiteY97" fmla="*/ 982635 h 1677960"/>
              <a:gd name="connsiteX98" fmla="*/ 2667000 w 3886795"/>
              <a:gd name="connsiteY98" fmla="*/ 1020735 h 1677960"/>
              <a:gd name="connsiteX99" fmla="*/ 2676525 w 3886795"/>
              <a:gd name="connsiteY99" fmla="*/ 1201710 h 1677960"/>
              <a:gd name="connsiteX100" fmla="*/ 2695575 w 3886795"/>
              <a:gd name="connsiteY100" fmla="*/ 1230285 h 1677960"/>
              <a:gd name="connsiteX101" fmla="*/ 2705100 w 3886795"/>
              <a:gd name="connsiteY101" fmla="*/ 1258860 h 1677960"/>
              <a:gd name="connsiteX102" fmla="*/ 2714625 w 3886795"/>
              <a:gd name="connsiteY102" fmla="*/ 1296960 h 1677960"/>
              <a:gd name="connsiteX103" fmla="*/ 2771775 w 3886795"/>
              <a:gd name="connsiteY103" fmla="*/ 1373160 h 1677960"/>
              <a:gd name="connsiteX104" fmla="*/ 2790825 w 3886795"/>
              <a:gd name="connsiteY104" fmla="*/ 1449360 h 1677960"/>
              <a:gd name="connsiteX105" fmla="*/ 2809875 w 3886795"/>
              <a:gd name="connsiteY105" fmla="*/ 1487460 h 1677960"/>
              <a:gd name="connsiteX106" fmla="*/ 2847975 w 3886795"/>
              <a:gd name="connsiteY106" fmla="*/ 1563660 h 1677960"/>
              <a:gd name="connsiteX107" fmla="*/ 2924175 w 3886795"/>
              <a:gd name="connsiteY107" fmla="*/ 1601760 h 1677960"/>
              <a:gd name="connsiteX108" fmla="*/ 2952750 w 3886795"/>
              <a:gd name="connsiteY108" fmla="*/ 1639860 h 1677960"/>
              <a:gd name="connsiteX109" fmla="*/ 3038475 w 3886795"/>
              <a:gd name="connsiteY109" fmla="*/ 1677960 h 1677960"/>
              <a:gd name="connsiteX110" fmla="*/ 3048000 w 3886795"/>
              <a:gd name="connsiteY110" fmla="*/ 1649385 h 1677960"/>
              <a:gd name="connsiteX111" fmla="*/ 3076575 w 3886795"/>
              <a:gd name="connsiteY111" fmla="*/ 1630335 h 1677960"/>
              <a:gd name="connsiteX112" fmla="*/ 3095625 w 3886795"/>
              <a:gd name="connsiteY112" fmla="*/ 1601760 h 1677960"/>
              <a:gd name="connsiteX113" fmla="*/ 3105150 w 3886795"/>
              <a:gd name="connsiteY113" fmla="*/ 1554135 h 1677960"/>
              <a:gd name="connsiteX114" fmla="*/ 3114675 w 3886795"/>
              <a:gd name="connsiteY114" fmla="*/ 1525560 h 1677960"/>
              <a:gd name="connsiteX115" fmla="*/ 3171825 w 3886795"/>
              <a:gd name="connsiteY115" fmla="*/ 1487460 h 1677960"/>
              <a:gd name="connsiteX116" fmla="*/ 3238500 w 3886795"/>
              <a:gd name="connsiteY116" fmla="*/ 1430310 h 1677960"/>
              <a:gd name="connsiteX117" fmla="*/ 3295650 w 3886795"/>
              <a:gd name="connsiteY117" fmla="*/ 1335060 h 1677960"/>
              <a:gd name="connsiteX118" fmla="*/ 3324225 w 3886795"/>
              <a:gd name="connsiteY118" fmla="*/ 1106460 h 1677960"/>
              <a:gd name="connsiteX119" fmla="*/ 3362325 w 3886795"/>
              <a:gd name="connsiteY119" fmla="*/ 1030260 h 1677960"/>
              <a:gd name="connsiteX120" fmla="*/ 3371850 w 3886795"/>
              <a:gd name="connsiteY120" fmla="*/ 982635 h 1677960"/>
              <a:gd name="connsiteX121" fmla="*/ 3390900 w 3886795"/>
              <a:gd name="connsiteY121" fmla="*/ 944535 h 1677960"/>
              <a:gd name="connsiteX122" fmla="*/ 3409950 w 3886795"/>
              <a:gd name="connsiteY122" fmla="*/ 887385 h 1677960"/>
              <a:gd name="connsiteX123" fmla="*/ 3429000 w 3886795"/>
              <a:gd name="connsiteY123" fmla="*/ 839760 h 1677960"/>
              <a:gd name="connsiteX124" fmla="*/ 3457575 w 3886795"/>
              <a:gd name="connsiteY124" fmla="*/ 734985 h 1677960"/>
              <a:gd name="connsiteX125" fmla="*/ 3467100 w 3886795"/>
              <a:gd name="connsiteY125" fmla="*/ 706410 h 1677960"/>
              <a:gd name="connsiteX126" fmla="*/ 3476625 w 3886795"/>
              <a:gd name="connsiteY126" fmla="*/ 668310 h 1677960"/>
              <a:gd name="connsiteX127" fmla="*/ 3505200 w 3886795"/>
              <a:gd name="connsiteY127" fmla="*/ 601635 h 1677960"/>
              <a:gd name="connsiteX128" fmla="*/ 3524250 w 3886795"/>
              <a:gd name="connsiteY128" fmla="*/ 544485 h 1677960"/>
              <a:gd name="connsiteX129" fmla="*/ 3543300 w 3886795"/>
              <a:gd name="connsiteY129" fmla="*/ 496860 h 1677960"/>
              <a:gd name="connsiteX130" fmla="*/ 3562350 w 3886795"/>
              <a:gd name="connsiteY130" fmla="*/ 420660 h 1677960"/>
              <a:gd name="connsiteX131" fmla="*/ 3600450 w 3886795"/>
              <a:gd name="connsiteY131" fmla="*/ 363510 h 1677960"/>
              <a:gd name="connsiteX132" fmla="*/ 3619500 w 3886795"/>
              <a:gd name="connsiteY132" fmla="*/ 334935 h 1677960"/>
              <a:gd name="connsiteX133" fmla="*/ 3648075 w 3886795"/>
              <a:gd name="connsiteY133" fmla="*/ 277785 h 1677960"/>
              <a:gd name="connsiteX134" fmla="*/ 3667125 w 3886795"/>
              <a:gd name="connsiteY134" fmla="*/ 182535 h 1677960"/>
              <a:gd name="connsiteX135" fmla="*/ 3724275 w 3886795"/>
              <a:gd name="connsiteY135" fmla="*/ 115860 h 1677960"/>
              <a:gd name="connsiteX136" fmla="*/ 3819525 w 3886795"/>
              <a:gd name="connsiteY136" fmla="*/ 49185 h 1677960"/>
              <a:gd name="connsiteX137" fmla="*/ 3848100 w 3886795"/>
              <a:gd name="connsiteY137" fmla="*/ 30135 h 1677960"/>
              <a:gd name="connsiteX138" fmla="*/ 3886200 w 3886795"/>
              <a:gd name="connsiteY138" fmla="*/ 11085 h 1677960"/>
              <a:gd name="connsiteX139" fmla="*/ 3867150 w 3886795"/>
              <a:gd name="connsiteY139" fmla="*/ 1560 h 167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886795" h="1677960">
                <a:moveTo>
                  <a:pt x="0" y="811185"/>
                </a:moveTo>
                <a:cubicBezTo>
                  <a:pt x="3175" y="779435"/>
                  <a:pt x="4673" y="747472"/>
                  <a:pt x="9525" y="715935"/>
                </a:cubicBezTo>
                <a:cubicBezTo>
                  <a:pt x="11052" y="706012"/>
                  <a:pt x="13481" y="695714"/>
                  <a:pt x="19050" y="687360"/>
                </a:cubicBezTo>
                <a:cubicBezTo>
                  <a:pt x="39130" y="657239"/>
                  <a:pt x="85725" y="601635"/>
                  <a:pt x="85725" y="601635"/>
                </a:cubicBezTo>
                <a:cubicBezTo>
                  <a:pt x="88900" y="592110"/>
                  <a:pt x="93599" y="582964"/>
                  <a:pt x="95250" y="573060"/>
                </a:cubicBezTo>
                <a:cubicBezTo>
                  <a:pt x="99977" y="544700"/>
                  <a:pt x="97802" y="515227"/>
                  <a:pt x="104775" y="487335"/>
                </a:cubicBezTo>
                <a:cubicBezTo>
                  <a:pt x="109195" y="469654"/>
                  <a:pt x="141737" y="440848"/>
                  <a:pt x="152400" y="430185"/>
                </a:cubicBezTo>
                <a:cubicBezTo>
                  <a:pt x="155575" y="417485"/>
                  <a:pt x="157328" y="404342"/>
                  <a:pt x="161925" y="392085"/>
                </a:cubicBezTo>
                <a:cubicBezTo>
                  <a:pt x="166911" y="378790"/>
                  <a:pt x="175208" y="366960"/>
                  <a:pt x="180975" y="353985"/>
                </a:cubicBezTo>
                <a:cubicBezTo>
                  <a:pt x="187919" y="338361"/>
                  <a:pt x="194182" y="322428"/>
                  <a:pt x="200025" y="306360"/>
                </a:cubicBezTo>
                <a:cubicBezTo>
                  <a:pt x="252902" y="160948"/>
                  <a:pt x="174956" y="353892"/>
                  <a:pt x="257175" y="173010"/>
                </a:cubicBezTo>
                <a:cubicBezTo>
                  <a:pt x="261330" y="163870"/>
                  <a:pt x="262210" y="153415"/>
                  <a:pt x="266700" y="144435"/>
                </a:cubicBezTo>
                <a:cubicBezTo>
                  <a:pt x="271820" y="134196"/>
                  <a:pt x="280070" y="125799"/>
                  <a:pt x="285750" y="115860"/>
                </a:cubicBezTo>
                <a:cubicBezTo>
                  <a:pt x="305905" y="80589"/>
                  <a:pt x="305148" y="56545"/>
                  <a:pt x="352425" y="39660"/>
                </a:cubicBezTo>
                <a:cubicBezTo>
                  <a:pt x="379501" y="29990"/>
                  <a:pt x="409575" y="33310"/>
                  <a:pt x="438150" y="30135"/>
                </a:cubicBezTo>
                <a:cubicBezTo>
                  <a:pt x="444500" y="20610"/>
                  <a:pt x="446340" y="5180"/>
                  <a:pt x="457200" y="1560"/>
                </a:cubicBezTo>
                <a:cubicBezTo>
                  <a:pt x="469619" y="-2580"/>
                  <a:pt x="486043" y="1828"/>
                  <a:pt x="495300" y="11085"/>
                </a:cubicBezTo>
                <a:cubicBezTo>
                  <a:pt x="504557" y="20342"/>
                  <a:pt x="502258" y="36348"/>
                  <a:pt x="504825" y="49185"/>
                </a:cubicBezTo>
                <a:cubicBezTo>
                  <a:pt x="508613" y="68123"/>
                  <a:pt x="502762" y="90885"/>
                  <a:pt x="514350" y="106335"/>
                </a:cubicBezTo>
                <a:cubicBezTo>
                  <a:pt x="524609" y="120013"/>
                  <a:pt x="547029" y="117082"/>
                  <a:pt x="561975" y="125385"/>
                </a:cubicBezTo>
                <a:cubicBezTo>
                  <a:pt x="599503" y="146234"/>
                  <a:pt x="598285" y="151275"/>
                  <a:pt x="619125" y="182535"/>
                </a:cubicBezTo>
                <a:cubicBezTo>
                  <a:pt x="622300" y="195235"/>
                  <a:pt x="624888" y="208096"/>
                  <a:pt x="628650" y="220635"/>
                </a:cubicBezTo>
                <a:cubicBezTo>
                  <a:pt x="634420" y="239869"/>
                  <a:pt x="641350" y="258735"/>
                  <a:pt x="647700" y="277785"/>
                </a:cubicBezTo>
                <a:cubicBezTo>
                  <a:pt x="650875" y="287310"/>
                  <a:pt x="654467" y="296706"/>
                  <a:pt x="657225" y="306360"/>
                </a:cubicBezTo>
                <a:cubicBezTo>
                  <a:pt x="679420" y="384042"/>
                  <a:pt x="663453" y="353803"/>
                  <a:pt x="695325" y="401610"/>
                </a:cubicBezTo>
                <a:cubicBezTo>
                  <a:pt x="698500" y="414310"/>
                  <a:pt x="702283" y="426873"/>
                  <a:pt x="704850" y="439710"/>
                </a:cubicBezTo>
                <a:cubicBezTo>
                  <a:pt x="711812" y="474518"/>
                  <a:pt x="712675" y="510809"/>
                  <a:pt x="723900" y="544485"/>
                </a:cubicBezTo>
                <a:cubicBezTo>
                  <a:pt x="728920" y="559545"/>
                  <a:pt x="742950" y="569885"/>
                  <a:pt x="752475" y="582585"/>
                </a:cubicBezTo>
                <a:cubicBezTo>
                  <a:pt x="755650" y="595285"/>
                  <a:pt x="756683" y="608722"/>
                  <a:pt x="762000" y="620685"/>
                </a:cubicBezTo>
                <a:cubicBezTo>
                  <a:pt x="800143" y="706507"/>
                  <a:pt x="782333" y="634701"/>
                  <a:pt x="800100" y="696885"/>
                </a:cubicBezTo>
                <a:cubicBezTo>
                  <a:pt x="813303" y="743095"/>
                  <a:pt x="807365" y="731542"/>
                  <a:pt x="819150" y="782610"/>
                </a:cubicBezTo>
                <a:cubicBezTo>
                  <a:pt x="835264" y="852437"/>
                  <a:pt x="831980" y="840151"/>
                  <a:pt x="847725" y="887385"/>
                </a:cubicBezTo>
                <a:cubicBezTo>
                  <a:pt x="854075" y="931835"/>
                  <a:pt x="857035" y="976903"/>
                  <a:pt x="866775" y="1020735"/>
                </a:cubicBezTo>
                <a:cubicBezTo>
                  <a:pt x="869855" y="1034596"/>
                  <a:pt x="880232" y="1045784"/>
                  <a:pt x="885825" y="1058835"/>
                </a:cubicBezTo>
                <a:cubicBezTo>
                  <a:pt x="889780" y="1068063"/>
                  <a:pt x="892592" y="1077756"/>
                  <a:pt x="895350" y="1087410"/>
                </a:cubicBezTo>
                <a:cubicBezTo>
                  <a:pt x="910829" y="1141587"/>
                  <a:pt x="897653" y="1114023"/>
                  <a:pt x="923925" y="1173135"/>
                </a:cubicBezTo>
                <a:cubicBezTo>
                  <a:pt x="929692" y="1186110"/>
                  <a:pt x="934456" y="1199876"/>
                  <a:pt x="942975" y="1211235"/>
                </a:cubicBezTo>
                <a:cubicBezTo>
                  <a:pt x="953751" y="1225603"/>
                  <a:pt x="968375" y="1236635"/>
                  <a:pt x="981075" y="1249335"/>
                </a:cubicBezTo>
                <a:cubicBezTo>
                  <a:pt x="990217" y="1285903"/>
                  <a:pt x="988896" y="1292329"/>
                  <a:pt x="1009650" y="1325535"/>
                </a:cubicBezTo>
                <a:cubicBezTo>
                  <a:pt x="1020436" y="1342793"/>
                  <a:pt x="1047200" y="1372060"/>
                  <a:pt x="1057275" y="1392210"/>
                </a:cubicBezTo>
                <a:cubicBezTo>
                  <a:pt x="1064921" y="1407503"/>
                  <a:pt x="1070574" y="1423733"/>
                  <a:pt x="1076325" y="1439835"/>
                </a:cubicBezTo>
                <a:cubicBezTo>
                  <a:pt x="1086456" y="1468201"/>
                  <a:pt x="1095375" y="1496985"/>
                  <a:pt x="1104900" y="1525560"/>
                </a:cubicBezTo>
                <a:lnTo>
                  <a:pt x="1114425" y="1554135"/>
                </a:lnTo>
                <a:cubicBezTo>
                  <a:pt x="1120926" y="1573639"/>
                  <a:pt x="1125956" y="1597082"/>
                  <a:pt x="1143000" y="1611285"/>
                </a:cubicBezTo>
                <a:cubicBezTo>
                  <a:pt x="1165299" y="1629868"/>
                  <a:pt x="1185153" y="1629350"/>
                  <a:pt x="1209675" y="1639860"/>
                </a:cubicBezTo>
                <a:cubicBezTo>
                  <a:pt x="1243512" y="1654362"/>
                  <a:pt x="1247652" y="1658828"/>
                  <a:pt x="1276350" y="1677960"/>
                </a:cubicBezTo>
                <a:cubicBezTo>
                  <a:pt x="1314450" y="1671610"/>
                  <a:pt x="1354599" y="1672776"/>
                  <a:pt x="1390650" y="1658910"/>
                </a:cubicBezTo>
                <a:cubicBezTo>
                  <a:pt x="1400021" y="1655306"/>
                  <a:pt x="1398524" y="1640239"/>
                  <a:pt x="1400175" y="1630335"/>
                </a:cubicBezTo>
                <a:cubicBezTo>
                  <a:pt x="1404902" y="1601975"/>
                  <a:pt x="1398642" y="1571149"/>
                  <a:pt x="1409700" y="1544610"/>
                </a:cubicBezTo>
                <a:cubicBezTo>
                  <a:pt x="1411972" y="1539157"/>
                  <a:pt x="1467031" y="1503214"/>
                  <a:pt x="1476375" y="1496985"/>
                </a:cubicBezTo>
                <a:cubicBezTo>
                  <a:pt x="1482725" y="1487460"/>
                  <a:pt x="1493878" y="1479753"/>
                  <a:pt x="1495425" y="1468410"/>
                </a:cubicBezTo>
                <a:cubicBezTo>
                  <a:pt x="1522232" y="1271824"/>
                  <a:pt x="1444857" y="1307466"/>
                  <a:pt x="1533525" y="1277910"/>
                </a:cubicBezTo>
                <a:cubicBezTo>
                  <a:pt x="1550294" y="1235987"/>
                  <a:pt x="1553897" y="1233201"/>
                  <a:pt x="1562100" y="1192185"/>
                </a:cubicBezTo>
                <a:cubicBezTo>
                  <a:pt x="1565888" y="1173247"/>
                  <a:pt x="1562043" y="1151803"/>
                  <a:pt x="1571625" y="1135035"/>
                </a:cubicBezTo>
                <a:cubicBezTo>
                  <a:pt x="1576606" y="1126318"/>
                  <a:pt x="1590675" y="1128685"/>
                  <a:pt x="1600200" y="1125510"/>
                </a:cubicBezTo>
                <a:cubicBezTo>
                  <a:pt x="1609725" y="1112810"/>
                  <a:pt x="1620899" y="1101193"/>
                  <a:pt x="1628775" y="1087410"/>
                </a:cubicBezTo>
                <a:cubicBezTo>
                  <a:pt x="1633756" y="1078693"/>
                  <a:pt x="1635542" y="1068489"/>
                  <a:pt x="1638300" y="1058835"/>
                </a:cubicBezTo>
                <a:cubicBezTo>
                  <a:pt x="1648245" y="1024027"/>
                  <a:pt x="1658095" y="989180"/>
                  <a:pt x="1666875" y="954060"/>
                </a:cubicBezTo>
                <a:cubicBezTo>
                  <a:pt x="1673975" y="925662"/>
                  <a:pt x="1676668" y="896105"/>
                  <a:pt x="1685925" y="868335"/>
                </a:cubicBezTo>
                <a:cubicBezTo>
                  <a:pt x="1689545" y="857475"/>
                  <a:pt x="1695267" y="845827"/>
                  <a:pt x="1704975" y="839760"/>
                </a:cubicBezTo>
                <a:cubicBezTo>
                  <a:pt x="1722003" y="829117"/>
                  <a:pt x="1762125" y="820710"/>
                  <a:pt x="1762125" y="820710"/>
                </a:cubicBezTo>
                <a:cubicBezTo>
                  <a:pt x="1765300" y="811185"/>
                  <a:pt x="1769215" y="801875"/>
                  <a:pt x="1771650" y="792135"/>
                </a:cubicBezTo>
                <a:cubicBezTo>
                  <a:pt x="1775577" y="776429"/>
                  <a:pt x="1776055" y="759869"/>
                  <a:pt x="1781175" y="744510"/>
                </a:cubicBezTo>
                <a:cubicBezTo>
                  <a:pt x="1806575" y="668310"/>
                  <a:pt x="1799455" y="748362"/>
                  <a:pt x="1819275" y="649260"/>
                </a:cubicBezTo>
                <a:cubicBezTo>
                  <a:pt x="1822450" y="633385"/>
                  <a:pt x="1826660" y="617682"/>
                  <a:pt x="1828800" y="601635"/>
                </a:cubicBezTo>
                <a:cubicBezTo>
                  <a:pt x="1837142" y="539071"/>
                  <a:pt x="1830237" y="503512"/>
                  <a:pt x="1857375" y="449235"/>
                </a:cubicBezTo>
                <a:cubicBezTo>
                  <a:pt x="1864475" y="435036"/>
                  <a:pt x="1876723" y="424053"/>
                  <a:pt x="1885950" y="411135"/>
                </a:cubicBezTo>
                <a:cubicBezTo>
                  <a:pt x="1892604" y="401820"/>
                  <a:pt x="1898650" y="392085"/>
                  <a:pt x="1905000" y="382560"/>
                </a:cubicBezTo>
                <a:cubicBezTo>
                  <a:pt x="1914812" y="343313"/>
                  <a:pt x="1918860" y="331424"/>
                  <a:pt x="1924050" y="287310"/>
                </a:cubicBezTo>
                <a:cubicBezTo>
                  <a:pt x="1928148" y="252481"/>
                  <a:pt x="1922485" y="215804"/>
                  <a:pt x="1933575" y="182535"/>
                </a:cubicBezTo>
                <a:cubicBezTo>
                  <a:pt x="1936750" y="173010"/>
                  <a:pt x="1952625" y="176185"/>
                  <a:pt x="1962150" y="173010"/>
                </a:cubicBezTo>
                <a:cubicBezTo>
                  <a:pt x="1974850" y="163485"/>
                  <a:pt x="1986467" y="152311"/>
                  <a:pt x="2000250" y="144435"/>
                </a:cubicBezTo>
                <a:cubicBezTo>
                  <a:pt x="2008967" y="139454"/>
                  <a:pt x="2021112" y="141338"/>
                  <a:pt x="2028825" y="134910"/>
                </a:cubicBezTo>
                <a:cubicBezTo>
                  <a:pt x="2041021" y="124747"/>
                  <a:pt x="2046175" y="108035"/>
                  <a:pt x="2057400" y="96810"/>
                </a:cubicBezTo>
                <a:cubicBezTo>
                  <a:pt x="2068625" y="85585"/>
                  <a:pt x="2084275" y="79460"/>
                  <a:pt x="2095500" y="68235"/>
                </a:cubicBezTo>
                <a:cubicBezTo>
                  <a:pt x="2103595" y="60140"/>
                  <a:pt x="2107100" y="48352"/>
                  <a:pt x="2114550" y="39660"/>
                </a:cubicBezTo>
                <a:cubicBezTo>
                  <a:pt x="2126239" y="26023"/>
                  <a:pt x="2139950" y="14260"/>
                  <a:pt x="2152650" y="1560"/>
                </a:cubicBezTo>
                <a:cubicBezTo>
                  <a:pt x="2171700" y="4735"/>
                  <a:pt x="2194085" y="-140"/>
                  <a:pt x="2209800" y="11085"/>
                </a:cubicBezTo>
                <a:cubicBezTo>
                  <a:pt x="2220452" y="18694"/>
                  <a:pt x="2212063" y="38293"/>
                  <a:pt x="2219325" y="49185"/>
                </a:cubicBezTo>
                <a:cubicBezTo>
                  <a:pt x="2225675" y="58710"/>
                  <a:pt x="2238375" y="61885"/>
                  <a:pt x="2247900" y="68235"/>
                </a:cubicBezTo>
                <a:cubicBezTo>
                  <a:pt x="2261151" y="88111"/>
                  <a:pt x="2280335" y="118032"/>
                  <a:pt x="2295525" y="134910"/>
                </a:cubicBezTo>
                <a:cubicBezTo>
                  <a:pt x="2313547" y="154935"/>
                  <a:pt x="2336511" y="170507"/>
                  <a:pt x="2352675" y="192060"/>
                </a:cubicBezTo>
                <a:cubicBezTo>
                  <a:pt x="2389332" y="240936"/>
                  <a:pt x="2370025" y="218935"/>
                  <a:pt x="2409825" y="258735"/>
                </a:cubicBezTo>
                <a:cubicBezTo>
                  <a:pt x="2431445" y="323595"/>
                  <a:pt x="2404232" y="243820"/>
                  <a:pt x="2438400" y="334935"/>
                </a:cubicBezTo>
                <a:cubicBezTo>
                  <a:pt x="2441925" y="344336"/>
                  <a:pt x="2443435" y="354530"/>
                  <a:pt x="2447925" y="363510"/>
                </a:cubicBezTo>
                <a:cubicBezTo>
                  <a:pt x="2453045" y="373749"/>
                  <a:pt x="2461295" y="382146"/>
                  <a:pt x="2466975" y="392085"/>
                </a:cubicBezTo>
                <a:cubicBezTo>
                  <a:pt x="2474020" y="404413"/>
                  <a:pt x="2479675" y="417485"/>
                  <a:pt x="2486025" y="430185"/>
                </a:cubicBezTo>
                <a:cubicBezTo>
                  <a:pt x="2489200" y="446060"/>
                  <a:pt x="2491290" y="462191"/>
                  <a:pt x="2495550" y="477810"/>
                </a:cubicBezTo>
                <a:cubicBezTo>
                  <a:pt x="2500834" y="497183"/>
                  <a:pt x="2508250" y="515910"/>
                  <a:pt x="2514600" y="534960"/>
                </a:cubicBezTo>
                <a:cubicBezTo>
                  <a:pt x="2517775" y="544485"/>
                  <a:pt x="2522474" y="553631"/>
                  <a:pt x="2524125" y="563535"/>
                </a:cubicBezTo>
                <a:cubicBezTo>
                  <a:pt x="2527300" y="582585"/>
                  <a:pt x="2530713" y="601597"/>
                  <a:pt x="2533650" y="620685"/>
                </a:cubicBezTo>
                <a:cubicBezTo>
                  <a:pt x="2537064" y="642875"/>
                  <a:pt x="2538772" y="665345"/>
                  <a:pt x="2543175" y="687360"/>
                </a:cubicBezTo>
                <a:cubicBezTo>
                  <a:pt x="2545144" y="697205"/>
                  <a:pt x="2549525" y="706410"/>
                  <a:pt x="2552700" y="715935"/>
                </a:cubicBezTo>
                <a:cubicBezTo>
                  <a:pt x="2569211" y="831512"/>
                  <a:pt x="2553786" y="739872"/>
                  <a:pt x="2571750" y="820710"/>
                </a:cubicBezTo>
                <a:cubicBezTo>
                  <a:pt x="2575262" y="836514"/>
                  <a:pt x="2577348" y="852629"/>
                  <a:pt x="2581275" y="868335"/>
                </a:cubicBezTo>
                <a:cubicBezTo>
                  <a:pt x="2583710" y="878075"/>
                  <a:pt x="2588365" y="887170"/>
                  <a:pt x="2590800" y="896910"/>
                </a:cubicBezTo>
                <a:cubicBezTo>
                  <a:pt x="2594727" y="912616"/>
                  <a:pt x="2592463" y="930383"/>
                  <a:pt x="2600325" y="944535"/>
                </a:cubicBezTo>
                <a:cubicBezTo>
                  <a:pt x="2609047" y="960235"/>
                  <a:pt x="2626598" y="969118"/>
                  <a:pt x="2638425" y="982635"/>
                </a:cubicBezTo>
                <a:cubicBezTo>
                  <a:pt x="2648879" y="994582"/>
                  <a:pt x="2657475" y="1008035"/>
                  <a:pt x="2667000" y="1020735"/>
                </a:cubicBezTo>
                <a:cubicBezTo>
                  <a:pt x="2670175" y="1081060"/>
                  <a:pt x="2668363" y="1141855"/>
                  <a:pt x="2676525" y="1201710"/>
                </a:cubicBezTo>
                <a:cubicBezTo>
                  <a:pt x="2678072" y="1213053"/>
                  <a:pt x="2690455" y="1220046"/>
                  <a:pt x="2695575" y="1230285"/>
                </a:cubicBezTo>
                <a:cubicBezTo>
                  <a:pt x="2700065" y="1239265"/>
                  <a:pt x="2702342" y="1249206"/>
                  <a:pt x="2705100" y="1258860"/>
                </a:cubicBezTo>
                <a:cubicBezTo>
                  <a:pt x="2708696" y="1271447"/>
                  <a:pt x="2707687" y="1285859"/>
                  <a:pt x="2714625" y="1296960"/>
                </a:cubicBezTo>
                <a:cubicBezTo>
                  <a:pt x="2758928" y="1367844"/>
                  <a:pt x="2747727" y="1301015"/>
                  <a:pt x="2771775" y="1373160"/>
                </a:cubicBezTo>
                <a:cubicBezTo>
                  <a:pt x="2780054" y="1397998"/>
                  <a:pt x="2779116" y="1425942"/>
                  <a:pt x="2790825" y="1449360"/>
                </a:cubicBezTo>
                <a:cubicBezTo>
                  <a:pt x="2797175" y="1462060"/>
                  <a:pt x="2804108" y="1474485"/>
                  <a:pt x="2809875" y="1487460"/>
                </a:cubicBezTo>
                <a:cubicBezTo>
                  <a:pt x="2820790" y="1512018"/>
                  <a:pt x="2827734" y="1543419"/>
                  <a:pt x="2847975" y="1563660"/>
                </a:cubicBezTo>
                <a:cubicBezTo>
                  <a:pt x="2866998" y="1582683"/>
                  <a:pt x="2901436" y="1592664"/>
                  <a:pt x="2924175" y="1601760"/>
                </a:cubicBezTo>
                <a:cubicBezTo>
                  <a:pt x="2933700" y="1614460"/>
                  <a:pt x="2940697" y="1629529"/>
                  <a:pt x="2952750" y="1639860"/>
                </a:cubicBezTo>
                <a:cubicBezTo>
                  <a:pt x="2964430" y="1649871"/>
                  <a:pt x="3027896" y="1673728"/>
                  <a:pt x="3038475" y="1677960"/>
                </a:cubicBezTo>
                <a:cubicBezTo>
                  <a:pt x="3041650" y="1668435"/>
                  <a:pt x="3041728" y="1657225"/>
                  <a:pt x="3048000" y="1649385"/>
                </a:cubicBezTo>
                <a:cubicBezTo>
                  <a:pt x="3055151" y="1640446"/>
                  <a:pt x="3068480" y="1638430"/>
                  <a:pt x="3076575" y="1630335"/>
                </a:cubicBezTo>
                <a:cubicBezTo>
                  <a:pt x="3084670" y="1622240"/>
                  <a:pt x="3089275" y="1611285"/>
                  <a:pt x="3095625" y="1601760"/>
                </a:cubicBezTo>
                <a:cubicBezTo>
                  <a:pt x="3098800" y="1585885"/>
                  <a:pt x="3101223" y="1569841"/>
                  <a:pt x="3105150" y="1554135"/>
                </a:cubicBezTo>
                <a:cubicBezTo>
                  <a:pt x="3107585" y="1544395"/>
                  <a:pt x="3107575" y="1532660"/>
                  <a:pt x="3114675" y="1525560"/>
                </a:cubicBezTo>
                <a:cubicBezTo>
                  <a:pt x="3130864" y="1509371"/>
                  <a:pt x="3152775" y="1500160"/>
                  <a:pt x="3171825" y="1487460"/>
                </a:cubicBezTo>
                <a:cubicBezTo>
                  <a:pt x="3199284" y="1469154"/>
                  <a:pt x="3217502" y="1459707"/>
                  <a:pt x="3238500" y="1430310"/>
                </a:cubicBezTo>
                <a:cubicBezTo>
                  <a:pt x="3260021" y="1400180"/>
                  <a:pt x="3295650" y="1335060"/>
                  <a:pt x="3295650" y="1335060"/>
                </a:cubicBezTo>
                <a:cubicBezTo>
                  <a:pt x="3318329" y="1221663"/>
                  <a:pt x="3298765" y="1327109"/>
                  <a:pt x="3324225" y="1106460"/>
                </a:cubicBezTo>
                <a:cubicBezTo>
                  <a:pt x="3332981" y="1030575"/>
                  <a:pt x="3313430" y="1046558"/>
                  <a:pt x="3362325" y="1030260"/>
                </a:cubicBezTo>
                <a:cubicBezTo>
                  <a:pt x="3365500" y="1014385"/>
                  <a:pt x="3366730" y="997994"/>
                  <a:pt x="3371850" y="982635"/>
                </a:cubicBezTo>
                <a:cubicBezTo>
                  <a:pt x="3376340" y="969165"/>
                  <a:pt x="3385627" y="957718"/>
                  <a:pt x="3390900" y="944535"/>
                </a:cubicBezTo>
                <a:cubicBezTo>
                  <a:pt x="3398358" y="925891"/>
                  <a:pt x="3402492" y="906029"/>
                  <a:pt x="3409950" y="887385"/>
                </a:cubicBezTo>
                <a:cubicBezTo>
                  <a:pt x="3416300" y="871510"/>
                  <a:pt x="3423157" y="855828"/>
                  <a:pt x="3429000" y="839760"/>
                </a:cubicBezTo>
                <a:cubicBezTo>
                  <a:pt x="3461695" y="749849"/>
                  <a:pt x="3437239" y="816330"/>
                  <a:pt x="3457575" y="734985"/>
                </a:cubicBezTo>
                <a:cubicBezTo>
                  <a:pt x="3460010" y="725245"/>
                  <a:pt x="3464342" y="716064"/>
                  <a:pt x="3467100" y="706410"/>
                </a:cubicBezTo>
                <a:cubicBezTo>
                  <a:pt x="3470696" y="693823"/>
                  <a:pt x="3473029" y="680897"/>
                  <a:pt x="3476625" y="668310"/>
                </a:cubicBezTo>
                <a:cubicBezTo>
                  <a:pt x="3491955" y="614654"/>
                  <a:pt x="3479800" y="665135"/>
                  <a:pt x="3505200" y="601635"/>
                </a:cubicBezTo>
                <a:cubicBezTo>
                  <a:pt x="3512658" y="582991"/>
                  <a:pt x="3516792" y="563129"/>
                  <a:pt x="3524250" y="544485"/>
                </a:cubicBezTo>
                <a:cubicBezTo>
                  <a:pt x="3530600" y="528610"/>
                  <a:pt x="3538387" y="513237"/>
                  <a:pt x="3543300" y="496860"/>
                </a:cubicBezTo>
                <a:cubicBezTo>
                  <a:pt x="3548807" y="478502"/>
                  <a:pt x="3551418" y="440337"/>
                  <a:pt x="3562350" y="420660"/>
                </a:cubicBezTo>
                <a:cubicBezTo>
                  <a:pt x="3573469" y="400646"/>
                  <a:pt x="3587750" y="382560"/>
                  <a:pt x="3600450" y="363510"/>
                </a:cubicBezTo>
                <a:cubicBezTo>
                  <a:pt x="3606800" y="353985"/>
                  <a:pt x="3614380" y="345174"/>
                  <a:pt x="3619500" y="334935"/>
                </a:cubicBezTo>
                <a:cubicBezTo>
                  <a:pt x="3629025" y="315885"/>
                  <a:pt x="3640165" y="297560"/>
                  <a:pt x="3648075" y="277785"/>
                </a:cubicBezTo>
                <a:cubicBezTo>
                  <a:pt x="3667148" y="230103"/>
                  <a:pt x="3648272" y="239093"/>
                  <a:pt x="3667125" y="182535"/>
                </a:cubicBezTo>
                <a:cubicBezTo>
                  <a:pt x="3673926" y="162131"/>
                  <a:pt x="3712929" y="125788"/>
                  <a:pt x="3724275" y="115860"/>
                </a:cubicBezTo>
                <a:cubicBezTo>
                  <a:pt x="3746841" y="96114"/>
                  <a:pt x="3797985" y="63545"/>
                  <a:pt x="3819525" y="49185"/>
                </a:cubicBezTo>
                <a:cubicBezTo>
                  <a:pt x="3829050" y="42835"/>
                  <a:pt x="3837861" y="35255"/>
                  <a:pt x="3848100" y="30135"/>
                </a:cubicBezTo>
                <a:cubicBezTo>
                  <a:pt x="3860800" y="23785"/>
                  <a:pt x="3878324" y="22899"/>
                  <a:pt x="3886200" y="11085"/>
                </a:cubicBezTo>
                <a:cubicBezTo>
                  <a:pt x="3890138" y="5178"/>
                  <a:pt x="3873500" y="4735"/>
                  <a:pt x="3867150" y="156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 kern="120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9A0FA2-1B98-DC05-7447-7B9BC1B5FE7B}"/>
              </a:ext>
            </a:extLst>
          </p:cNvPr>
          <p:cNvSpPr txBox="1"/>
          <p:nvPr/>
        </p:nvSpPr>
        <p:spPr>
          <a:xfrm>
            <a:off x="209369" y="1136469"/>
            <a:ext cx="25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VEAMOS EL CONCEPTO</a:t>
            </a:r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F0DAA8-935C-5FC9-1233-CEBE2E192AFE}"/>
              </a:ext>
            </a:extLst>
          </p:cNvPr>
          <p:cNvSpPr txBox="1"/>
          <p:nvPr/>
        </p:nvSpPr>
        <p:spPr>
          <a:xfrm>
            <a:off x="232816" y="2386573"/>
            <a:ext cx="3636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VALORES DE GHI </a:t>
            </a:r>
            <a:r>
              <a:rPr lang="es-MX" b="1" dirty="0">
                <a:solidFill>
                  <a:srgbClr val="FF0000"/>
                </a:solidFill>
              </a:rPr>
              <a:t>ESTIMADOS</a:t>
            </a:r>
            <a:r>
              <a:rPr lang="es-MX" dirty="0"/>
              <a:t> PARA SALTA, DURANTE 2 AÑOS, POR UNA BASES DE DATOS SATELITAL…CAMS-RAD POR EJEMPLO</a:t>
            </a:r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1807077-7495-0214-BFD6-BD4F0D6CFD98}"/>
              </a:ext>
            </a:extLst>
          </p:cNvPr>
          <p:cNvSpPr txBox="1"/>
          <p:nvPr/>
        </p:nvSpPr>
        <p:spPr>
          <a:xfrm>
            <a:off x="299156" y="4867871"/>
            <a:ext cx="365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VALORES DE GHI </a:t>
            </a:r>
            <a:r>
              <a:rPr lang="es-MX" b="1" dirty="0"/>
              <a:t>MEDIDOS</a:t>
            </a:r>
            <a:r>
              <a:rPr lang="es-MX" dirty="0"/>
              <a:t> EN SALTA, DURANTE DOS AÑOS .</a:t>
            </a:r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CA945B-80F2-87E9-CF0C-D8B25C0EE886}"/>
              </a:ext>
            </a:extLst>
          </p:cNvPr>
          <p:cNvSpPr txBox="1"/>
          <p:nvPr/>
        </p:nvSpPr>
        <p:spPr>
          <a:xfrm>
            <a:off x="8610600" y="2109575"/>
            <a:ext cx="334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 QUE QUIERO ES QUE LOS VALORES </a:t>
            </a:r>
            <a:r>
              <a:rPr lang="es-MX" dirty="0">
                <a:solidFill>
                  <a:srgbClr val="FF0000"/>
                </a:solidFill>
              </a:rPr>
              <a:t>ESTIMADOS</a:t>
            </a:r>
            <a:r>
              <a:rPr lang="es-MX" dirty="0"/>
              <a:t> PUEDAN CORREGIRSE PARA QUE SE PAREZCAN LO MAS POSIBLE A LOS VALORES </a:t>
            </a:r>
            <a:r>
              <a:rPr lang="es-MX" b="1" dirty="0"/>
              <a:t>MEDIDOS</a:t>
            </a:r>
            <a:r>
              <a:rPr lang="es-MX" dirty="0"/>
              <a:t> </a:t>
            </a:r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F89FE7F-9A4B-7C0B-07C0-DF868FF7DADF}"/>
              </a:ext>
            </a:extLst>
          </p:cNvPr>
          <p:cNvSpPr txBox="1"/>
          <p:nvPr/>
        </p:nvSpPr>
        <p:spPr>
          <a:xfrm>
            <a:off x="3621386" y="15058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kWh/m</a:t>
            </a:r>
            <a:r>
              <a:rPr lang="en-US" sz="1100" baseline="30000" dirty="0"/>
              <a:t>2</a:t>
            </a:r>
            <a:endParaRPr lang="es-AR" sz="1100" baseline="30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4CDD4F-3E88-10F7-7114-67FFDE4993F9}"/>
              </a:ext>
            </a:extLst>
          </p:cNvPr>
          <p:cNvSpPr txBox="1"/>
          <p:nvPr/>
        </p:nvSpPr>
        <p:spPr>
          <a:xfrm>
            <a:off x="8020593" y="374182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dia</a:t>
            </a:r>
            <a:endParaRPr lang="es-AR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2265C2-B2B9-19FF-92DB-94295781222D}"/>
              </a:ext>
            </a:extLst>
          </p:cNvPr>
          <p:cNvSpPr txBox="1"/>
          <p:nvPr/>
        </p:nvSpPr>
        <p:spPr>
          <a:xfrm>
            <a:off x="8020593" y="602084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dia</a:t>
            </a:r>
            <a:endParaRPr lang="es-AR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30D3479-0D02-B813-23DD-D3E7494D995B}"/>
              </a:ext>
            </a:extLst>
          </p:cNvPr>
          <p:cNvSpPr/>
          <p:nvPr/>
        </p:nvSpPr>
        <p:spPr>
          <a:xfrm>
            <a:off x="3925504" y="1921397"/>
            <a:ext cx="3938328" cy="427256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1C1DC9-BB91-F09E-0A1B-351E68E89340}"/>
              </a:ext>
            </a:extLst>
          </p:cNvPr>
          <p:cNvSpPr txBox="1"/>
          <p:nvPr/>
        </p:nvSpPr>
        <p:spPr>
          <a:xfrm>
            <a:off x="9120851" y="4867871"/>
            <a:ext cx="283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REGION AMARILLA ES LA REGION DE OVERLAP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41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D2BBD-B90E-5FD8-0DA9-B66E2617C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46F9D9-DA63-9932-66AA-5607FF00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5350DE-A9FE-78BA-A317-06A25383843E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583B2D8-BE29-3AA2-DA48-24F76A8BF4C3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AED0000C-F562-37A0-8C30-315BFA3E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20AFD24B-6E95-954B-E813-36FDE7EFE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DAB582CD-80B1-EAB2-1DA0-9B1AD59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50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7407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5E4A-16EC-E190-3F20-6156E4CE1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07BCB1-0382-66AF-CA5A-14F2205F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8A98FAE-6BEB-B8E9-ECD9-59C37587C569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D5296B2-2A1F-F604-ADEE-502BF4292D30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3FE19147-7A90-56B9-9E31-6C8A6EF52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A86D48BA-7995-D0E8-1EC0-2ABA73F6B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13A07CF-5154-0C9D-DC0E-D56C8863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51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19190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9101D-9213-7187-04C3-E25997090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0E3C82-20BD-5677-1108-78DC67CE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0A9FB2-73E3-7C76-4357-BEC39806D6C5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20FCE35-AD22-2FEB-8042-C4D0F0E88A04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6A5E1D16-FF4D-71C0-30BD-17EABD97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F2B86E2D-71C7-AFA8-754A-1804A7F4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36D8054D-4EEE-4EDB-1DC4-8BECB65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52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1279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72B56-91B0-2C85-9A40-787831F6C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E376376-C6CA-3CF6-DB7F-6871B610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1CAD084-6318-90B2-EFF4-E86A4CF7770F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DB289C9-BB06-6824-B231-27D597EA1713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CA1D89FA-4DB3-64E2-4874-0F2B82077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67092CFA-C3D2-5952-713A-FA0C1A053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9DAAE6F-FB95-0E86-C7A9-FD5EB7EE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53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586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F32A2-C7C1-2C46-80CD-2672A1C5A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4C470E-0B8C-4B3C-0D83-6234B46E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54780A-AF18-F20A-F6F4-EA953F624FE8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98573C3-509D-067D-4D65-55ACB5A07838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DBC1994E-29D9-5F72-65D3-24D5FAB9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1EAC7A80-6F6C-FB17-1EB5-E445031E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4AD74EB-562B-C828-6C00-77A41AA5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54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9765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5B437-084D-37A1-27D0-6688A457D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AED670-7D8E-2068-1AE6-3A43977E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AB3179C-EFEC-97CF-A20F-AC571805BCCB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F73356-DE27-965B-D022-F81F8C3F9BD9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C086D0C7-335B-8F9F-1CEA-8EDC1898C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F6EEC98B-A75E-234A-7563-B22375DB9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EA0EA8F-6F27-C053-1F2C-5C2A33DC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55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6338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BE3F4-5F31-2052-605E-D2ACE172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2A5141-393B-B168-CF84-CD292034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22F989-7022-53AD-C557-BA1C4CB95692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4DBD7C3-CE8D-CEF8-353D-991D7C34D738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0205CA53-0B08-2D8E-F4D4-47BF7C83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3FBF6406-6832-EA50-8F8A-EF1F0B2F3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0431ABC2-E881-043B-4274-09812050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56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47447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9361D-4212-90EA-A5C1-4701AA89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C87FAC-091E-AE65-6C40-3D478F77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C632EF-B7E2-EEF2-2F4D-8EBDDA916FC2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559BDD6-2629-E42C-C573-949127ED6DCA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5E9E30E9-CC30-2175-69FE-694F5FB5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FD3171A2-5278-B636-29BD-3D38B69D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6C483C2-E7D5-BD4F-DCB5-3AD5381F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57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27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E6DB0-3B8E-3BD8-ADBD-1F401C919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DCB645D-8036-3D04-22F7-6C725F5E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9677C6-D78F-6400-BC20-DC62AE767181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7476D39-7793-F4AF-670D-9084D0C0CEFD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7A99EEAA-F3A6-F756-ABCF-0BA56527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8F7BDAA4-5C75-12D7-1277-6CBD65A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37CD9D6F-D855-485B-58B6-3D2CA41E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58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8180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48448-A610-B49B-7885-BA673D9D9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F9B201-2A09-C5F4-EDE9-9A8111C3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21C657A-61AD-F7DB-6D35-64CED53482C6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E68C572-8CEF-0640-7539-1EB126B7CF9E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779E6B6F-2E8D-84DE-6166-B972CEAD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11C3FD3A-5F3D-AD86-BF37-E0F6085A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6A915090-D509-D96B-F646-1EB7D721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59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140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FD16C-1173-673B-3ACD-0D1CB68D6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DD12A1-AF13-BAD8-BC21-8DF06EBA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26CD57-43DF-E61F-271D-0E160D5E89EE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0AE996F-86BD-81DA-15EF-95F154D9E8A0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94805447-05AA-E64C-AE13-DD78CB09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214A180F-38DE-75B0-367B-7138349A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43D950C1-0BC5-94FA-E487-03C93AF1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6</a:t>
            </a:fld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46253A-A245-E501-B282-4DB64080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997"/>
          <a:stretch>
            <a:fillRect/>
          </a:stretch>
        </p:blipFill>
        <p:spPr bwMode="auto">
          <a:xfrm>
            <a:off x="600481" y="1775393"/>
            <a:ext cx="10991038" cy="36230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B9786C1-C660-8219-403F-8F80AEAFC1CF}"/>
              </a:ext>
            </a:extLst>
          </p:cNvPr>
          <p:cNvSpPr txBox="1"/>
          <p:nvPr/>
        </p:nvSpPr>
        <p:spPr>
          <a:xfrm>
            <a:off x="209369" y="1158844"/>
            <a:ext cx="14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¿PARA QUE?</a:t>
            </a:r>
          </a:p>
        </p:txBody>
      </p:sp>
    </p:spTree>
    <p:extLst>
      <p:ext uri="{BB962C8B-B14F-4D97-AF65-F5344CB8AC3E}">
        <p14:creationId xmlns:p14="http://schemas.microsoft.com/office/powerpoint/2010/main" val="594147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A24E1-48BE-D38D-788B-8CB08F309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5C0374-6940-450B-109A-2C5C2AE3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143333-C653-834B-E191-8F320FC1E900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94A81AD-EBA7-9DC5-B7D3-536C11F69113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F494CDB0-FFEA-F5A1-A74B-0A1A819A2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59C230B9-1505-6B58-171F-0A0C73973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0FD8A107-35BD-778B-7BDA-A8B3CD21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60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282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041EC-52EA-01CC-571D-2FB8BB57A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009FD5-2DFB-CB14-F96B-881BD0C1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D329EB-E77C-6C4A-30F5-5AD69650D1F9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030F5E5-D608-5D75-4E01-02FCD000A6C0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A3B9609D-F16B-59A1-64D3-53C532770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D43B0C5A-3562-2A13-FD8C-D9A44B757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48F3C23A-4B71-770F-CE97-5D35DDBB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61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40948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F4350-7615-CEAE-3153-9C4A09CD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551BA1-6AC4-5C2C-AEAB-8BD9D693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BFDED4-3870-2D16-E531-1C4E5B1928F6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44D1183-470B-8BA2-85B8-3803BCDA3897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406F91C6-8041-9F54-17EF-1E978190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37E66CA7-1E7F-07E7-54CB-1162D173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D2096075-7ADE-3206-7DCC-79334E5E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62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53394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E6D69-3C21-5339-0E4A-14DE72B63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E200DB4-98C3-2DC5-4A29-A1E47B61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2C760D-3547-549B-8126-E2917C20AC97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EB4E79-22B6-A024-A8B5-51EA17CE5C85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4245FD73-52CA-1019-80A7-A11DE988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F000A603-33B1-E122-41D5-54A6102F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09F616F-A669-52A4-DCE0-9408B4DA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63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18433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2A337-161B-0614-1D31-DDB7F343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D3A1DDC-24DA-A7CF-9B83-1E2145CE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EA6D28B-BF77-AD8D-D238-A033B8904C60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EF0F6C-5699-EEB3-EABC-349780B345B8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626D436C-EA12-60CD-27D3-4E9908DE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355518FC-7852-012D-DAAB-C60E1C40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23FE485-BD21-69B7-8F0F-76C2AAC1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64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48364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C5F4F-DAEB-CE01-FC18-E46511EA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C5C823-7C95-8584-2880-B65015B4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37BB6E-1F32-8FDC-9D9D-AF212B7BF269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2D85062-C157-9245-3273-51C3AF54411D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C720DB9E-6A73-C4D0-3B85-56AB60DF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D2DE280E-30C4-F951-1ECF-53009797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6D0F57EF-8254-2969-9A3A-3C8AFFA5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65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32788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679F7-1043-8B34-F04C-C036C75C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2B21B76-0B8E-5D0F-52AB-8AD37534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E1E3BB-24A7-C9C3-2E63-D03E97FBB55B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63127A-7B1C-1FAE-F3B9-9B0B26C4DB8E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AE30C680-BB82-333B-3A39-B44B5BBD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50B703E8-3F57-1A54-1ACC-299A1982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73CC9AC-1022-AF37-A49B-44AABE88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66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45257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E8122-12D4-3593-996A-9DF6C951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F8E882-47EF-9326-C83F-EAD5F527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3799F5-BE01-24BA-8344-848D2BF290EF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5F4BA03-F573-AB6C-2517-0CBDF3B425F9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67559108-5F27-7C05-F7F0-A863F669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F00E69D7-505A-F9E5-C3B9-00F3B45D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8E0C83B-5DEF-4DDA-1E7C-E7151ECF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67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02553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53167-4924-19BB-3634-3EC01DE0E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DE36FE-0FE9-A328-EFBD-3ABBC310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65CE96-8109-6F2E-F549-23D33CE4C792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DD55051-6885-950A-9885-DFF3DD73B3FD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18331A26-FBEB-3393-64F5-9D263695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BB2A26E0-C508-7879-3704-C0C1D83FB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6102F2D-3FBE-EE82-86B4-97037566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68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6871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60AF6-A7F2-A27D-5030-C1AF08A1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D1A831D-BBD3-6AB5-250D-7D022610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610C48-A903-E768-752A-16181756D444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E7669D1-14F8-59F2-393E-7EE2006FC1AC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62A6BF44-29AA-252D-26CA-4C94B3409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ED829F39-371D-34FD-FD3C-B3EE2CA3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FE93F3B-075E-F9B0-CDE3-7B660D90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69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40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01B2B-3909-17CB-C52C-70CCAED60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ED23DD-9BD0-4ED8-7825-EAEC23F5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1A4E553-930A-6DA0-6A77-EEB5E80E938E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029557C-404E-04A5-9A46-CED801F197C9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9D58ADCD-8497-87DC-1A2C-78A0F3C1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8DF748B3-4DBA-3B39-2A8D-9BB430F45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0DADA798-89D8-BE52-9D7D-BF11C509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7</a:t>
            </a:fld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2874EA-C0D6-D026-D8F7-123FD7D69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69" y="1645526"/>
            <a:ext cx="5624052" cy="43950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942E61-D3C1-3C5D-947A-A626ADC62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226" y="1620944"/>
            <a:ext cx="5781368" cy="444418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166FBA-F542-187A-1C91-0243D5C782F7}"/>
              </a:ext>
            </a:extLst>
          </p:cNvPr>
          <p:cNvSpPr txBox="1"/>
          <p:nvPr/>
        </p:nvSpPr>
        <p:spPr>
          <a:xfrm>
            <a:off x="280657" y="1113576"/>
            <a:ext cx="102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VEAMOS UN EJEMPLO PRÁCTICO USANDO DATOS DE SALTA CAPITAL (2013-2014, </a:t>
            </a:r>
            <a:r>
              <a:rPr lang="es-AR" dirty="0"/>
              <a:t>frecuencia</a:t>
            </a:r>
            <a:r>
              <a:rPr lang="en-US" dirty="0"/>
              <a:t> = 1 min) 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DA59CBC-5771-1CBD-34EC-BE80FA77140F}"/>
              </a:ext>
            </a:extLst>
          </p:cNvPr>
          <p:cNvSpPr txBox="1"/>
          <p:nvPr/>
        </p:nvSpPr>
        <p:spPr>
          <a:xfrm>
            <a:off x="624688" y="6033184"/>
            <a:ext cx="11096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Estimativos de los </a:t>
            </a:r>
            <a:r>
              <a:rPr lang="es-ES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BDS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sin procesar </a:t>
            </a:r>
            <a:r>
              <a:rPr lang="es-ES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CAMS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(izq.) y </a:t>
            </a:r>
            <a:r>
              <a:rPr lang="es-ES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SOLCAST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s-ES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der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.) contra las medidas en tierra. La recta roja representa y=x mientras que la verde indica la tendencia de los datos.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8366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6916-534C-3A04-934E-0FF8B9FBC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DE0150-B2AF-A999-47BA-4C991F1D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A7AF007-D017-0DAC-0A55-9C954D43729D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6DF1BF6-C319-8187-90C4-DD2647F56AF6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63196CDC-95B7-E8DD-D4A4-F1109C1FE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D5A2F9C8-F1F3-D6AE-6792-22EE7874B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AA3584A5-A4B7-198E-AAC4-1101FD23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70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81352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786B9-24CC-0DE9-5D07-ED6C3778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1BB8BD-06B5-71C6-FBDC-0E08A0D5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6DC15C-6EF1-47E2-92AF-DD2DFFCE0D80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BB9FEAE-6A11-A58A-A36E-5CB8E82C4AC1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835D05F9-3A58-FDBB-AF7E-993319FB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C2E5AC85-7708-0A43-C532-7A382A6E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A606AD8D-74FE-A47E-B56F-79F7C5EA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71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94472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1D295-5729-DCF5-9622-D08CF450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DB26B4-97CF-090D-6C00-4899FFF9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3F38DF9-3E22-027D-E149-B64C7ED5F5A0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2BEF59B-40C2-10DE-EE3F-7D5FCE87F223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987B7218-91DC-F360-EA09-6C9ACBC5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1A98CBED-3B1B-D833-EFB2-275CB2DC4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B144D05-548D-4A56-D9F8-FE509471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72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30175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B54C1-BA96-1349-D021-8A6EFA2F3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31D0DD-FE75-5BBB-74A7-32EF95263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9B02C5-1528-6843-D137-AA6F1E345054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231D017-3E4A-00DB-7FD4-5D1156C02E3B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B7028D29-E73C-8624-66CB-E752C8078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6785A77E-FAD6-96C5-5064-51824CAA3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37EE170-53E3-3BC4-62CE-BC12E06B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73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43707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CB9DB-BA2D-6FBF-BD3F-1DF7B1685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A08515-984F-B444-B91C-88C8700C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3E4F7F-B1A3-71E5-B99E-4FA373A1412B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5EE4A4B-1F77-E83F-ABB3-918E145E7DD5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D36364F7-2648-68C4-4DD3-A379841BF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54446DCB-F9F7-3EC1-DD6C-9B94D7B14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4F8485F-3A8F-2183-13FB-709BE56B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74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98896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D6A2C-93AD-C391-4909-5EEA1519A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E89555-A7A2-B74B-C09C-F9EF0B94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E22789-23DA-1268-AA54-3D673651308C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194FDD9-AC27-66A0-F471-C5F91E3783D1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A3CBB528-1500-5A7D-2D12-B32259D5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3EEAC29F-E13E-7B23-BFFC-DCCF3C471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B84456C-0EA8-86C4-64B6-D8A15B0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75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5454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012F6-7F43-EDA4-EC02-32134A95C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8DABE2-D579-03B8-F666-10D6C5DE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CB120E-C1C4-18E5-DC3F-7CAFA6BFC376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607C9A3-4502-DBBF-5113-BF401D3C2583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A694E32F-6A77-B587-4414-95845D4DD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D876B525-1311-DE55-07B5-EF58E185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3F2713A-C388-FA42-2D1A-045A609A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76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32361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64355-C67C-4164-424E-1A23C488B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2B9121-1DDE-6D42-7455-96A6C6E7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3F91EE-DE6D-FC77-D641-5D9857D88F3C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2F9453-89BB-0854-104A-84E3B914E7E0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C9DF0E0D-42D8-550B-D0B3-2A7B61A8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BB5B379D-B6FA-4659-908E-3864DB8A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D3E6D7D8-6669-CA10-063E-F6287F48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77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9025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A5BB1-65CF-1B37-8C90-EB058D1E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B88463-1B68-2A8F-D4B0-1971760B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945221-2976-E2D4-A2D3-86607A287C3B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33F6D1-DE7E-F85D-6372-63F8FC2B41BC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C18B81C4-9F31-DB84-88C7-48A2BDEEB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51E6165A-5838-4127-841B-9A5A7D60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A21B327-2FE9-A9D5-13C8-FAECCC75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78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7166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0F4D2-D078-4D93-7697-868A5658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2E6CDD-DFF6-FC2B-24EF-A2CF9695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B0C1C2-14F0-DA5D-D02A-8C27BF928E07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66F30D5-D233-26B9-50A0-6F67FF8B863B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85C4C011-2EDA-6BE1-C458-D7BCDDF7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C7307F62-0381-5238-76D0-53678DB4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332D11E-36EC-150B-998E-6A4C87C5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79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598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EB64A-8E92-82C8-F33B-99E507839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753DA1-C140-462E-9D7E-EF4D5334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84A8A0-72CB-C76A-90A8-5D9D8A472DE1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2723FD7-147B-D548-7997-3AAFA327C49F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C425E916-B6A6-1DA3-2DB8-3D184C3E6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AFBA73CA-D04D-B4CA-27B7-129FD8FAC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DFE1A614-97AF-9EFC-7ACC-104E5987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8</a:t>
            </a:fld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483B33-7CD4-4385-B6DE-DBA62FEB0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69" y="1645526"/>
            <a:ext cx="5624052" cy="439501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51AD4A0-B94F-48CE-F90D-8DCA5F5735A4}"/>
              </a:ext>
            </a:extLst>
          </p:cNvPr>
          <p:cNvSpPr txBox="1"/>
          <p:nvPr/>
        </p:nvSpPr>
        <p:spPr>
          <a:xfrm>
            <a:off x="280657" y="1113576"/>
            <a:ext cx="102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VEAMOS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PRACTICO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DATOS DE SALTA CAPITAL (2013-2014, </a:t>
            </a:r>
            <a:r>
              <a:rPr lang="en-US" dirty="0" err="1"/>
              <a:t>frecuencia</a:t>
            </a:r>
            <a:r>
              <a:rPr lang="en-US" dirty="0"/>
              <a:t> = 1 min) 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73FB83-DF10-28D4-C43E-7B96E1C0D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0484" y="3150029"/>
            <a:ext cx="6165507" cy="9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223A4-E032-6DAA-6C8E-44ADAEDCE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7338A0-11CB-B833-0226-70E754F0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328D157-179C-30F8-E55D-14C8A69D610E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5037A2-6B9D-0C11-AE5C-C1713CB5446B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51BB339E-9857-6E28-FBFE-88586A3E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789CA909-D45F-BC30-6B85-D41279F7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353FDC3-843C-8E59-19F1-2FC6732D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80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50384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57D66-0B14-DC89-1A0E-5757E21B0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911E64-3C9D-7965-C734-0377EBC7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B35393-FAF7-C13A-441B-BF49412A49B6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98957E6-E8ED-B618-D1C2-8EC3C013EAF0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91365764-3C8A-DB04-84A9-CBBA4E4F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ACC6CAC4-C727-0B18-C960-3D63101B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0C53F72-D6B0-C3A7-B2CE-DCB5DD9F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81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39879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B3112-86FF-C09E-4EFE-06F1DC4C5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92E839-7029-08DB-CB23-EC71ECAC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E79EC3-F923-0796-4060-AC0AA0D9B143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DE154E5-4153-041E-BA34-7BB6939D0577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D7FD5C05-DC52-DE62-6E1B-953A6FC0D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A37D4987-D524-C9B7-AE4D-55207165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0D769F0D-ED90-020B-B174-FD2E11D5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82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94000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870D6-2E46-605F-37D9-71D3438F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8D90FB-A771-96DE-6374-A74029A5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E4BFD5-7FA5-0091-B074-98BEFEDA2970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79716D2-2C93-4A23-4BDC-FD852ED65E7E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AE5BE135-A827-B6AF-70E3-BEBB6767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8AD16D4D-2BEA-C9A7-F944-519D8169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1DEBB91-D1FE-24E8-D97F-93C7C23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83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47331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744A9-5975-4DCF-2E6B-86FEA7F29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10BE603-8F29-869B-1A99-56310A1A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A9E51F-C2C1-2BB2-22A1-925F4E32E2CF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3E117D7-DFEF-34F2-DD67-E730B2A6B6C2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4D2380B1-C183-AE96-88BA-39CDF17A0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CE3C03A6-2ED6-67BD-1C33-942B5833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411C4944-1723-4647-1C30-19F0D529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84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39766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E911-DDCE-6B75-8190-7520BCE5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4D4FDA-07C2-EDF9-E682-0019384F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8A8643-1403-FBE7-FF40-A4B46C3077C6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15DD2A6-2E48-B60C-468F-43F23CD3546B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B0A22719-4308-EAE4-DB7C-0F54D6933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11CC76FB-75C7-2CCA-2733-9E787AF1A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35A13075-27C9-6143-BEC0-4A56C2F1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85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72367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0FDD2-2810-3503-D623-F5255F60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280AD2-4C93-02AF-D5F6-F301414B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67C6D9-AE90-AC85-E0EB-85D5B16EB75F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740F638-75B0-C166-5D20-CDB6E3AA826F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F8C998BC-E30D-C0A7-DF62-71EA8D78B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F0ADBF2C-9617-3D1F-9F47-0FC331D0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6410A4A8-FFF2-2248-7227-D1957961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86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167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DCFF-0DE3-D71F-9646-2B598FC67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B1A6AF7-1DBB-345B-953C-507604C3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9" y="55595"/>
            <a:ext cx="693630" cy="657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1E52C3-A58E-696D-23E8-A863F91AED82}"/>
              </a:ext>
            </a:extLst>
          </p:cNvPr>
          <p:cNvSpPr txBox="1"/>
          <p:nvPr/>
        </p:nvSpPr>
        <p:spPr>
          <a:xfrm>
            <a:off x="4438650" y="217365"/>
            <a:ext cx="67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Curso de Posgrado</a:t>
            </a:r>
            <a:r>
              <a:rPr lang="es-AR" sz="1000" dirty="0"/>
              <a:t>: </a:t>
            </a:r>
            <a:r>
              <a:rPr lang="es-A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"Tópicos avanzados sobre medición y evaluación de radiación solar – 2024”</a:t>
            </a:r>
          </a:p>
          <a:p>
            <a:pPr algn="ctr"/>
            <a:r>
              <a:rPr lang="es-AR" sz="1000" dirty="0">
                <a:latin typeface="Aptos" panose="020B0004020202020204" pitchFamily="34" charset="0"/>
                <a:cs typeface="Times New Roman" panose="02020603050405020304" pitchFamily="18" charset="0"/>
              </a:rPr>
              <a:t>2 al 6 de Diciembre de 2024 – Facultad de Ciencias Exactas – Universidad Nacional de Salta</a:t>
            </a:r>
            <a:endParaRPr lang="es-AR" sz="1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8CE95-245A-60BA-5A2B-A884C6E518B4}"/>
              </a:ext>
            </a:extLst>
          </p:cNvPr>
          <p:cNvCxnSpPr/>
          <p:nvPr/>
        </p:nvCxnSpPr>
        <p:spPr>
          <a:xfrm>
            <a:off x="0" y="81745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CT LOGO | CONICET Salta-Jujuy">
            <a:extLst>
              <a:ext uri="{FF2B5EF4-FFF2-40B4-BE49-F238E27FC236}">
                <a16:creationId xmlns:a16="http://schemas.microsoft.com/office/drawing/2014/main" id="{BB6860C6-B6EF-997C-6740-0D41981F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67" y="76200"/>
            <a:ext cx="693630" cy="6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0 años del escudo de la UNSa y la permanencia del sentir ...">
            <a:extLst>
              <a:ext uri="{FF2B5EF4-FFF2-40B4-BE49-F238E27FC236}">
                <a16:creationId xmlns:a16="http://schemas.microsoft.com/office/drawing/2014/main" id="{BB7348AF-BABB-448B-EBA6-12C8F86A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65" y="69659"/>
            <a:ext cx="695522" cy="6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870B622-860E-D9CE-249C-7E243D1D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988-AFD1-4293-9FBC-6556B6FD0ACE}" type="slidenum">
              <a:rPr lang="es-AR" smtClean="0"/>
              <a:t>9</a:t>
            </a:fld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889784-C2DD-0C5E-B701-809A6723F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69" y="1645526"/>
            <a:ext cx="5624052" cy="439501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259514A-47B9-2215-4492-C76DB6492DF3}"/>
              </a:ext>
            </a:extLst>
          </p:cNvPr>
          <p:cNvSpPr txBox="1"/>
          <p:nvPr/>
        </p:nvSpPr>
        <p:spPr>
          <a:xfrm>
            <a:off x="280657" y="1113576"/>
            <a:ext cx="102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VEAMOS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PRACTICO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DATOS DE SALTA CAPITAL (2013-2014, </a:t>
            </a:r>
            <a:r>
              <a:rPr lang="en-US" dirty="0" err="1"/>
              <a:t>frecuencia</a:t>
            </a:r>
            <a:r>
              <a:rPr lang="en-US" dirty="0"/>
              <a:t> = 1 min) 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9A62BB-AB4A-BD26-24B2-30FD95876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446" y="2801072"/>
            <a:ext cx="6357545" cy="16088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C5A177C-446A-E059-89BB-B42315012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58" y="1645526"/>
            <a:ext cx="5781368" cy="44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71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4637</Words>
  <Application>Microsoft Office PowerPoint</Application>
  <PresentationFormat>Panorámica</PresentationFormat>
  <Paragraphs>492</Paragraphs>
  <Slides>86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86</vt:i4>
      </vt:variant>
    </vt:vector>
  </HeadingPairs>
  <TitlesOfParts>
    <vt:vector size="96" baseType="lpstr">
      <vt:lpstr>Aptos</vt:lpstr>
      <vt:lpstr>Aptos Display</vt:lpstr>
      <vt:lpstr>Aptos Narrow</vt:lpstr>
      <vt:lpstr>Arial</vt:lpstr>
      <vt:lpstr>Calibri</vt:lpstr>
      <vt:lpstr>Cambria Math</vt:lpstr>
      <vt:lpstr>Dreaming Outloud Pro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Germán Salazar</dc:creator>
  <cp:lastModifiedBy>Germán Salazar</cp:lastModifiedBy>
  <cp:revision>22</cp:revision>
  <dcterms:created xsi:type="dcterms:W3CDTF">2024-11-15T18:09:42Z</dcterms:created>
  <dcterms:modified xsi:type="dcterms:W3CDTF">2024-11-29T02:34:22Z</dcterms:modified>
</cp:coreProperties>
</file>