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2-1.png"/><Relationship Id="rId2" Type="http://schemas.openxmlformats.org/officeDocument/2006/relationships/image" Target="../media/image-12-2.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6319599" y="1928931"/>
            <a:ext cx="7477601" cy="1720331"/>
          </a:xfrm>
          <a:prstGeom prst="rect">
            <a:avLst/>
          </a:prstGeom>
          <a:noFill/>
          <a:ln/>
        </p:spPr>
        <p:txBody>
          <a:bodyPr wrap="square" rtlCol="0" anchor="t"/>
          <a:lstStyle/>
          <a:p>
            <a:pPr indent="0" marL="0">
              <a:lnSpc>
                <a:spcPts val="6823"/>
              </a:lnSpc>
              <a:buNone/>
            </a:pPr>
            <a:r>
              <a:rPr lang="en-US" sz="5249" dirty="0">
                <a:solidFill>
                  <a:srgbClr val="EBCCBB"/>
                </a:solidFill>
                <a:latin typeface="Gelasio" pitchFamily="34" charset="0"/>
                <a:ea typeface="Gelasio" pitchFamily="34" charset="-122"/>
                <a:cs typeface="Gelasio" pitchFamily="34" charset="-120"/>
              </a:rPr>
              <a:t>Exploring German Car Listings</a:t>
            </a:r>
            <a:endParaRPr lang="en-US" sz="5249" dirty="0"/>
          </a:p>
        </p:txBody>
      </p:sp>
      <p:sp>
        <p:nvSpPr>
          <p:cNvPr id="5" name="Text 3"/>
          <p:cNvSpPr/>
          <p:nvPr/>
        </p:nvSpPr>
        <p:spPr>
          <a:xfrm>
            <a:off x="6319599" y="3980067"/>
            <a:ext cx="7477601" cy="1587488"/>
          </a:xfrm>
          <a:prstGeom prst="rect">
            <a:avLst/>
          </a:prstGeom>
          <a:noFill/>
          <a:ln/>
        </p:spPr>
        <p:txBody>
          <a:bodyPr wrap="square" rtlCol="0" anchor="t"/>
          <a:lstStyle/>
          <a:p>
            <a:pPr indent="0" marL="0">
              <a:lnSpc>
                <a:spcPts val="3149"/>
              </a:lnSpc>
              <a:buNone/>
            </a:pPr>
            <a:r>
              <a:rPr lang="en-US" sz="1750" dirty="0">
                <a:solidFill>
                  <a:srgbClr val="C9C2C0"/>
                </a:solidFill>
                <a:latin typeface="Gelasio" pitchFamily="34" charset="0"/>
                <a:ea typeface="Gelasio" pitchFamily="34" charset="-122"/>
                <a:cs typeface="Gelasio" pitchFamily="34" charset="-120"/>
              </a:rPr>
              <a:t>Welcome, Are you all curious about the German car market? My presentation explores the diversity of car models across different car makes, popular car models, price ranges, and correlations between car features. Discover valuable insights that can assist in making informed decisions.</a:t>
            </a:r>
            <a:endParaRPr lang="en-US" sz="1750" dirty="0"/>
          </a:p>
        </p:txBody>
      </p:sp>
      <p:sp>
        <p:nvSpPr>
          <p:cNvPr id="6" name="Shape 4"/>
          <p:cNvSpPr/>
          <p:nvPr/>
        </p:nvSpPr>
        <p:spPr>
          <a:xfrm>
            <a:off x="6319599" y="5843167"/>
            <a:ext cx="355402" cy="352788"/>
          </a:xfrm>
          <a:prstGeom prst="roundRect">
            <a:avLst>
              <a:gd name="adj" fmla="val 25916657"/>
            </a:avLst>
          </a:prstGeom>
          <a:noFill/>
          <a:ln w="7620">
            <a:solidFill>
              <a:srgbClr val="FFFFFF"/>
            </a:solidFill>
            <a:prstDash val="solid"/>
          </a:ln>
        </p:spPr>
      </p:sp>
      <p:pic>
        <p:nvPicPr>
          <p:cNvPr id="7" name="Image 0" descr="preencoded.png">    </p:cNvPr>
          <p:cNvPicPr>
            <a:picLocks noChangeAspect="1"/>
          </p:cNvPicPr>
          <p:nvPr/>
        </p:nvPicPr>
        <p:blipFill>
          <a:blip r:embed="rId1"/>
          <a:stretch>
            <a:fillRect/>
          </a:stretch>
        </p:blipFill>
        <p:spPr>
          <a:xfrm>
            <a:off x="6327219" y="5850731"/>
            <a:ext cx="340162" cy="337660"/>
          </a:xfrm>
          <a:prstGeom prst="rect">
            <a:avLst/>
          </a:prstGeom>
        </p:spPr>
      </p:pic>
      <p:sp>
        <p:nvSpPr>
          <p:cNvPr id="8" name="Text 5"/>
          <p:cNvSpPr/>
          <p:nvPr/>
        </p:nvSpPr>
        <p:spPr>
          <a:xfrm>
            <a:off x="6786086" y="5848604"/>
            <a:ext cx="3078480" cy="385999"/>
          </a:xfrm>
          <a:prstGeom prst="rect">
            <a:avLst/>
          </a:prstGeom>
          <a:noFill/>
          <a:ln/>
        </p:spPr>
        <p:txBody>
          <a:bodyPr wrap="none" rtlCol="0" anchor="t"/>
          <a:lstStyle/>
          <a:p>
            <a:pPr algn="l" indent="0" marL="0">
              <a:lnSpc>
                <a:spcPts val="3062"/>
              </a:lnSpc>
              <a:buNone/>
            </a:pPr>
            <a:r>
              <a:rPr lang="en-US" sz="2187" b="1" dirty="0">
                <a:solidFill>
                  <a:srgbClr val="C9C2C0"/>
                </a:solidFill>
                <a:latin typeface="Gelasio" pitchFamily="34" charset="0"/>
                <a:ea typeface="Gelasio" pitchFamily="34" charset="-122"/>
                <a:cs typeface="Gelasio" pitchFamily="34" charset="-120"/>
              </a:rPr>
              <a:t>by Palash Bhagwatkar</a:t>
            </a:r>
            <a:endParaRPr lang="en-US" sz="2187" dirty="0"/>
          </a:p>
        </p:txBody>
      </p:sp>
      <p:pic>
        <p:nvPicPr>
          <p:cNvPr id="9" name="Image 1" descr="preencoded.png">    </p:cNvPr>
          <p:cNvPicPr>
            <a:picLocks noChangeAspect="1"/>
          </p:cNvPicPr>
          <p:nvPr/>
        </p:nvPicPr>
        <p:blipFill>
          <a:blip r:embed="rId2"/>
          <a:stretch>
            <a:fillRect/>
          </a:stretch>
        </p:blipFill>
        <p:spPr>
          <a:xfrm>
            <a:off x="0" y="0"/>
            <a:ext cx="5486400" cy="8169088"/>
          </a:xfrm>
          <a:prstGeom prst="rect">
            <a:avLst/>
          </a:prstGeom>
        </p:spPr>
      </p:pic>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657820" y="478776"/>
            <a:ext cx="4076700" cy="565761"/>
          </a:xfrm>
          <a:prstGeom prst="rect">
            <a:avLst/>
          </a:prstGeom>
          <a:noFill/>
          <a:ln/>
        </p:spPr>
        <p:txBody>
          <a:bodyPr wrap="none" rtlCol="0" anchor="t"/>
          <a:lstStyle/>
          <a:p>
            <a:pPr indent="0" marL="0">
              <a:lnSpc>
                <a:spcPts val="4489"/>
              </a:lnSpc>
              <a:buNone/>
            </a:pPr>
            <a:r>
              <a:rPr lang="en-US" sz="3453" dirty="0">
                <a:solidFill>
                  <a:srgbClr val="EBCCBB"/>
                </a:solidFill>
                <a:latin typeface="Gelasio" pitchFamily="34" charset="0"/>
                <a:ea typeface="Gelasio" pitchFamily="34" charset="-122"/>
                <a:cs typeface="Gelasio" pitchFamily="34" charset="-120"/>
              </a:rPr>
              <a:t>Car Price vs. Mileage</a:t>
            </a:r>
            <a:endParaRPr lang="en-US" sz="3453" dirty="0"/>
          </a:p>
        </p:txBody>
      </p:sp>
      <p:sp>
        <p:nvSpPr>
          <p:cNvPr id="5" name="Text 3"/>
          <p:cNvSpPr/>
          <p:nvPr/>
        </p:nvSpPr>
        <p:spPr>
          <a:xfrm>
            <a:off x="657820" y="1427581"/>
            <a:ext cx="13314759" cy="626628"/>
          </a:xfrm>
          <a:prstGeom prst="rect">
            <a:avLst/>
          </a:prstGeom>
          <a:noFill/>
          <a:ln/>
        </p:spPr>
        <p:txBody>
          <a:bodyPr wrap="square" rtlCol="0" anchor="t"/>
          <a:lstStyle/>
          <a:p>
            <a:pPr indent="0" marL="0">
              <a:lnSpc>
                <a:spcPts val="2486"/>
              </a:lnSpc>
              <a:buNone/>
            </a:pPr>
            <a:r>
              <a:rPr lang="en-US" sz="1381" dirty="0">
                <a:solidFill>
                  <a:srgbClr val="C9C2C0"/>
                </a:solidFill>
                <a:latin typeface="Gelasio" pitchFamily="34" charset="0"/>
                <a:ea typeface="Gelasio" pitchFamily="34" charset="-122"/>
                <a:cs typeface="Gelasio" pitchFamily="34" charset="-120"/>
              </a:rPr>
              <a:t>The scatter plot below depicts the relationship between car prices and mileage for each car listing in the dataset. By analyzing this data, it's possible to identify patterns between a car's price and its mileage.</a:t>
            </a:r>
            <a:endParaRPr lang="en-US" sz="1381" dirty="0"/>
          </a:p>
        </p:txBody>
      </p:sp>
      <p:pic>
        <p:nvPicPr>
          <p:cNvPr id="6" name="Image 0" descr="preencoded.png">    </p:cNvPr>
          <p:cNvPicPr>
            <a:picLocks noChangeAspect="1"/>
          </p:cNvPicPr>
          <p:nvPr/>
        </p:nvPicPr>
        <p:blipFill>
          <a:blip r:embed="rId1"/>
          <a:stretch>
            <a:fillRect/>
          </a:stretch>
        </p:blipFill>
        <p:spPr>
          <a:xfrm>
            <a:off x="657820" y="2271791"/>
            <a:ext cx="10788253" cy="5713516"/>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699730" y="509386"/>
            <a:ext cx="8679180" cy="601927"/>
          </a:xfrm>
          <a:prstGeom prst="rect">
            <a:avLst/>
          </a:prstGeom>
          <a:noFill/>
          <a:ln/>
        </p:spPr>
        <p:txBody>
          <a:bodyPr wrap="none" rtlCol="0" anchor="t"/>
          <a:lstStyle/>
          <a:p>
            <a:pPr indent="0" marL="0">
              <a:lnSpc>
                <a:spcPts val="4775"/>
              </a:lnSpc>
              <a:buNone/>
            </a:pPr>
            <a:r>
              <a:rPr lang="en-US" sz="3673" dirty="0">
                <a:solidFill>
                  <a:srgbClr val="EBCCBB"/>
                </a:solidFill>
                <a:latin typeface="Gelasio" pitchFamily="34" charset="0"/>
                <a:ea typeface="Gelasio" pitchFamily="34" charset="-122"/>
                <a:cs typeface="Gelasio" pitchFamily="34" charset="-120"/>
              </a:rPr>
              <a:t>Distribution of Fuel Types and Gear Types</a:t>
            </a:r>
            <a:endParaRPr lang="en-US" sz="3673" dirty="0"/>
          </a:p>
        </p:txBody>
      </p:sp>
      <p:sp>
        <p:nvSpPr>
          <p:cNvPr id="5" name="Text 3"/>
          <p:cNvSpPr/>
          <p:nvPr/>
        </p:nvSpPr>
        <p:spPr>
          <a:xfrm>
            <a:off x="699730" y="1518822"/>
            <a:ext cx="13230939" cy="666575"/>
          </a:xfrm>
          <a:prstGeom prst="rect">
            <a:avLst/>
          </a:prstGeom>
          <a:noFill/>
          <a:ln/>
        </p:spPr>
        <p:txBody>
          <a:bodyPr wrap="square" rtlCol="0" anchor="t"/>
          <a:lstStyle/>
          <a:p>
            <a:pPr indent="0" marL="0">
              <a:lnSpc>
                <a:spcPts val="2645"/>
              </a:lnSpc>
              <a:buNone/>
            </a:pPr>
            <a:r>
              <a:rPr lang="en-US" sz="1469" dirty="0">
                <a:solidFill>
                  <a:srgbClr val="C9C2C0"/>
                </a:solidFill>
                <a:latin typeface="Gelasio" pitchFamily="34" charset="0"/>
                <a:ea typeface="Gelasio" pitchFamily="34" charset="-122"/>
                <a:cs typeface="Gelasio" pitchFamily="34" charset="-120"/>
              </a:rPr>
              <a:t>Our pie charts illustrate the distribution of different fuel and gear types among the car listings. Understanding this data can help you identify the most common fuel and gear types, which can be helpful in making informed decisions.</a:t>
            </a:r>
            <a:endParaRPr lang="en-US" sz="1469" dirty="0"/>
          </a:p>
        </p:txBody>
      </p:sp>
      <p:sp>
        <p:nvSpPr>
          <p:cNvPr id="6" name="Text 4"/>
          <p:cNvSpPr/>
          <p:nvPr/>
        </p:nvSpPr>
        <p:spPr>
          <a:xfrm>
            <a:off x="699730" y="2657672"/>
            <a:ext cx="3268980" cy="361180"/>
          </a:xfrm>
          <a:prstGeom prst="rect">
            <a:avLst/>
          </a:prstGeom>
          <a:noFill/>
          <a:ln/>
        </p:spPr>
        <p:txBody>
          <a:bodyPr wrap="none" rtlCol="0" anchor="t"/>
          <a:lstStyle/>
          <a:p>
            <a:pPr indent="0" marL="0">
              <a:lnSpc>
                <a:spcPts val="2865"/>
              </a:lnSpc>
              <a:buNone/>
            </a:pPr>
            <a:r>
              <a:rPr lang="en-US" sz="2204" dirty="0">
                <a:solidFill>
                  <a:srgbClr val="EBCCBB"/>
                </a:solidFill>
                <a:latin typeface="Gelasio" pitchFamily="34" charset="0"/>
                <a:ea typeface="Gelasio" pitchFamily="34" charset="-122"/>
                <a:cs typeface="Gelasio" pitchFamily="34" charset="-120"/>
              </a:rPr>
              <a:t>Distribution of Fuel Types</a:t>
            </a:r>
            <a:endParaRPr lang="en-US" sz="2204" dirty="0"/>
          </a:p>
        </p:txBody>
      </p:sp>
      <p:sp>
        <p:nvSpPr>
          <p:cNvPr id="7" name="Text 5"/>
          <p:cNvSpPr/>
          <p:nvPr/>
        </p:nvSpPr>
        <p:spPr>
          <a:xfrm>
            <a:off x="998101" y="3250380"/>
            <a:ext cx="6089452" cy="333287"/>
          </a:xfrm>
          <a:prstGeom prst="rect">
            <a:avLst/>
          </a:prstGeom>
          <a:noFill/>
          <a:ln/>
        </p:spPr>
        <p:txBody>
          <a:bodyPr wrap="none" rtlCol="0" anchor="t"/>
          <a:lstStyle/>
          <a:p>
            <a:pPr algn="l" marL="342900" indent="-342900">
              <a:lnSpc>
                <a:spcPts val="2645"/>
              </a:lnSpc>
              <a:buSzPct val="100000"/>
              <a:buChar char="•"/>
            </a:pPr>
            <a:r>
              <a:rPr lang="en-US" sz="1469" dirty="0">
                <a:solidFill>
                  <a:srgbClr val="C9C2C0"/>
                </a:solidFill>
                <a:latin typeface="Gelasio" pitchFamily="34" charset="0"/>
                <a:ea typeface="Gelasio" pitchFamily="34" charset="-122"/>
                <a:cs typeface="Gelasio" pitchFamily="34" charset="-120"/>
              </a:rPr>
              <a:t>Gasoline: 62.3%</a:t>
            </a:r>
            <a:endParaRPr lang="en-US" sz="1469" dirty="0"/>
          </a:p>
        </p:txBody>
      </p:sp>
      <p:sp>
        <p:nvSpPr>
          <p:cNvPr id="8" name="Text 6"/>
          <p:cNvSpPr/>
          <p:nvPr/>
        </p:nvSpPr>
        <p:spPr>
          <a:xfrm>
            <a:off x="998101" y="3676208"/>
            <a:ext cx="6089452" cy="333287"/>
          </a:xfrm>
          <a:prstGeom prst="rect">
            <a:avLst/>
          </a:prstGeom>
          <a:noFill/>
          <a:ln/>
        </p:spPr>
        <p:txBody>
          <a:bodyPr wrap="none" rtlCol="0" anchor="t"/>
          <a:lstStyle/>
          <a:p>
            <a:pPr algn="l" marL="342900" indent="-342900">
              <a:lnSpc>
                <a:spcPts val="2645"/>
              </a:lnSpc>
              <a:buSzPct val="100000"/>
              <a:buChar char="•"/>
            </a:pPr>
            <a:r>
              <a:rPr lang="en-US" sz="1469" dirty="0">
                <a:solidFill>
                  <a:srgbClr val="C9C2C0"/>
                </a:solidFill>
                <a:latin typeface="Gelasio" pitchFamily="34" charset="0"/>
                <a:ea typeface="Gelasio" pitchFamily="34" charset="-122"/>
                <a:cs typeface="Gelasio" pitchFamily="34" charset="-120"/>
              </a:rPr>
              <a:t>Diesel: 32.9%</a:t>
            </a:r>
            <a:endParaRPr lang="en-US" sz="1469" dirty="0"/>
          </a:p>
        </p:txBody>
      </p:sp>
      <p:sp>
        <p:nvSpPr>
          <p:cNvPr id="9" name="Text 7"/>
          <p:cNvSpPr/>
          <p:nvPr/>
        </p:nvSpPr>
        <p:spPr>
          <a:xfrm>
            <a:off x="998101" y="4102036"/>
            <a:ext cx="6089452" cy="333287"/>
          </a:xfrm>
          <a:prstGeom prst="rect">
            <a:avLst/>
          </a:prstGeom>
          <a:noFill/>
          <a:ln/>
        </p:spPr>
        <p:txBody>
          <a:bodyPr wrap="none" rtlCol="0" anchor="t"/>
          <a:lstStyle/>
          <a:p>
            <a:pPr algn="l" marL="342900" indent="-342900">
              <a:lnSpc>
                <a:spcPts val="2645"/>
              </a:lnSpc>
              <a:buSzPct val="100000"/>
              <a:buChar char="•"/>
            </a:pPr>
            <a:r>
              <a:rPr lang="en-US" sz="1469" dirty="0">
                <a:solidFill>
                  <a:srgbClr val="C9C2C0"/>
                </a:solidFill>
                <a:latin typeface="Gelasio" pitchFamily="34" charset="0"/>
                <a:ea typeface="Gelasio" pitchFamily="34" charset="-122"/>
                <a:cs typeface="Gelasio" pitchFamily="34" charset="-120"/>
              </a:rPr>
              <a:t>Others: 4.8%</a:t>
            </a:r>
            <a:endParaRPr lang="en-US" sz="1469" dirty="0"/>
          </a:p>
        </p:txBody>
      </p:sp>
      <p:pic>
        <p:nvPicPr>
          <p:cNvPr id="10" name="Image 0" descr="preencoded.png">    </p:cNvPr>
          <p:cNvPicPr>
            <a:picLocks noChangeAspect="1"/>
          </p:cNvPicPr>
          <p:nvPr/>
        </p:nvPicPr>
        <p:blipFill>
          <a:blip r:embed="rId1"/>
          <a:stretch>
            <a:fillRect/>
          </a:stretch>
        </p:blipFill>
        <p:spPr>
          <a:xfrm>
            <a:off x="699730" y="4666852"/>
            <a:ext cx="6387822" cy="3382986"/>
          </a:xfrm>
          <a:prstGeom prst="rect">
            <a:avLst/>
          </a:prstGeom>
        </p:spPr>
      </p:pic>
      <p:sp>
        <p:nvSpPr>
          <p:cNvPr id="11" name="Text 8"/>
          <p:cNvSpPr/>
          <p:nvPr/>
        </p:nvSpPr>
        <p:spPr>
          <a:xfrm>
            <a:off x="7550468" y="2657672"/>
            <a:ext cx="3322320" cy="361180"/>
          </a:xfrm>
          <a:prstGeom prst="rect">
            <a:avLst/>
          </a:prstGeom>
          <a:noFill/>
          <a:ln/>
        </p:spPr>
        <p:txBody>
          <a:bodyPr wrap="none" rtlCol="0" anchor="t"/>
          <a:lstStyle/>
          <a:p>
            <a:pPr indent="0" marL="0">
              <a:lnSpc>
                <a:spcPts val="2865"/>
              </a:lnSpc>
              <a:buNone/>
            </a:pPr>
            <a:r>
              <a:rPr lang="en-US" sz="2204" dirty="0">
                <a:solidFill>
                  <a:srgbClr val="EBCCBB"/>
                </a:solidFill>
                <a:latin typeface="Gelasio" pitchFamily="34" charset="0"/>
                <a:ea typeface="Gelasio" pitchFamily="34" charset="-122"/>
                <a:cs typeface="Gelasio" pitchFamily="34" charset="-120"/>
              </a:rPr>
              <a:t>Distribution of Gear Types</a:t>
            </a:r>
            <a:endParaRPr lang="en-US" sz="2204" dirty="0"/>
          </a:p>
        </p:txBody>
      </p:sp>
      <p:sp>
        <p:nvSpPr>
          <p:cNvPr id="12" name="Text 9"/>
          <p:cNvSpPr/>
          <p:nvPr/>
        </p:nvSpPr>
        <p:spPr>
          <a:xfrm>
            <a:off x="7848838" y="3250380"/>
            <a:ext cx="6089452" cy="333287"/>
          </a:xfrm>
          <a:prstGeom prst="rect">
            <a:avLst/>
          </a:prstGeom>
          <a:noFill/>
          <a:ln/>
        </p:spPr>
        <p:txBody>
          <a:bodyPr wrap="none" rtlCol="0" anchor="t"/>
          <a:lstStyle/>
          <a:p>
            <a:pPr algn="l" marL="342900" indent="-342900">
              <a:lnSpc>
                <a:spcPts val="2645"/>
              </a:lnSpc>
              <a:buSzPct val="100000"/>
              <a:buChar char="•"/>
            </a:pPr>
            <a:r>
              <a:rPr lang="en-US" sz="1469" dirty="0">
                <a:solidFill>
                  <a:srgbClr val="C9C2C0"/>
                </a:solidFill>
                <a:latin typeface="Gelasio" pitchFamily="34" charset="0"/>
                <a:ea typeface="Gelasio" pitchFamily="34" charset="-122"/>
                <a:cs typeface="Gelasio" pitchFamily="34" charset="-120"/>
              </a:rPr>
              <a:t>Manual: 65.8%</a:t>
            </a:r>
            <a:endParaRPr lang="en-US" sz="1469" dirty="0"/>
          </a:p>
        </p:txBody>
      </p:sp>
      <p:sp>
        <p:nvSpPr>
          <p:cNvPr id="13" name="Text 10"/>
          <p:cNvSpPr/>
          <p:nvPr/>
        </p:nvSpPr>
        <p:spPr>
          <a:xfrm>
            <a:off x="7848838" y="3676208"/>
            <a:ext cx="6089452" cy="333287"/>
          </a:xfrm>
          <a:prstGeom prst="rect">
            <a:avLst/>
          </a:prstGeom>
          <a:noFill/>
          <a:ln/>
        </p:spPr>
        <p:txBody>
          <a:bodyPr wrap="none" rtlCol="0" anchor="t"/>
          <a:lstStyle/>
          <a:p>
            <a:pPr algn="l" marL="342900" indent="-342900">
              <a:lnSpc>
                <a:spcPts val="2645"/>
              </a:lnSpc>
              <a:buSzPct val="100000"/>
              <a:buChar char="•"/>
            </a:pPr>
            <a:r>
              <a:rPr lang="en-US" sz="1469" dirty="0">
                <a:solidFill>
                  <a:srgbClr val="C9C2C0"/>
                </a:solidFill>
                <a:latin typeface="Gelasio" pitchFamily="34" charset="0"/>
                <a:ea typeface="Gelasio" pitchFamily="34" charset="-122"/>
                <a:cs typeface="Gelasio" pitchFamily="34" charset="-120"/>
              </a:rPr>
              <a:t>Automatic:34.1%</a:t>
            </a:r>
            <a:endParaRPr lang="en-US" sz="1469" dirty="0"/>
          </a:p>
        </p:txBody>
      </p:sp>
      <p:sp>
        <p:nvSpPr>
          <p:cNvPr id="14" name="Text 11"/>
          <p:cNvSpPr/>
          <p:nvPr/>
        </p:nvSpPr>
        <p:spPr>
          <a:xfrm>
            <a:off x="7848838" y="4102036"/>
            <a:ext cx="6089452" cy="333287"/>
          </a:xfrm>
          <a:prstGeom prst="rect">
            <a:avLst/>
          </a:prstGeom>
          <a:noFill/>
          <a:ln/>
        </p:spPr>
        <p:txBody>
          <a:bodyPr wrap="none" rtlCol="0" anchor="t"/>
          <a:lstStyle/>
          <a:p>
            <a:pPr algn="l" marL="342900" indent="-342900">
              <a:lnSpc>
                <a:spcPts val="2645"/>
              </a:lnSpc>
              <a:buSzPct val="100000"/>
              <a:buChar char="•"/>
            </a:pPr>
            <a:r>
              <a:rPr lang="en-US" sz="1469" dirty="0">
                <a:solidFill>
                  <a:srgbClr val="C9C2C0"/>
                </a:solidFill>
                <a:latin typeface="Gelasio" pitchFamily="34" charset="0"/>
                <a:ea typeface="Gelasio" pitchFamily="34" charset="-122"/>
                <a:cs typeface="Gelasio" pitchFamily="34" charset="-120"/>
              </a:rPr>
              <a:t>Semi-automatic:0.122%</a:t>
            </a:r>
            <a:endParaRPr lang="en-US" sz="1469" dirty="0"/>
          </a:p>
        </p:txBody>
      </p:sp>
      <p:pic>
        <p:nvPicPr>
          <p:cNvPr id="15" name="Image 1" descr="preencoded.png">    </p:cNvPr>
          <p:cNvPicPr>
            <a:picLocks noChangeAspect="1"/>
          </p:cNvPicPr>
          <p:nvPr/>
        </p:nvPicPr>
        <p:blipFill>
          <a:blip r:embed="rId2"/>
          <a:stretch>
            <a:fillRect/>
          </a:stretch>
        </p:blipFill>
        <p:spPr>
          <a:xfrm>
            <a:off x="7550468" y="4666852"/>
            <a:ext cx="6387822" cy="3382986"/>
          </a:xfrm>
          <a:prstGeom prst="rect">
            <a:avLst/>
          </a:prstGeom>
        </p:spPr>
      </p:pic>
      <p:pic>
        <p:nvPicPr>
          <p:cNvPr id="16"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6319599" y="2568559"/>
            <a:ext cx="4443889" cy="716804"/>
          </a:xfrm>
          <a:prstGeom prst="rect">
            <a:avLst/>
          </a:prstGeom>
          <a:noFill/>
          <a:ln/>
        </p:spPr>
        <p:txBody>
          <a:bodyPr wrap="none" rtlCol="0" anchor="t"/>
          <a:lstStyle/>
          <a:p>
            <a:pPr indent="0" marL="0">
              <a:lnSpc>
                <a:spcPts val="5686"/>
              </a:lnSpc>
              <a:buNone/>
            </a:pPr>
            <a:r>
              <a:rPr lang="en-US" sz="4374" dirty="0">
                <a:solidFill>
                  <a:srgbClr val="EBCCBB"/>
                </a:solidFill>
                <a:latin typeface="Gelasio" pitchFamily="34" charset="0"/>
                <a:ea typeface="Gelasio" pitchFamily="34" charset="-122"/>
                <a:cs typeface="Gelasio" pitchFamily="34" charset="-120"/>
              </a:rPr>
              <a:t>Conclusion</a:t>
            </a:r>
            <a:endParaRPr lang="en-US" sz="4374" dirty="0"/>
          </a:p>
        </p:txBody>
      </p:sp>
      <p:sp>
        <p:nvSpPr>
          <p:cNvPr id="5" name="Text 3"/>
          <p:cNvSpPr/>
          <p:nvPr/>
        </p:nvSpPr>
        <p:spPr>
          <a:xfrm>
            <a:off x="6319599" y="3616169"/>
            <a:ext cx="7477601" cy="1984360"/>
          </a:xfrm>
          <a:prstGeom prst="rect">
            <a:avLst/>
          </a:prstGeom>
          <a:noFill/>
          <a:ln/>
        </p:spPr>
        <p:txBody>
          <a:bodyPr wrap="square" rtlCol="0" anchor="t"/>
          <a:lstStyle/>
          <a:p>
            <a:pPr indent="0" marL="0">
              <a:lnSpc>
                <a:spcPts val="3149"/>
              </a:lnSpc>
              <a:buNone/>
            </a:pPr>
            <a:r>
              <a:rPr lang="en-US" sz="1750" dirty="0">
                <a:solidFill>
                  <a:srgbClr val="C9C2C0"/>
                </a:solidFill>
                <a:latin typeface="Gelasio" pitchFamily="34" charset="0"/>
                <a:ea typeface="Gelasio" pitchFamily="34" charset="-122"/>
                <a:cs typeface="Gelasio" pitchFamily="34" charset="-120"/>
              </a:rPr>
              <a:t>This presentation provides valuable insights into various aspects of German car listings and sales. The findings reveal the most popular car makes and models, price ranges, and correlations between car features. By leveraging this information, you can make more informed decisions that align with your preferences and budget.</a:t>
            </a:r>
            <a:endParaRPr lang="en-US" sz="1750" dirty="0"/>
          </a:p>
        </p:txBody>
      </p:sp>
      <p:pic>
        <p:nvPicPr>
          <p:cNvPr id="6" name="Image 0" descr="preencoded.png">    </p:cNvPr>
          <p:cNvPicPr>
            <a:picLocks noChangeAspect="1"/>
          </p:cNvPicPr>
          <p:nvPr/>
        </p:nvPicPr>
        <p:blipFill>
          <a:blip r:embed="rId1"/>
          <a:stretch>
            <a:fillRect/>
          </a:stretch>
        </p:blipFill>
        <p:spPr>
          <a:xfrm>
            <a:off x="0" y="0"/>
            <a:ext cx="5486400" cy="8169088"/>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2053027"/>
            <a:ext cx="10066020" cy="716804"/>
          </a:xfrm>
          <a:prstGeom prst="rect">
            <a:avLst/>
          </a:prstGeom>
          <a:noFill/>
          <a:ln/>
        </p:spPr>
        <p:txBody>
          <a:bodyPr wrap="none" rtlCol="0" anchor="t"/>
          <a:lstStyle/>
          <a:p>
            <a:pPr indent="0" marL="0">
              <a:lnSpc>
                <a:spcPts val="5686"/>
              </a:lnSpc>
              <a:buNone/>
            </a:pPr>
            <a:r>
              <a:rPr lang="en-US" sz="4374" dirty="0">
                <a:solidFill>
                  <a:srgbClr val="EBCCBB"/>
                </a:solidFill>
                <a:latin typeface="Gelasio" pitchFamily="34" charset="0"/>
                <a:ea typeface="Gelasio" pitchFamily="34" charset="-122"/>
                <a:cs typeface="Gelasio" pitchFamily="34" charset="-120"/>
              </a:rPr>
              <a:t>The Number of Unique Models per Make</a:t>
            </a:r>
            <a:endParaRPr lang="en-US" sz="4374" dirty="0"/>
          </a:p>
        </p:txBody>
      </p:sp>
      <p:sp>
        <p:nvSpPr>
          <p:cNvPr id="5" name="Text 3"/>
          <p:cNvSpPr/>
          <p:nvPr/>
        </p:nvSpPr>
        <p:spPr>
          <a:xfrm>
            <a:off x="833199" y="3254989"/>
            <a:ext cx="12964001" cy="1190616"/>
          </a:xfrm>
          <a:prstGeom prst="rect">
            <a:avLst/>
          </a:prstGeom>
          <a:noFill/>
          <a:ln/>
        </p:spPr>
        <p:txBody>
          <a:bodyPr wrap="square" rtlCol="0" anchor="t"/>
          <a:lstStyle/>
          <a:p>
            <a:pPr indent="0" marL="0">
              <a:lnSpc>
                <a:spcPts val="3149"/>
              </a:lnSpc>
              <a:buNone/>
            </a:pPr>
            <a:r>
              <a:rPr lang="en-US" sz="1750" dirty="0">
                <a:solidFill>
                  <a:srgbClr val="C9C2C0"/>
                </a:solidFill>
                <a:latin typeface="Gelasio" pitchFamily="34" charset="0"/>
                <a:ea typeface="Gelasio" pitchFamily="34" charset="-122"/>
                <a:cs typeface="Gelasio" pitchFamily="34" charset="-120"/>
              </a:rPr>
              <a:t>Each car make offers various car models. Our bar chart provides an overview of the number of unique models per car make. By comparing the diversity of car models across different car makes, you can easily identify which brands provide a wider range of vehicle choices.</a:t>
            </a:r>
            <a:endParaRPr lang="en-US" sz="1750" dirty="0"/>
          </a:p>
        </p:txBody>
      </p:sp>
      <p:sp>
        <p:nvSpPr>
          <p:cNvPr id="6" name="Shape 4"/>
          <p:cNvSpPr/>
          <p:nvPr/>
        </p:nvSpPr>
        <p:spPr>
          <a:xfrm>
            <a:off x="833199" y="4721218"/>
            <a:ext cx="4173260" cy="1394725"/>
          </a:xfrm>
          <a:prstGeom prst="roundRect">
            <a:avLst>
              <a:gd name="adj" fmla="val 9559"/>
            </a:avLst>
          </a:prstGeom>
          <a:solidFill>
            <a:srgbClr val="393636"/>
          </a:solidFill>
          <a:ln/>
        </p:spPr>
      </p:sp>
      <p:sp>
        <p:nvSpPr>
          <p:cNvPr id="7" name="Text 5"/>
          <p:cNvSpPr/>
          <p:nvPr/>
        </p:nvSpPr>
        <p:spPr>
          <a:xfrm>
            <a:off x="1055370" y="4941755"/>
            <a:ext cx="2221944" cy="358343"/>
          </a:xfrm>
          <a:prstGeom prst="rect">
            <a:avLst/>
          </a:prstGeom>
          <a:noFill/>
          <a:ln/>
        </p:spPr>
        <p:txBody>
          <a:bodyPr wrap="none" rtlCol="0" anchor="t"/>
          <a:lstStyle/>
          <a:p>
            <a:pPr indent="0" marL="0">
              <a:lnSpc>
                <a:spcPts val="2843"/>
              </a:lnSpc>
              <a:buNone/>
            </a:pPr>
            <a:r>
              <a:rPr lang="en-US" sz="2187" dirty="0">
                <a:solidFill>
                  <a:srgbClr val="EBCCBB"/>
                </a:solidFill>
                <a:latin typeface="Gelasio" pitchFamily="34" charset="0"/>
                <a:ea typeface="Gelasio" pitchFamily="34" charset="-122"/>
                <a:cs typeface="Gelasio" pitchFamily="34" charset="-120"/>
              </a:rPr>
              <a:t>Volkswagen</a:t>
            </a:r>
            <a:endParaRPr lang="en-US" sz="2187" dirty="0"/>
          </a:p>
        </p:txBody>
      </p:sp>
      <p:sp>
        <p:nvSpPr>
          <p:cNvPr id="8" name="Text 6"/>
          <p:cNvSpPr/>
          <p:nvPr/>
        </p:nvSpPr>
        <p:spPr>
          <a:xfrm>
            <a:off x="1055370" y="5498534"/>
            <a:ext cx="3728918" cy="396872"/>
          </a:xfrm>
          <a:prstGeom prst="rect">
            <a:avLst/>
          </a:prstGeom>
          <a:noFill/>
          <a:ln/>
        </p:spPr>
        <p:txBody>
          <a:bodyPr wrap="none" rtlCol="0" anchor="t"/>
          <a:lstStyle/>
          <a:p>
            <a:pPr indent="0" marL="0">
              <a:lnSpc>
                <a:spcPts val="3149"/>
              </a:lnSpc>
              <a:buNone/>
            </a:pPr>
            <a:r>
              <a:rPr lang="en-US" sz="1750" dirty="0">
                <a:solidFill>
                  <a:srgbClr val="C9C2C0"/>
                </a:solidFill>
                <a:latin typeface="Gelasio" pitchFamily="34" charset="0"/>
                <a:ea typeface="Gelasio" pitchFamily="34" charset="-122"/>
                <a:cs typeface="Gelasio" pitchFamily="34" charset="-120"/>
              </a:rPr>
              <a:t>54 unique models</a:t>
            </a:r>
            <a:endParaRPr lang="en-US" sz="1750" dirty="0"/>
          </a:p>
        </p:txBody>
      </p:sp>
      <p:sp>
        <p:nvSpPr>
          <p:cNvPr id="9" name="Shape 7"/>
          <p:cNvSpPr/>
          <p:nvPr/>
        </p:nvSpPr>
        <p:spPr>
          <a:xfrm>
            <a:off x="5228630" y="4721218"/>
            <a:ext cx="4173260" cy="1394725"/>
          </a:xfrm>
          <a:prstGeom prst="roundRect">
            <a:avLst>
              <a:gd name="adj" fmla="val 9559"/>
            </a:avLst>
          </a:prstGeom>
          <a:solidFill>
            <a:srgbClr val="393636"/>
          </a:solidFill>
          <a:ln/>
        </p:spPr>
      </p:sp>
      <p:sp>
        <p:nvSpPr>
          <p:cNvPr id="10" name="Text 8"/>
          <p:cNvSpPr/>
          <p:nvPr/>
        </p:nvSpPr>
        <p:spPr>
          <a:xfrm>
            <a:off x="5450800" y="4941755"/>
            <a:ext cx="2221944" cy="358343"/>
          </a:xfrm>
          <a:prstGeom prst="rect">
            <a:avLst/>
          </a:prstGeom>
          <a:noFill/>
          <a:ln/>
        </p:spPr>
        <p:txBody>
          <a:bodyPr wrap="none" rtlCol="0" anchor="t"/>
          <a:lstStyle/>
          <a:p>
            <a:pPr indent="0" marL="0">
              <a:lnSpc>
                <a:spcPts val="2843"/>
              </a:lnSpc>
              <a:buNone/>
            </a:pPr>
            <a:r>
              <a:rPr lang="en-US" sz="2187" dirty="0">
                <a:solidFill>
                  <a:srgbClr val="EBCCBB"/>
                </a:solidFill>
                <a:latin typeface="Gelasio" pitchFamily="34" charset="0"/>
                <a:ea typeface="Gelasio" pitchFamily="34" charset="-122"/>
                <a:cs typeface="Gelasio" pitchFamily="34" charset="-120"/>
              </a:rPr>
              <a:t>Mercedes-Benz</a:t>
            </a:r>
            <a:endParaRPr lang="en-US" sz="2187" dirty="0"/>
          </a:p>
        </p:txBody>
      </p:sp>
      <p:sp>
        <p:nvSpPr>
          <p:cNvPr id="11" name="Text 9"/>
          <p:cNvSpPr/>
          <p:nvPr/>
        </p:nvSpPr>
        <p:spPr>
          <a:xfrm>
            <a:off x="5450800" y="5498534"/>
            <a:ext cx="3728918" cy="396872"/>
          </a:xfrm>
          <a:prstGeom prst="rect">
            <a:avLst/>
          </a:prstGeom>
          <a:noFill/>
          <a:ln/>
        </p:spPr>
        <p:txBody>
          <a:bodyPr wrap="none" rtlCol="0" anchor="t"/>
          <a:lstStyle/>
          <a:p>
            <a:pPr indent="0" marL="0">
              <a:lnSpc>
                <a:spcPts val="3149"/>
              </a:lnSpc>
              <a:buNone/>
            </a:pPr>
            <a:r>
              <a:rPr lang="en-US" sz="1750" dirty="0">
                <a:solidFill>
                  <a:srgbClr val="C9C2C0"/>
                </a:solidFill>
                <a:latin typeface="Gelasio" pitchFamily="34" charset="0"/>
                <a:ea typeface="Gelasio" pitchFamily="34" charset="-122"/>
                <a:cs typeface="Gelasio" pitchFamily="34" charset="-120"/>
              </a:rPr>
              <a:t>124 unique models</a:t>
            </a:r>
            <a:endParaRPr lang="en-US" sz="1750" dirty="0"/>
          </a:p>
        </p:txBody>
      </p:sp>
      <p:sp>
        <p:nvSpPr>
          <p:cNvPr id="12" name="Shape 10"/>
          <p:cNvSpPr/>
          <p:nvPr/>
        </p:nvSpPr>
        <p:spPr>
          <a:xfrm>
            <a:off x="9624060" y="4721218"/>
            <a:ext cx="4173260" cy="1394725"/>
          </a:xfrm>
          <a:prstGeom prst="roundRect">
            <a:avLst>
              <a:gd name="adj" fmla="val 9559"/>
            </a:avLst>
          </a:prstGeom>
          <a:solidFill>
            <a:srgbClr val="393636"/>
          </a:solidFill>
          <a:ln/>
        </p:spPr>
      </p:sp>
      <p:sp>
        <p:nvSpPr>
          <p:cNvPr id="13" name="Text 11"/>
          <p:cNvSpPr/>
          <p:nvPr/>
        </p:nvSpPr>
        <p:spPr>
          <a:xfrm>
            <a:off x="9846231" y="4941755"/>
            <a:ext cx="2221944" cy="358343"/>
          </a:xfrm>
          <a:prstGeom prst="rect">
            <a:avLst/>
          </a:prstGeom>
          <a:noFill/>
          <a:ln/>
        </p:spPr>
        <p:txBody>
          <a:bodyPr wrap="none" rtlCol="0" anchor="t"/>
          <a:lstStyle/>
          <a:p>
            <a:pPr indent="0" marL="0">
              <a:lnSpc>
                <a:spcPts val="2843"/>
              </a:lnSpc>
              <a:buNone/>
            </a:pPr>
            <a:r>
              <a:rPr lang="en-US" sz="2187" dirty="0">
                <a:solidFill>
                  <a:srgbClr val="EBCCBB"/>
                </a:solidFill>
                <a:latin typeface="Gelasio" pitchFamily="34" charset="0"/>
                <a:ea typeface="Gelasio" pitchFamily="34" charset="-122"/>
                <a:cs typeface="Gelasio" pitchFamily="34" charset="-120"/>
              </a:rPr>
              <a:t>BMW</a:t>
            </a:r>
            <a:endParaRPr lang="en-US" sz="2187" dirty="0"/>
          </a:p>
        </p:txBody>
      </p:sp>
      <p:sp>
        <p:nvSpPr>
          <p:cNvPr id="14" name="Text 12"/>
          <p:cNvSpPr/>
          <p:nvPr/>
        </p:nvSpPr>
        <p:spPr>
          <a:xfrm>
            <a:off x="9846231" y="5498534"/>
            <a:ext cx="3728918" cy="396872"/>
          </a:xfrm>
          <a:prstGeom prst="rect">
            <a:avLst/>
          </a:prstGeom>
          <a:noFill/>
          <a:ln/>
        </p:spPr>
        <p:txBody>
          <a:bodyPr wrap="none" rtlCol="0" anchor="t"/>
          <a:lstStyle/>
          <a:p>
            <a:pPr indent="0" marL="0">
              <a:lnSpc>
                <a:spcPts val="3149"/>
              </a:lnSpc>
              <a:buNone/>
            </a:pPr>
            <a:r>
              <a:rPr lang="en-US" sz="1750" dirty="0">
                <a:solidFill>
                  <a:srgbClr val="C9C2C0"/>
                </a:solidFill>
                <a:latin typeface="Gelasio" pitchFamily="34" charset="0"/>
                <a:ea typeface="Gelasio" pitchFamily="34" charset="-122"/>
                <a:cs typeface="Gelasio" pitchFamily="34" charset="-120"/>
              </a:rPr>
              <a:t>73 unique models</a:t>
            </a:r>
            <a:endParaRPr lang="en-US" sz="1750" dirty="0"/>
          </a:p>
        </p:txBody>
      </p:sp>
      <p:pic>
        <p:nvPicPr>
          <p:cNvPr id="1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1640436"/>
            <a:ext cx="6096000" cy="716804"/>
          </a:xfrm>
          <a:prstGeom prst="rect">
            <a:avLst/>
          </a:prstGeom>
          <a:noFill/>
          <a:ln/>
        </p:spPr>
        <p:txBody>
          <a:bodyPr wrap="none" rtlCol="0" anchor="t"/>
          <a:lstStyle/>
          <a:p>
            <a:pPr indent="0" marL="0">
              <a:lnSpc>
                <a:spcPts val="5686"/>
              </a:lnSpc>
              <a:buNone/>
            </a:pPr>
            <a:r>
              <a:rPr lang="en-US" sz="4374" dirty="0">
                <a:solidFill>
                  <a:srgbClr val="EBCCBB"/>
                </a:solidFill>
                <a:latin typeface="Gelasio" pitchFamily="34" charset="0"/>
                <a:ea typeface="Gelasio" pitchFamily="34" charset="-122"/>
                <a:cs typeface="Gelasio" pitchFamily="34" charset="-120"/>
              </a:rPr>
              <a:t>Best Year For Car's Sales</a:t>
            </a:r>
            <a:endParaRPr lang="en-US" sz="4374" dirty="0"/>
          </a:p>
        </p:txBody>
      </p:sp>
      <p:sp>
        <p:nvSpPr>
          <p:cNvPr id="5" name="Text 3"/>
          <p:cNvSpPr/>
          <p:nvPr/>
        </p:nvSpPr>
        <p:spPr>
          <a:xfrm>
            <a:off x="833199" y="2886482"/>
            <a:ext cx="6211014" cy="1984360"/>
          </a:xfrm>
          <a:prstGeom prst="rect">
            <a:avLst/>
          </a:prstGeom>
          <a:noFill/>
          <a:ln/>
        </p:spPr>
        <p:txBody>
          <a:bodyPr wrap="square" rtlCol="0" anchor="t"/>
          <a:lstStyle/>
          <a:p>
            <a:pPr indent="0" marL="0">
              <a:lnSpc>
                <a:spcPts val="3149"/>
              </a:lnSpc>
              <a:buNone/>
            </a:pPr>
            <a:r>
              <a:rPr lang="en-US" sz="1750" dirty="0">
                <a:solidFill>
                  <a:srgbClr val="C9C2C0"/>
                </a:solidFill>
                <a:latin typeface="Gelasio" pitchFamily="34" charset="0"/>
                <a:ea typeface="Gelasio" pitchFamily="34" charset="-122"/>
                <a:cs typeface="Gelasio" pitchFamily="34" charset="-120"/>
              </a:rPr>
              <a:t>The bar chart visualizes the number of cars sold in each year, allowing us to easily identify trends and patterns in car sales over different years. It clearly presents the year on the x-axis and the corresponding number of cars sold on the y-axis, making it user-friendly for audiences to comprehend.</a:t>
            </a:r>
            <a:endParaRPr lang="en-US" sz="1750" dirty="0"/>
          </a:p>
        </p:txBody>
      </p:sp>
      <p:pic>
        <p:nvPicPr>
          <p:cNvPr id="6" name="Image 0" descr="preencoded.png">    </p:cNvPr>
          <p:cNvPicPr>
            <a:picLocks noChangeAspect="1"/>
          </p:cNvPicPr>
          <p:nvPr/>
        </p:nvPicPr>
        <p:blipFill>
          <a:blip r:embed="rId1"/>
          <a:stretch>
            <a:fillRect/>
          </a:stretch>
        </p:blipFill>
        <p:spPr>
          <a:xfrm>
            <a:off x="7593806" y="2963658"/>
            <a:ext cx="6211014" cy="3289382"/>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657820" y="478776"/>
            <a:ext cx="6278880" cy="565761"/>
          </a:xfrm>
          <a:prstGeom prst="rect">
            <a:avLst/>
          </a:prstGeom>
          <a:noFill/>
          <a:ln/>
        </p:spPr>
        <p:txBody>
          <a:bodyPr wrap="none" rtlCol="0" anchor="t"/>
          <a:lstStyle/>
          <a:p>
            <a:pPr indent="0" marL="0">
              <a:lnSpc>
                <a:spcPts val="4489"/>
              </a:lnSpc>
              <a:buNone/>
            </a:pPr>
            <a:r>
              <a:rPr lang="en-US" sz="3453" dirty="0">
                <a:solidFill>
                  <a:srgbClr val="EBCCBB"/>
                </a:solidFill>
                <a:latin typeface="Gelasio" pitchFamily="34" charset="0"/>
                <a:ea typeface="Gelasio" pitchFamily="34" charset="-122"/>
                <a:cs typeface="Gelasio" pitchFamily="34" charset="-120"/>
              </a:rPr>
              <a:t>Popular Car Models in Germany</a:t>
            </a:r>
            <a:endParaRPr lang="en-US" sz="3453" dirty="0"/>
          </a:p>
        </p:txBody>
      </p:sp>
      <p:sp>
        <p:nvSpPr>
          <p:cNvPr id="5" name="Text 3"/>
          <p:cNvSpPr/>
          <p:nvPr/>
        </p:nvSpPr>
        <p:spPr>
          <a:xfrm>
            <a:off x="657820" y="1427581"/>
            <a:ext cx="13314759" cy="626628"/>
          </a:xfrm>
          <a:prstGeom prst="rect">
            <a:avLst/>
          </a:prstGeom>
          <a:noFill/>
          <a:ln/>
        </p:spPr>
        <p:txBody>
          <a:bodyPr wrap="square" rtlCol="0" anchor="t"/>
          <a:lstStyle/>
          <a:p>
            <a:pPr indent="0" marL="0">
              <a:lnSpc>
                <a:spcPts val="2486"/>
              </a:lnSpc>
              <a:buNone/>
            </a:pPr>
            <a:r>
              <a:rPr lang="en-US" sz="1381" dirty="0">
                <a:solidFill>
                  <a:srgbClr val="C9C2C0"/>
                </a:solidFill>
                <a:latin typeface="Gelasio" pitchFamily="34" charset="0"/>
                <a:ea typeface="Gelasio" pitchFamily="34" charset="-122"/>
                <a:cs typeface="Gelasio" pitchFamily="34" charset="-120"/>
              </a:rPr>
              <a:t>Are you curious about the most popular car models in Germany? Our bar chart shows the top 3 most popular car models in the dataset. By recognizing the most sought-after car models, you can gain insights into which vehicles are currently in demand.</a:t>
            </a:r>
            <a:endParaRPr lang="en-US" sz="1381" dirty="0"/>
          </a:p>
        </p:txBody>
      </p:sp>
      <p:pic>
        <p:nvPicPr>
          <p:cNvPr id="6" name="Image 0" descr="preencoded.png">    </p:cNvPr>
          <p:cNvPicPr>
            <a:picLocks noChangeAspect="1"/>
          </p:cNvPicPr>
          <p:nvPr/>
        </p:nvPicPr>
        <p:blipFill>
          <a:blip r:embed="rId1"/>
          <a:stretch>
            <a:fillRect/>
          </a:stretch>
        </p:blipFill>
        <p:spPr>
          <a:xfrm>
            <a:off x="657820" y="2271791"/>
            <a:ext cx="10788253" cy="5713516"/>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699730" y="509386"/>
            <a:ext cx="8587740" cy="601927"/>
          </a:xfrm>
          <a:prstGeom prst="rect">
            <a:avLst/>
          </a:prstGeom>
          <a:noFill/>
          <a:ln/>
        </p:spPr>
        <p:txBody>
          <a:bodyPr wrap="none" rtlCol="0" anchor="t"/>
          <a:lstStyle/>
          <a:p>
            <a:pPr indent="0" marL="0">
              <a:lnSpc>
                <a:spcPts val="4775"/>
              </a:lnSpc>
              <a:buNone/>
            </a:pPr>
            <a:r>
              <a:rPr lang="en-US" sz="3673" dirty="0">
                <a:solidFill>
                  <a:srgbClr val="EBCCBB"/>
                </a:solidFill>
                <a:latin typeface="Gelasio" pitchFamily="34" charset="0"/>
                <a:ea typeface="Gelasio" pitchFamily="34" charset="-122"/>
                <a:cs typeface="Gelasio" pitchFamily="34" charset="-120"/>
              </a:rPr>
              <a:t>Most Expensive and Least Expensive Cars</a:t>
            </a:r>
            <a:endParaRPr lang="en-US" sz="3673" dirty="0"/>
          </a:p>
        </p:txBody>
      </p:sp>
      <p:sp>
        <p:nvSpPr>
          <p:cNvPr id="5" name="Text 3"/>
          <p:cNvSpPr/>
          <p:nvPr/>
        </p:nvSpPr>
        <p:spPr>
          <a:xfrm>
            <a:off x="699730" y="1518822"/>
            <a:ext cx="13230939" cy="666575"/>
          </a:xfrm>
          <a:prstGeom prst="rect">
            <a:avLst/>
          </a:prstGeom>
          <a:noFill/>
          <a:ln/>
        </p:spPr>
        <p:txBody>
          <a:bodyPr wrap="square" rtlCol="0" anchor="t"/>
          <a:lstStyle/>
          <a:p>
            <a:pPr indent="0" marL="0">
              <a:lnSpc>
                <a:spcPts val="2645"/>
              </a:lnSpc>
              <a:buNone/>
            </a:pPr>
            <a:r>
              <a:rPr lang="en-US" sz="1469" dirty="0">
                <a:solidFill>
                  <a:srgbClr val="C9C2C0"/>
                </a:solidFill>
                <a:latin typeface="Gelasio" pitchFamily="34" charset="0"/>
                <a:ea typeface="Gelasio" pitchFamily="34" charset="-122"/>
                <a:cs typeface="Gelasio" pitchFamily="34" charset="-120"/>
              </a:rPr>
              <a:t>Our horizontal bar chart illustrates the most expensive and least expensive cars in the dataset. By understanding the range of car prices, you can identify which make and model fits your budget best.</a:t>
            </a:r>
            <a:endParaRPr lang="en-US" sz="1469" dirty="0"/>
          </a:p>
        </p:txBody>
      </p:sp>
      <p:sp>
        <p:nvSpPr>
          <p:cNvPr id="6" name="Text 4"/>
          <p:cNvSpPr/>
          <p:nvPr/>
        </p:nvSpPr>
        <p:spPr>
          <a:xfrm>
            <a:off x="699730" y="2657672"/>
            <a:ext cx="2239208" cy="361180"/>
          </a:xfrm>
          <a:prstGeom prst="rect">
            <a:avLst/>
          </a:prstGeom>
          <a:noFill/>
          <a:ln/>
        </p:spPr>
        <p:txBody>
          <a:bodyPr wrap="none" rtlCol="0" anchor="t"/>
          <a:lstStyle/>
          <a:p>
            <a:pPr indent="0" marL="0">
              <a:lnSpc>
                <a:spcPts val="2865"/>
              </a:lnSpc>
              <a:buNone/>
            </a:pPr>
            <a:r>
              <a:rPr lang="en-US" sz="2204" dirty="0">
                <a:solidFill>
                  <a:srgbClr val="EBCCBB"/>
                </a:solidFill>
                <a:latin typeface="Gelasio" pitchFamily="34" charset="0"/>
                <a:ea typeface="Gelasio" pitchFamily="34" charset="-122"/>
                <a:cs typeface="Gelasio" pitchFamily="34" charset="-120"/>
              </a:rPr>
              <a:t>Most Expensive</a:t>
            </a:r>
            <a:endParaRPr lang="en-US" sz="2204" dirty="0"/>
          </a:p>
        </p:txBody>
      </p:sp>
      <p:sp>
        <p:nvSpPr>
          <p:cNvPr id="7" name="Text 5"/>
          <p:cNvSpPr/>
          <p:nvPr/>
        </p:nvSpPr>
        <p:spPr>
          <a:xfrm>
            <a:off x="998220" y="3250380"/>
            <a:ext cx="6089333" cy="333287"/>
          </a:xfrm>
          <a:prstGeom prst="rect">
            <a:avLst/>
          </a:prstGeom>
          <a:noFill/>
          <a:ln/>
        </p:spPr>
        <p:txBody>
          <a:bodyPr wrap="none" rtlCol="0" anchor="t"/>
          <a:lstStyle/>
          <a:p>
            <a:pPr algn="l" marL="342900" indent="-342900">
              <a:lnSpc>
                <a:spcPts val="2645"/>
              </a:lnSpc>
              <a:buSzPct val="100000"/>
              <a:buFont typeface="+mj-lt"/>
              <a:buAutoNum type="arabicPeriod" startAt="1"/>
            </a:pPr>
            <a:r>
              <a:rPr lang="en-US" sz="1469" dirty="0">
                <a:solidFill>
                  <a:srgbClr val="C9C2C0"/>
                </a:solidFill>
                <a:latin typeface="Gelasio" pitchFamily="34" charset="0"/>
                <a:ea typeface="Gelasio" pitchFamily="34" charset="-122"/>
                <a:cs typeface="Gelasio" pitchFamily="34" charset="-120"/>
              </a:rPr>
              <a:t>Ferrari F12: €1199900</a:t>
            </a:r>
            <a:endParaRPr lang="en-US" sz="1469" dirty="0"/>
          </a:p>
        </p:txBody>
      </p:sp>
      <p:sp>
        <p:nvSpPr>
          <p:cNvPr id="8" name="Text 6"/>
          <p:cNvSpPr/>
          <p:nvPr/>
        </p:nvSpPr>
        <p:spPr>
          <a:xfrm>
            <a:off x="998220" y="3676208"/>
            <a:ext cx="6089333" cy="333287"/>
          </a:xfrm>
          <a:prstGeom prst="rect">
            <a:avLst/>
          </a:prstGeom>
          <a:noFill/>
          <a:ln/>
        </p:spPr>
        <p:txBody>
          <a:bodyPr wrap="none" rtlCol="0" anchor="t"/>
          <a:lstStyle/>
          <a:p>
            <a:pPr algn="l" marL="342900" indent="-342900">
              <a:lnSpc>
                <a:spcPts val="2645"/>
              </a:lnSpc>
              <a:buSzPct val="100000"/>
              <a:buFont typeface="+mj-lt"/>
              <a:buAutoNum type="arabicPeriod" startAt="2"/>
            </a:pPr>
            <a:r>
              <a:rPr lang="en-US" sz="1469" dirty="0">
                <a:solidFill>
                  <a:srgbClr val="C9C2C0"/>
                </a:solidFill>
                <a:latin typeface="Gelasio" pitchFamily="34" charset="0"/>
                <a:ea typeface="Gelasio" pitchFamily="34" charset="-122"/>
                <a:cs typeface="Gelasio" pitchFamily="34" charset="-120"/>
              </a:rPr>
              <a:t>Maybach Pullman: €717078</a:t>
            </a:r>
            <a:endParaRPr lang="en-US" sz="1469" dirty="0"/>
          </a:p>
        </p:txBody>
      </p:sp>
      <p:sp>
        <p:nvSpPr>
          <p:cNvPr id="9" name="Text 7"/>
          <p:cNvSpPr/>
          <p:nvPr/>
        </p:nvSpPr>
        <p:spPr>
          <a:xfrm>
            <a:off x="998220" y="4102036"/>
            <a:ext cx="6089333" cy="333287"/>
          </a:xfrm>
          <a:prstGeom prst="rect">
            <a:avLst/>
          </a:prstGeom>
          <a:noFill/>
          <a:ln/>
        </p:spPr>
        <p:txBody>
          <a:bodyPr wrap="none" rtlCol="0" anchor="t"/>
          <a:lstStyle/>
          <a:p>
            <a:pPr algn="l" marL="342900" indent="-342900">
              <a:lnSpc>
                <a:spcPts val="2645"/>
              </a:lnSpc>
              <a:buSzPct val="100000"/>
              <a:buFont typeface="+mj-lt"/>
              <a:buAutoNum type="arabicPeriod" startAt="3"/>
            </a:pPr>
            <a:r>
              <a:rPr lang="en-US" sz="1469" dirty="0">
                <a:solidFill>
                  <a:srgbClr val="C9C2C0"/>
                </a:solidFill>
                <a:latin typeface="Gelasio" pitchFamily="34" charset="0"/>
                <a:ea typeface="Gelasio" pitchFamily="34" charset="-122"/>
                <a:cs typeface="Gelasio" pitchFamily="34" charset="-120"/>
              </a:rPr>
              <a:t>Mercedes-Benz S 650: €717078</a:t>
            </a:r>
            <a:endParaRPr lang="en-US" sz="1469" dirty="0"/>
          </a:p>
        </p:txBody>
      </p:sp>
      <p:pic>
        <p:nvPicPr>
          <p:cNvPr id="10" name="Image 0" descr="preencoded.png">    </p:cNvPr>
          <p:cNvPicPr>
            <a:picLocks noChangeAspect="1"/>
          </p:cNvPicPr>
          <p:nvPr/>
        </p:nvPicPr>
        <p:blipFill>
          <a:blip r:embed="rId1"/>
          <a:stretch>
            <a:fillRect/>
          </a:stretch>
        </p:blipFill>
        <p:spPr>
          <a:xfrm>
            <a:off x="699730" y="4666852"/>
            <a:ext cx="6387822" cy="3382986"/>
          </a:xfrm>
          <a:prstGeom prst="rect">
            <a:avLst/>
          </a:prstGeom>
        </p:spPr>
      </p:pic>
      <p:sp>
        <p:nvSpPr>
          <p:cNvPr id="11" name="Text 8"/>
          <p:cNvSpPr/>
          <p:nvPr/>
        </p:nvSpPr>
        <p:spPr>
          <a:xfrm>
            <a:off x="7550468" y="2657672"/>
            <a:ext cx="2239208" cy="361180"/>
          </a:xfrm>
          <a:prstGeom prst="rect">
            <a:avLst/>
          </a:prstGeom>
          <a:noFill/>
          <a:ln/>
        </p:spPr>
        <p:txBody>
          <a:bodyPr wrap="none" rtlCol="0" anchor="t"/>
          <a:lstStyle/>
          <a:p>
            <a:pPr indent="0" marL="0">
              <a:lnSpc>
                <a:spcPts val="2865"/>
              </a:lnSpc>
              <a:buNone/>
            </a:pPr>
            <a:r>
              <a:rPr lang="en-US" sz="2204" dirty="0">
                <a:solidFill>
                  <a:srgbClr val="EBCCBB"/>
                </a:solidFill>
                <a:latin typeface="Gelasio" pitchFamily="34" charset="0"/>
                <a:ea typeface="Gelasio" pitchFamily="34" charset="-122"/>
                <a:cs typeface="Gelasio" pitchFamily="34" charset="-120"/>
              </a:rPr>
              <a:t>Least Expensive</a:t>
            </a:r>
            <a:endParaRPr lang="en-US" sz="2204" dirty="0"/>
          </a:p>
        </p:txBody>
      </p:sp>
      <p:sp>
        <p:nvSpPr>
          <p:cNvPr id="12" name="Text 9"/>
          <p:cNvSpPr/>
          <p:nvPr/>
        </p:nvSpPr>
        <p:spPr>
          <a:xfrm>
            <a:off x="7848957" y="3250380"/>
            <a:ext cx="6089333" cy="333287"/>
          </a:xfrm>
          <a:prstGeom prst="rect">
            <a:avLst/>
          </a:prstGeom>
          <a:noFill/>
          <a:ln/>
        </p:spPr>
        <p:txBody>
          <a:bodyPr wrap="none" rtlCol="0" anchor="t"/>
          <a:lstStyle/>
          <a:p>
            <a:pPr algn="l" marL="342900" indent="-342900">
              <a:lnSpc>
                <a:spcPts val="2645"/>
              </a:lnSpc>
              <a:buSzPct val="100000"/>
              <a:buFont typeface="+mj-lt"/>
              <a:buAutoNum type="arabicPeriod" startAt="1"/>
            </a:pPr>
            <a:r>
              <a:rPr lang="en-US" sz="1469" dirty="0">
                <a:solidFill>
                  <a:srgbClr val="C9C2C0"/>
                </a:solidFill>
                <a:latin typeface="Gelasio" pitchFamily="34" charset="0"/>
                <a:ea typeface="Gelasio" pitchFamily="34" charset="-122"/>
                <a:cs typeface="Gelasio" pitchFamily="34" charset="-120"/>
              </a:rPr>
              <a:t>Citroen C1: €1100</a:t>
            </a:r>
            <a:endParaRPr lang="en-US" sz="1469" dirty="0"/>
          </a:p>
        </p:txBody>
      </p:sp>
      <p:sp>
        <p:nvSpPr>
          <p:cNvPr id="13" name="Text 10"/>
          <p:cNvSpPr/>
          <p:nvPr/>
        </p:nvSpPr>
        <p:spPr>
          <a:xfrm>
            <a:off x="7848957" y="3676208"/>
            <a:ext cx="6089333" cy="333287"/>
          </a:xfrm>
          <a:prstGeom prst="rect">
            <a:avLst/>
          </a:prstGeom>
          <a:noFill/>
          <a:ln/>
        </p:spPr>
        <p:txBody>
          <a:bodyPr wrap="none" rtlCol="0" anchor="t"/>
          <a:lstStyle/>
          <a:p>
            <a:pPr algn="l" marL="342900" indent="-342900">
              <a:lnSpc>
                <a:spcPts val="2645"/>
              </a:lnSpc>
              <a:buSzPct val="100000"/>
              <a:buFont typeface="+mj-lt"/>
              <a:buAutoNum type="arabicPeriod" startAt="2"/>
            </a:pPr>
            <a:r>
              <a:rPr lang="en-US" sz="1469" dirty="0">
                <a:solidFill>
                  <a:srgbClr val="C9C2C0"/>
                </a:solidFill>
                <a:latin typeface="Gelasio" pitchFamily="34" charset="0"/>
                <a:ea typeface="Gelasio" pitchFamily="34" charset="-122"/>
                <a:cs typeface="Gelasio" pitchFamily="34" charset="-120"/>
              </a:rPr>
              <a:t>Lada Priora: €1190</a:t>
            </a:r>
            <a:endParaRPr lang="en-US" sz="1469" dirty="0"/>
          </a:p>
        </p:txBody>
      </p:sp>
      <p:sp>
        <p:nvSpPr>
          <p:cNvPr id="14" name="Text 11"/>
          <p:cNvSpPr/>
          <p:nvPr/>
        </p:nvSpPr>
        <p:spPr>
          <a:xfrm>
            <a:off x="7848957" y="4102036"/>
            <a:ext cx="6089333" cy="333287"/>
          </a:xfrm>
          <a:prstGeom prst="rect">
            <a:avLst/>
          </a:prstGeom>
          <a:noFill/>
          <a:ln/>
        </p:spPr>
        <p:txBody>
          <a:bodyPr wrap="none" rtlCol="0" anchor="t"/>
          <a:lstStyle/>
          <a:p>
            <a:pPr algn="l" marL="342900" indent="-342900">
              <a:lnSpc>
                <a:spcPts val="2645"/>
              </a:lnSpc>
              <a:buSzPct val="100000"/>
              <a:buFont typeface="+mj-lt"/>
              <a:buAutoNum type="arabicPeriod" startAt="3"/>
            </a:pPr>
            <a:r>
              <a:rPr lang="en-US" sz="1469" dirty="0">
                <a:solidFill>
                  <a:srgbClr val="C9C2C0"/>
                </a:solidFill>
                <a:latin typeface="Gelasio" pitchFamily="34" charset="0"/>
                <a:ea typeface="Gelasio" pitchFamily="34" charset="-122"/>
                <a:cs typeface="Gelasio" pitchFamily="34" charset="-120"/>
              </a:rPr>
              <a:t>Toyota Aygo: €1250</a:t>
            </a:r>
            <a:endParaRPr lang="en-US" sz="1469" dirty="0"/>
          </a:p>
        </p:txBody>
      </p:sp>
      <p:pic>
        <p:nvPicPr>
          <p:cNvPr id="15" name="Image 1" descr="preencoded.png">    </p:cNvPr>
          <p:cNvPicPr>
            <a:picLocks noChangeAspect="1"/>
          </p:cNvPicPr>
          <p:nvPr/>
        </p:nvPicPr>
        <p:blipFill>
          <a:blip r:embed="rId2"/>
          <a:stretch>
            <a:fillRect/>
          </a:stretch>
        </p:blipFill>
        <p:spPr>
          <a:xfrm>
            <a:off x="7550468" y="4666852"/>
            <a:ext cx="6387822" cy="3382986"/>
          </a:xfrm>
          <a:prstGeom prst="rect">
            <a:avLst/>
          </a:prstGeom>
        </p:spPr>
      </p:pic>
      <p:pic>
        <p:nvPicPr>
          <p:cNvPr id="16"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765810" y="557488"/>
            <a:ext cx="13098780" cy="1317549"/>
          </a:xfrm>
          <a:prstGeom prst="rect">
            <a:avLst/>
          </a:prstGeom>
          <a:noFill/>
          <a:ln/>
        </p:spPr>
        <p:txBody>
          <a:bodyPr wrap="square" rtlCol="0" anchor="t"/>
          <a:lstStyle/>
          <a:p>
            <a:pPr indent="0" marL="0">
              <a:lnSpc>
                <a:spcPts val="5226"/>
              </a:lnSpc>
              <a:buNone/>
            </a:pPr>
            <a:r>
              <a:rPr lang="en-US" sz="4020" dirty="0">
                <a:solidFill>
                  <a:srgbClr val="EBCCBB"/>
                </a:solidFill>
                <a:latin typeface="Gelasio" pitchFamily="34" charset="0"/>
                <a:ea typeface="Gelasio" pitchFamily="34" charset="-122"/>
                <a:cs typeface="Gelasio" pitchFamily="34" charset="-120"/>
              </a:rPr>
              <a:t>Yearly Percentage Change in Average Car Price and Mileage</a:t>
            </a:r>
            <a:endParaRPr lang="en-US" sz="4020" dirty="0"/>
          </a:p>
        </p:txBody>
      </p:sp>
      <p:sp>
        <p:nvSpPr>
          <p:cNvPr id="5" name="Text 3"/>
          <p:cNvSpPr/>
          <p:nvPr/>
        </p:nvSpPr>
        <p:spPr>
          <a:xfrm>
            <a:off x="765810" y="2320957"/>
            <a:ext cx="13098780" cy="729687"/>
          </a:xfrm>
          <a:prstGeom prst="rect">
            <a:avLst/>
          </a:prstGeom>
          <a:noFill/>
          <a:ln/>
        </p:spPr>
        <p:txBody>
          <a:bodyPr wrap="square" rtlCol="0" anchor="t"/>
          <a:lstStyle/>
          <a:p>
            <a:pPr indent="0" marL="0">
              <a:lnSpc>
                <a:spcPts val="2895"/>
              </a:lnSpc>
              <a:buNone/>
            </a:pPr>
            <a:r>
              <a:rPr lang="en-US" sz="1608" dirty="0">
                <a:solidFill>
                  <a:srgbClr val="C9C2C0"/>
                </a:solidFill>
                <a:latin typeface="Gelasio" pitchFamily="34" charset="0"/>
                <a:ea typeface="Gelasio" pitchFamily="34" charset="-122"/>
                <a:cs typeface="Gelasio" pitchFamily="34" charset="-120"/>
              </a:rPr>
              <a:t>Our line chart showcases the yearly percentage change in the average car price and mileage. By comparing these trends, you can see how car prices and mileage have evolved over the years.</a:t>
            </a:r>
            <a:endParaRPr lang="en-US" sz="1608" dirty="0"/>
          </a:p>
        </p:txBody>
      </p:sp>
      <p:sp>
        <p:nvSpPr>
          <p:cNvPr id="6" name="Shape 4"/>
          <p:cNvSpPr/>
          <p:nvPr/>
        </p:nvSpPr>
        <p:spPr>
          <a:xfrm>
            <a:off x="765810" y="5457759"/>
            <a:ext cx="13098780" cy="40538"/>
          </a:xfrm>
          <a:prstGeom prst="rect">
            <a:avLst/>
          </a:prstGeom>
          <a:solidFill>
            <a:srgbClr val="393636"/>
          </a:solidFill>
          <a:ln/>
        </p:spPr>
      </p:sp>
      <p:sp>
        <p:nvSpPr>
          <p:cNvPr id="7" name="Shape 5"/>
          <p:cNvSpPr/>
          <p:nvPr/>
        </p:nvSpPr>
        <p:spPr>
          <a:xfrm>
            <a:off x="3969008" y="5457700"/>
            <a:ext cx="40838" cy="709477"/>
          </a:xfrm>
          <a:prstGeom prst="rect">
            <a:avLst/>
          </a:prstGeom>
          <a:solidFill>
            <a:srgbClr val="393636"/>
          </a:solidFill>
          <a:ln/>
        </p:spPr>
      </p:sp>
      <p:sp>
        <p:nvSpPr>
          <p:cNvPr id="8" name="Shape 6"/>
          <p:cNvSpPr/>
          <p:nvPr/>
        </p:nvSpPr>
        <p:spPr>
          <a:xfrm>
            <a:off x="3759756" y="5229717"/>
            <a:ext cx="459462" cy="456084"/>
          </a:xfrm>
          <a:prstGeom prst="roundRect">
            <a:avLst>
              <a:gd name="adj" fmla="val 26868"/>
            </a:avLst>
          </a:prstGeom>
          <a:solidFill>
            <a:srgbClr val="393636"/>
          </a:solidFill>
          <a:ln/>
        </p:spPr>
      </p:sp>
      <p:sp>
        <p:nvSpPr>
          <p:cNvPr id="9" name="Text 7"/>
          <p:cNvSpPr/>
          <p:nvPr/>
        </p:nvSpPr>
        <p:spPr>
          <a:xfrm>
            <a:off x="3924657" y="5260092"/>
            <a:ext cx="129540" cy="395217"/>
          </a:xfrm>
          <a:prstGeom prst="rect">
            <a:avLst/>
          </a:prstGeom>
          <a:noFill/>
          <a:ln/>
        </p:spPr>
        <p:txBody>
          <a:bodyPr wrap="none" rtlCol="0" anchor="t"/>
          <a:lstStyle/>
          <a:p>
            <a:pPr algn="ctr" indent="0" marL="0">
              <a:lnSpc>
                <a:spcPts val="3136"/>
              </a:lnSpc>
              <a:buNone/>
            </a:pPr>
            <a:r>
              <a:rPr lang="en-US" sz="2412" dirty="0">
                <a:solidFill>
                  <a:srgbClr val="EBCCBB"/>
                </a:solidFill>
                <a:latin typeface="Gelasio" pitchFamily="34" charset="0"/>
                <a:ea typeface="Gelasio" pitchFamily="34" charset="-122"/>
                <a:cs typeface="Gelasio" pitchFamily="34" charset="-120"/>
              </a:rPr>
              <a:t>1</a:t>
            </a:r>
            <a:endParaRPr lang="en-US" sz="2412" dirty="0"/>
          </a:p>
        </p:txBody>
      </p:sp>
      <p:sp>
        <p:nvSpPr>
          <p:cNvPr id="10" name="Text 8"/>
          <p:cNvSpPr/>
          <p:nvPr/>
        </p:nvSpPr>
        <p:spPr>
          <a:xfrm>
            <a:off x="2968228" y="6370045"/>
            <a:ext cx="2042279" cy="329387"/>
          </a:xfrm>
          <a:prstGeom prst="rect">
            <a:avLst/>
          </a:prstGeom>
          <a:noFill/>
          <a:ln/>
        </p:spPr>
        <p:txBody>
          <a:bodyPr wrap="none" rtlCol="0" anchor="t"/>
          <a:lstStyle/>
          <a:p>
            <a:pPr algn="ctr" indent="0" marL="0">
              <a:lnSpc>
                <a:spcPts val="2613"/>
              </a:lnSpc>
              <a:buNone/>
            </a:pPr>
            <a:r>
              <a:rPr lang="en-US" sz="2010" dirty="0">
                <a:solidFill>
                  <a:srgbClr val="EBCCBB"/>
                </a:solidFill>
                <a:latin typeface="Gelasio" pitchFamily="34" charset="0"/>
                <a:ea typeface="Gelasio" pitchFamily="34" charset="-122"/>
                <a:cs typeface="Gelasio" pitchFamily="34" charset="-120"/>
              </a:rPr>
              <a:t>2010 - 2013</a:t>
            </a:r>
            <a:endParaRPr lang="en-US" sz="2010" dirty="0"/>
          </a:p>
        </p:txBody>
      </p:sp>
      <p:sp>
        <p:nvSpPr>
          <p:cNvPr id="11" name="Text 9"/>
          <p:cNvSpPr/>
          <p:nvPr/>
        </p:nvSpPr>
        <p:spPr>
          <a:xfrm>
            <a:off x="970002" y="6881795"/>
            <a:ext cx="6038850" cy="729687"/>
          </a:xfrm>
          <a:prstGeom prst="rect">
            <a:avLst/>
          </a:prstGeom>
          <a:noFill/>
          <a:ln/>
        </p:spPr>
        <p:txBody>
          <a:bodyPr wrap="square" rtlCol="0" anchor="t"/>
          <a:lstStyle/>
          <a:p>
            <a:pPr algn="ctr" indent="0" marL="0">
              <a:lnSpc>
                <a:spcPts val="2895"/>
              </a:lnSpc>
              <a:buNone/>
            </a:pPr>
            <a:r>
              <a:rPr lang="en-US" sz="1608" dirty="0">
                <a:solidFill>
                  <a:srgbClr val="C9C2C0"/>
                </a:solidFill>
                <a:latin typeface="Gelasio" pitchFamily="34" charset="0"/>
                <a:ea typeface="Gelasio" pitchFamily="34" charset="-122"/>
                <a:cs typeface="Gelasio" pitchFamily="34" charset="-120"/>
              </a:rPr>
              <a:t>In the early 2010s, car prices remained stable while mileage decreased at a steady rate.</a:t>
            </a:r>
            <a:endParaRPr lang="en-US" sz="1608" dirty="0"/>
          </a:p>
        </p:txBody>
      </p:sp>
      <p:sp>
        <p:nvSpPr>
          <p:cNvPr id="12" name="Shape 10"/>
          <p:cNvSpPr/>
          <p:nvPr/>
        </p:nvSpPr>
        <p:spPr>
          <a:xfrm>
            <a:off x="7294662" y="4748342"/>
            <a:ext cx="40838" cy="709477"/>
          </a:xfrm>
          <a:prstGeom prst="rect">
            <a:avLst/>
          </a:prstGeom>
          <a:solidFill>
            <a:srgbClr val="393636"/>
          </a:solidFill>
          <a:ln/>
        </p:spPr>
      </p:sp>
      <p:sp>
        <p:nvSpPr>
          <p:cNvPr id="13" name="Shape 11"/>
          <p:cNvSpPr/>
          <p:nvPr/>
        </p:nvSpPr>
        <p:spPr>
          <a:xfrm>
            <a:off x="7085409" y="5229717"/>
            <a:ext cx="459462" cy="456084"/>
          </a:xfrm>
          <a:prstGeom prst="roundRect">
            <a:avLst>
              <a:gd name="adj" fmla="val 26868"/>
            </a:avLst>
          </a:prstGeom>
          <a:solidFill>
            <a:srgbClr val="393636"/>
          </a:solidFill>
          <a:ln/>
        </p:spPr>
      </p:sp>
      <p:sp>
        <p:nvSpPr>
          <p:cNvPr id="14" name="Text 12"/>
          <p:cNvSpPr/>
          <p:nvPr/>
        </p:nvSpPr>
        <p:spPr>
          <a:xfrm>
            <a:off x="7231261" y="5260092"/>
            <a:ext cx="167640" cy="395217"/>
          </a:xfrm>
          <a:prstGeom prst="rect">
            <a:avLst/>
          </a:prstGeom>
          <a:noFill/>
          <a:ln/>
        </p:spPr>
        <p:txBody>
          <a:bodyPr wrap="none" rtlCol="0" anchor="t"/>
          <a:lstStyle/>
          <a:p>
            <a:pPr algn="ctr" indent="0" marL="0">
              <a:lnSpc>
                <a:spcPts val="3136"/>
              </a:lnSpc>
              <a:buNone/>
            </a:pPr>
            <a:r>
              <a:rPr lang="en-US" sz="2412" dirty="0">
                <a:solidFill>
                  <a:srgbClr val="EBCCBB"/>
                </a:solidFill>
                <a:latin typeface="Gelasio" pitchFamily="34" charset="0"/>
                <a:ea typeface="Gelasio" pitchFamily="34" charset="-122"/>
                <a:cs typeface="Gelasio" pitchFamily="34" charset="-120"/>
              </a:rPr>
              <a:t>2</a:t>
            </a:r>
            <a:endParaRPr lang="en-US" sz="2412" dirty="0"/>
          </a:p>
        </p:txBody>
      </p:sp>
      <p:sp>
        <p:nvSpPr>
          <p:cNvPr id="15" name="Text 13"/>
          <p:cNvSpPr/>
          <p:nvPr/>
        </p:nvSpPr>
        <p:spPr>
          <a:xfrm>
            <a:off x="6294001" y="3304037"/>
            <a:ext cx="2042279" cy="329387"/>
          </a:xfrm>
          <a:prstGeom prst="rect">
            <a:avLst/>
          </a:prstGeom>
          <a:noFill/>
          <a:ln/>
        </p:spPr>
        <p:txBody>
          <a:bodyPr wrap="none" rtlCol="0" anchor="t"/>
          <a:lstStyle/>
          <a:p>
            <a:pPr algn="ctr" indent="0" marL="0">
              <a:lnSpc>
                <a:spcPts val="2613"/>
              </a:lnSpc>
              <a:buNone/>
            </a:pPr>
            <a:r>
              <a:rPr lang="en-US" sz="2010" dirty="0">
                <a:solidFill>
                  <a:srgbClr val="EBCCBB"/>
                </a:solidFill>
                <a:latin typeface="Gelasio" pitchFamily="34" charset="0"/>
                <a:ea typeface="Gelasio" pitchFamily="34" charset="-122"/>
                <a:cs typeface="Gelasio" pitchFamily="34" charset="-120"/>
              </a:rPr>
              <a:t>2013 - 2016</a:t>
            </a:r>
            <a:endParaRPr lang="en-US" sz="2010" dirty="0"/>
          </a:p>
        </p:txBody>
      </p:sp>
      <p:sp>
        <p:nvSpPr>
          <p:cNvPr id="16" name="Text 14"/>
          <p:cNvSpPr/>
          <p:nvPr/>
        </p:nvSpPr>
        <p:spPr>
          <a:xfrm>
            <a:off x="4295656" y="3815787"/>
            <a:ext cx="6038969" cy="729687"/>
          </a:xfrm>
          <a:prstGeom prst="rect">
            <a:avLst/>
          </a:prstGeom>
          <a:noFill/>
          <a:ln/>
        </p:spPr>
        <p:txBody>
          <a:bodyPr wrap="square" rtlCol="0" anchor="t"/>
          <a:lstStyle/>
          <a:p>
            <a:pPr algn="ctr" indent="0" marL="0">
              <a:lnSpc>
                <a:spcPts val="2895"/>
              </a:lnSpc>
              <a:buNone/>
            </a:pPr>
            <a:r>
              <a:rPr lang="en-US" sz="1608" dirty="0">
                <a:solidFill>
                  <a:srgbClr val="C9C2C0"/>
                </a:solidFill>
                <a:latin typeface="Gelasio" pitchFamily="34" charset="0"/>
                <a:ea typeface="Gelasio" pitchFamily="34" charset="-122"/>
                <a:cs typeface="Gelasio" pitchFamily="34" charset="-120"/>
              </a:rPr>
              <a:t>Between 2013 and 2016, car prices began to increase gradually, while mileage decreased more sharply.</a:t>
            </a:r>
            <a:endParaRPr lang="en-US" sz="1608" dirty="0"/>
          </a:p>
        </p:txBody>
      </p:sp>
      <p:sp>
        <p:nvSpPr>
          <p:cNvPr id="17" name="Shape 15"/>
          <p:cNvSpPr/>
          <p:nvPr/>
        </p:nvSpPr>
        <p:spPr>
          <a:xfrm>
            <a:off x="10620435" y="5457700"/>
            <a:ext cx="40838" cy="709477"/>
          </a:xfrm>
          <a:prstGeom prst="rect">
            <a:avLst/>
          </a:prstGeom>
          <a:solidFill>
            <a:srgbClr val="393636"/>
          </a:solidFill>
          <a:ln/>
        </p:spPr>
      </p:sp>
      <p:sp>
        <p:nvSpPr>
          <p:cNvPr id="18" name="Shape 16"/>
          <p:cNvSpPr/>
          <p:nvPr/>
        </p:nvSpPr>
        <p:spPr>
          <a:xfrm>
            <a:off x="10411182" y="5229717"/>
            <a:ext cx="459462" cy="456084"/>
          </a:xfrm>
          <a:prstGeom prst="roundRect">
            <a:avLst>
              <a:gd name="adj" fmla="val 26868"/>
            </a:avLst>
          </a:prstGeom>
          <a:solidFill>
            <a:srgbClr val="393636"/>
          </a:solidFill>
          <a:ln/>
        </p:spPr>
      </p:sp>
      <p:sp>
        <p:nvSpPr>
          <p:cNvPr id="19" name="Text 17"/>
          <p:cNvSpPr/>
          <p:nvPr/>
        </p:nvSpPr>
        <p:spPr>
          <a:xfrm>
            <a:off x="10557034" y="5260092"/>
            <a:ext cx="167640" cy="395217"/>
          </a:xfrm>
          <a:prstGeom prst="rect">
            <a:avLst/>
          </a:prstGeom>
          <a:noFill/>
          <a:ln/>
        </p:spPr>
        <p:txBody>
          <a:bodyPr wrap="none" rtlCol="0" anchor="t"/>
          <a:lstStyle/>
          <a:p>
            <a:pPr algn="ctr" indent="0" marL="0">
              <a:lnSpc>
                <a:spcPts val="3136"/>
              </a:lnSpc>
              <a:buNone/>
            </a:pPr>
            <a:r>
              <a:rPr lang="en-US" sz="2412" dirty="0">
                <a:solidFill>
                  <a:srgbClr val="EBCCBB"/>
                </a:solidFill>
                <a:latin typeface="Gelasio" pitchFamily="34" charset="0"/>
                <a:ea typeface="Gelasio" pitchFamily="34" charset="-122"/>
                <a:cs typeface="Gelasio" pitchFamily="34" charset="-120"/>
              </a:rPr>
              <a:t>3</a:t>
            </a:r>
            <a:endParaRPr lang="en-US" sz="2412" dirty="0"/>
          </a:p>
        </p:txBody>
      </p:sp>
      <p:sp>
        <p:nvSpPr>
          <p:cNvPr id="20" name="Text 18"/>
          <p:cNvSpPr/>
          <p:nvPr/>
        </p:nvSpPr>
        <p:spPr>
          <a:xfrm>
            <a:off x="9619774" y="6370045"/>
            <a:ext cx="2042279" cy="329387"/>
          </a:xfrm>
          <a:prstGeom prst="rect">
            <a:avLst/>
          </a:prstGeom>
          <a:noFill/>
          <a:ln/>
        </p:spPr>
        <p:txBody>
          <a:bodyPr wrap="none" rtlCol="0" anchor="t"/>
          <a:lstStyle/>
          <a:p>
            <a:pPr algn="ctr" indent="0" marL="0">
              <a:lnSpc>
                <a:spcPts val="2613"/>
              </a:lnSpc>
              <a:buNone/>
            </a:pPr>
            <a:r>
              <a:rPr lang="en-US" sz="2010" dirty="0">
                <a:solidFill>
                  <a:srgbClr val="EBCCBB"/>
                </a:solidFill>
                <a:latin typeface="Gelasio" pitchFamily="34" charset="0"/>
                <a:ea typeface="Gelasio" pitchFamily="34" charset="-122"/>
                <a:cs typeface="Gelasio" pitchFamily="34" charset="-120"/>
              </a:rPr>
              <a:t>2016 - 2020</a:t>
            </a:r>
            <a:endParaRPr lang="en-US" sz="2010" dirty="0"/>
          </a:p>
        </p:txBody>
      </p:sp>
      <p:sp>
        <p:nvSpPr>
          <p:cNvPr id="21" name="Text 19"/>
          <p:cNvSpPr/>
          <p:nvPr/>
        </p:nvSpPr>
        <p:spPr>
          <a:xfrm>
            <a:off x="7621429" y="6881795"/>
            <a:ext cx="6038969" cy="729687"/>
          </a:xfrm>
          <a:prstGeom prst="rect">
            <a:avLst/>
          </a:prstGeom>
          <a:noFill/>
          <a:ln/>
        </p:spPr>
        <p:txBody>
          <a:bodyPr wrap="square" rtlCol="0" anchor="t"/>
          <a:lstStyle/>
          <a:p>
            <a:pPr algn="ctr" indent="0" marL="0">
              <a:lnSpc>
                <a:spcPts val="2895"/>
              </a:lnSpc>
              <a:buNone/>
            </a:pPr>
            <a:r>
              <a:rPr lang="en-US" sz="1608" dirty="0">
                <a:solidFill>
                  <a:srgbClr val="C9C2C0"/>
                </a:solidFill>
                <a:latin typeface="Gelasio" pitchFamily="34" charset="0"/>
                <a:ea typeface="Gelasio" pitchFamily="34" charset="-122"/>
                <a:cs typeface="Gelasio" pitchFamily="34" charset="-120"/>
              </a:rPr>
              <a:t>From 2016 onwards, car prices continued to rise, while mileage decreased at a slower rate.</a:t>
            </a:r>
            <a:endParaRPr lang="en-US" sz="1608" dirty="0"/>
          </a:p>
        </p:txBody>
      </p:sp>
      <p:pic>
        <p:nvPicPr>
          <p:cNvPr id="2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5" name="Shape 2"/>
          <p:cNvSpPr/>
          <p:nvPr/>
        </p:nvSpPr>
        <p:spPr>
          <a:xfrm>
            <a:off x="0" y="0"/>
            <a:ext cx="14630400" cy="8169088"/>
          </a:xfrm>
          <a:prstGeom prst="rect">
            <a:avLst/>
          </a:prstGeom>
          <a:solidFill>
            <a:srgbClr val="464342">
              <a:alpha val="80000"/>
            </a:srgbClr>
          </a:solidFill>
          <a:ln/>
        </p:spPr>
      </p:sp>
      <p:sp>
        <p:nvSpPr>
          <p:cNvPr id="6" name="Text 3"/>
          <p:cNvSpPr/>
          <p:nvPr/>
        </p:nvSpPr>
        <p:spPr>
          <a:xfrm>
            <a:off x="833199" y="2411370"/>
            <a:ext cx="6088380" cy="716804"/>
          </a:xfrm>
          <a:prstGeom prst="rect">
            <a:avLst/>
          </a:prstGeom>
          <a:noFill/>
          <a:ln/>
        </p:spPr>
        <p:txBody>
          <a:bodyPr wrap="none" rtlCol="0" anchor="t"/>
          <a:lstStyle/>
          <a:p>
            <a:pPr indent="0" marL="0">
              <a:lnSpc>
                <a:spcPts val="5686"/>
              </a:lnSpc>
              <a:buNone/>
            </a:pPr>
            <a:r>
              <a:rPr lang="en-US" sz="4374" dirty="0">
                <a:solidFill>
                  <a:srgbClr val="EBCCBB"/>
                </a:solidFill>
                <a:latin typeface="Gelasio" pitchFamily="34" charset="0"/>
                <a:ea typeface="Gelasio" pitchFamily="34" charset="-122"/>
                <a:cs typeface="Gelasio" pitchFamily="34" charset="-120"/>
              </a:rPr>
              <a:t>Most Popular Car Makes</a:t>
            </a:r>
            <a:endParaRPr lang="en-US" sz="4374" dirty="0"/>
          </a:p>
        </p:txBody>
      </p:sp>
      <p:sp>
        <p:nvSpPr>
          <p:cNvPr id="7" name="Text 4"/>
          <p:cNvSpPr/>
          <p:nvPr/>
        </p:nvSpPr>
        <p:spPr>
          <a:xfrm>
            <a:off x="833199" y="3458980"/>
            <a:ext cx="12964001" cy="793744"/>
          </a:xfrm>
          <a:prstGeom prst="rect">
            <a:avLst/>
          </a:prstGeom>
          <a:noFill/>
          <a:ln/>
        </p:spPr>
        <p:txBody>
          <a:bodyPr wrap="square" rtlCol="0" anchor="t"/>
          <a:lstStyle/>
          <a:p>
            <a:pPr indent="0" marL="0">
              <a:lnSpc>
                <a:spcPts val="3149"/>
              </a:lnSpc>
              <a:buNone/>
            </a:pPr>
            <a:r>
              <a:rPr lang="en-US" sz="1750" dirty="0">
                <a:solidFill>
                  <a:srgbClr val="C9C2C0"/>
                </a:solidFill>
                <a:latin typeface="Gelasio" pitchFamily="34" charset="0"/>
                <a:ea typeface="Gelasio" pitchFamily="34" charset="-122"/>
                <a:cs typeface="Gelasio" pitchFamily="34" charset="-120"/>
              </a:rPr>
              <a:t>This bar chart showcases the top 10 most popular car makes in the dataset. By analyzing the number of listings for each car make, you can identify which brands are the most dominant in the marketplace.</a:t>
            </a:r>
            <a:endParaRPr lang="en-US" sz="1750" dirty="0"/>
          </a:p>
        </p:txBody>
      </p:sp>
      <p:sp>
        <p:nvSpPr>
          <p:cNvPr id="8" name="Shape 5"/>
          <p:cNvSpPr/>
          <p:nvPr/>
        </p:nvSpPr>
        <p:spPr>
          <a:xfrm>
            <a:off x="833199" y="4735046"/>
            <a:ext cx="499943" cy="496267"/>
          </a:xfrm>
          <a:prstGeom prst="roundRect">
            <a:avLst>
              <a:gd name="adj" fmla="val 26864"/>
            </a:avLst>
          </a:prstGeom>
          <a:solidFill>
            <a:srgbClr val="393636"/>
          </a:solidFill>
          <a:ln/>
        </p:spPr>
      </p:sp>
      <p:sp>
        <p:nvSpPr>
          <p:cNvPr id="9" name="Text 6"/>
          <p:cNvSpPr/>
          <p:nvPr/>
        </p:nvSpPr>
        <p:spPr>
          <a:xfrm>
            <a:off x="1010722" y="4768138"/>
            <a:ext cx="144780" cy="429964"/>
          </a:xfrm>
          <a:prstGeom prst="rect">
            <a:avLst/>
          </a:prstGeom>
          <a:noFill/>
          <a:ln/>
        </p:spPr>
        <p:txBody>
          <a:bodyPr wrap="none" rtlCol="0" anchor="t"/>
          <a:lstStyle/>
          <a:p>
            <a:pPr algn="ctr" indent="0" marL="0">
              <a:lnSpc>
                <a:spcPts val="3412"/>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10" name="Text 7"/>
          <p:cNvSpPr/>
          <p:nvPr/>
        </p:nvSpPr>
        <p:spPr>
          <a:xfrm>
            <a:off x="1555313" y="4803949"/>
            <a:ext cx="2221944" cy="358343"/>
          </a:xfrm>
          <a:prstGeom prst="rect">
            <a:avLst/>
          </a:prstGeom>
          <a:noFill/>
          <a:ln/>
        </p:spPr>
        <p:txBody>
          <a:bodyPr wrap="none" rtlCol="0" anchor="t"/>
          <a:lstStyle/>
          <a:p>
            <a:pPr indent="0" marL="0">
              <a:lnSpc>
                <a:spcPts val="2843"/>
              </a:lnSpc>
              <a:buNone/>
            </a:pPr>
            <a:r>
              <a:rPr lang="en-US" sz="2187" dirty="0">
                <a:solidFill>
                  <a:srgbClr val="EBCCBB"/>
                </a:solidFill>
                <a:latin typeface="Gelasio" pitchFamily="34" charset="0"/>
                <a:ea typeface="Gelasio" pitchFamily="34" charset="-122"/>
                <a:cs typeface="Gelasio" pitchFamily="34" charset="-120"/>
              </a:rPr>
              <a:t>Volkswagen</a:t>
            </a:r>
            <a:endParaRPr lang="en-US" sz="2187" dirty="0"/>
          </a:p>
        </p:txBody>
      </p:sp>
      <p:sp>
        <p:nvSpPr>
          <p:cNvPr id="11" name="Text 8"/>
          <p:cNvSpPr/>
          <p:nvPr/>
        </p:nvSpPr>
        <p:spPr>
          <a:xfrm>
            <a:off x="1555313" y="5360728"/>
            <a:ext cx="3451146" cy="396872"/>
          </a:xfrm>
          <a:prstGeom prst="rect">
            <a:avLst/>
          </a:prstGeom>
          <a:noFill/>
          <a:ln/>
        </p:spPr>
        <p:txBody>
          <a:bodyPr wrap="none" rtlCol="0" anchor="t"/>
          <a:lstStyle/>
          <a:p>
            <a:pPr indent="0" marL="0">
              <a:lnSpc>
                <a:spcPts val="3149"/>
              </a:lnSpc>
              <a:buNone/>
            </a:pPr>
            <a:r>
              <a:rPr lang="en-US" sz="1750" dirty="0">
                <a:solidFill>
                  <a:srgbClr val="C9C2C0"/>
                </a:solidFill>
                <a:latin typeface="Gelasio" pitchFamily="34" charset="0"/>
                <a:ea typeface="Gelasio" pitchFamily="34" charset="-122"/>
                <a:cs typeface="Gelasio" pitchFamily="34" charset="-120"/>
              </a:rPr>
              <a:t>35% of listings</a:t>
            </a:r>
            <a:endParaRPr lang="en-US" sz="1750" dirty="0"/>
          </a:p>
        </p:txBody>
      </p:sp>
      <p:sp>
        <p:nvSpPr>
          <p:cNvPr id="12" name="Shape 9"/>
          <p:cNvSpPr/>
          <p:nvPr/>
        </p:nvSpPr>
        <p:spPr>
          <a:xfrm>
            <a:off x="5228630" y="4735046"/>
            <a:ext cx="499943" cy="496267"/>
          </a:xfrm>
          <a:prstGeom prst="roundRect">
            <a:avLst>
              <a:gd name="adj" fmla="val 26864"/>
            </a:avLst>
          </a:prstGeom>
          <a:solidFill>
            <a:srgbClr val="393636"/>
          </a:solidFill>
          <a:ln/>
        </p:spPr>
      </p:sp>
      <p:sp>
        <p:nvSpPr>
          <p:cNvPr id="13" name="Text 10"/>
          <p:cNvSpPr/>
          <p:nvPr/>
        </p:nvSpPr>
        <p:spPr>
          <a:xfrm>
            <a:off x="5383292" y="4768138"/>
            <a:ext cx="190500" cy="429964"/>
          </a:xfrm>
          <a:prstGeom prst="rect">
            <a:avLst/>
          </a:prstGeom>
          <a:noFill/>
          <a:ln/>
        </p:spPr>
        <p:txBody>
          <a:bodyPr wrap="none" rtlCol="0" anchor="t"/>
          <a:lstStyle/>
          <a:p>
            <a:pPr algn="ctr" indent="0" marL="0">
              <a:lnSpc>
                <a:spcPts val="3412"/>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4" name="Text 11"/>
          <p:cNvSpPr/>
          <p:nvPr/>
        </p:nvSpPr>
        <p:spPr>
          <a:xfrm>
            <a:off x="5950744" y="4803949"/>
            <a:ext cx="2221944" cy="358343"/>
          </a:xfrm>
          <a:prstGeom prst="rect">
            <a:avLst/>
          </a:prstGeom>
          <a:noFill/>
          <a:ln/>
        </p:spPr>
        <p:txBody>
          <a:bodyPr wrap="none" rtlCol="0" anchor="t"/>
          <a:lstStyle/>
          <a:p>
            <a:pPr indent="0" marL="0">
              <a:lnSpc>
                <a:spcPts val="2843"/>
              </a:lnSpc>
              <a:buNone/>
            </a:pPr>
            <a:r>
              <a:rPr lang="en-US" sz="2187" dirty="0">
                <a:solidFill>
                  <a:srgbClr val="EBCCBB"/>
                </a:solidFill>
                <a:latin typeface="Gelasio" pitchFamily="34" charset="0"/>
                <a:ea typeface="Gelasio" pitchFamily="34" charset="-122"/>
                <a:cs typeface="Gelasio" pitchFamily="34" charset="-120"/>
              </a:rPr>
              <a:t>Audi</a:t>
            </a:r>
            <a:endParaRPr lang="en-US" sz="2187" dirty="0"/>
          </a:p>
        </p:txBody>
      </p:sp>
      <p:sp>
        <p:nvSpPr>
          <p:cNvPr id="15" name="Text 12"/>
          <p:cNvSpPr/>
          <p:nvPr/>
        </p:nvSpPr>
        <p:spPr>
          <a:xfrm>
            <a:off x="5950744" y="5360728"/>
            <a:ext cx="3451146" cy="396872"/>
          </a:xfrm>
          <a:prstGeom prst="rect">
            <a:avLst/>
          </a:prstGeom>
          <a:noFill/>
          <a:ln/>
        </p:spPr>
        <p:txBody>
          <a:bodyPr wrap="none" rtlCol="0" anchor="t"/>
          <a:lstStyle/>
          <a:p>
            <a:pPr indent="0" marL="0">
              <a:lnSpc>
                <a:spcPts val="3149"/>
              </a:lnSpc>
              <a:buNone/>
            </a:pPr>
            <a:r>
              <a:rPr lang="en-US" sz="1750" dirty="0">
                <a:solidFill>
                  <a:srgbClr val="C9C2C0"/>
                </a:solidFill>
                <a:latin typeface="Gelasio" pitchFamily="34" charset="0"/>
                <a:ea typeface="Gelasio" pitchFamily="34" charset="-122"/>
                <a:cs typeface="Gelasio" pitchFamily="34" charset="-120"/>
              </a:rPr>
              <a:t>12% of listings</a:t>
            </a:r>
            <a:endParaRPr lang="en-US" sz="1750" dirty="0"/>
          </a:p>
        </p:txBody>
      </p:sp>
      <p:sp>
        <p:nvSpPr>
          <p:cNvPr id="16" name="Shape 13"/>
          <p:cNvSpPr/>
          <p:nvPr/>
        </p:nvSpPr>
        <p:spPr>
          <a:xfrm>
            <a:off x="9624060" y="4735046"/>
            <a:ext cx="499943" cy="496267"/>
          </a:xfrm>
          <a:prstGeom prst="roundRect">
            <a:avLst>
              <a:gd name="adj" fmla="val 26864"/>
            </a:avLst>
          </a:prstGeom>
          <a:solidFill>
            <a:srgbClr val="393636"/>
          </a:solidFill>
          <a:ln/>
        </p:spPr>
      </p:sp>
      <p:sp>
        <p:nvSpPr>
          <p:cNvPr id="17" name="Text 14"/>
          <p:cNvSpPr/>
          <p:nvPr/>
        </p:nvSpPr>
        <p:spPr>
          <a:xfrm>
            <a:off x="9782532" y="4768138"/>
            <a:ext cx="182880" cy="429964"/>
          </a:xfrm>
          <a:prstGeom prst="rect">
            <a:avLst/>
          </a:prstGeom>
          <a:noFill/>
          <a:ln/>
        </p:spPr>
        <p:txBody>
          <a:bodyPr wrap="none" rtlCol="0" anchor="t"/>
          <a:lstStyle/>
          <a:p>
            <a:pPr algn="ctr" indent="0" marL="0">
              <a:lnSpc>
                <a:spcPts val="3412"/>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8" name="Text 15"/>
          <p:cNvSpPr/>
          <p:nvPr/>
        </p:nvSpPr>
        <p:spPr>
          <a:xfrm>
            <a:off x="10346174" y="4803949"/>
            <a:ext cx="2221944" cy="358343"/>
          </a:xfrm>
          <a:prstGeom prst="rect">
            <a:avLst/>
          </a:prstGeom>
          <a:noFill/>
          <a:ln/>
        </p:spPr>
        <p:txBody>
          <a:bodyPr wrap="none" rtlCol="0" anchor="t"/>
          <a:lstStyle/>
          <a:p>
            <a:pPr indent="0" marL="0">
              <a:lnSpc>
                <a:spcPts val="2843"/>
              </a:lnSpc>
              <a:buNone/>
            </a:pPr>
            <a:r>
              <a:rPr lang="en-US" sz="2187" dirty="0">
                <a:solidFill>
                  <a:srgbClr val="EBCCBB"/>
                </a:solidFill>
                <a:latin typeface="Gelasio" pitchFamily="34" charset="0"/>
                <a:ea typeface="Gelasio" pitchFamily="34" charset="-122"/>
                <a:cs typeface="Gelasio" pitchFamily="34" charset="-120"/>
              </a:rPr>
              <a:t>BMW</a:t>
            </a:r>
            <a:endParaRPr lang="en-US" sz="2187" dirty="0"/>
          </a:p>
        </p:txBody>
      </p:sp>
      <p:sp>
        <p:nvSpPr>
          <p:cNvPr id="19" name="Text 16"/>
          <p:cNvSpPr/>
          <p:nvPr/>
        </p:nvSpPr>
        <p:spPr>
          <a:xfrm>
            <a:off x="10346174" y="5360728"/>
            <a:ext cx="3451146" cy="396872"/>
          </a:xfrm>
          <a:prstGeom prst="rect">
            <a:avLst/>
          </a:prstGeom>
          <a:noFill/>
          <a:ln/>
        </p:spPr>
        <p:txBody>
          <a:bodyPr wrap="none" rtlCol="0" anchor="t"/>
          <a:lstStyle/>
          <a:p>
            <a:pPr indent="0" marL="0">
              <a:lnSpc>
                <a:spcPts val="3149"/>
              </a:lnSpc>
              <a:buNone/>
            </a:pPr>
            <a:r>
              <a:rPr lang="en-US" sz="1750" dirty="0">
                <a:solidFill>
                  <a:srgbClr val="C9C2C0"/>
                </a:solidFill>
                <a:latin typeface="Gelasio" pitchFamily="34" charset="0"/>
                <a:ea typeface="Gelasio" pitchFamily="34" charset="-122"/>
                <a:cs typeface="Gelasio" pitchFamily="34" charset="-120"/>
              </a:rPr>
              <a:t>10% of listings</a:t>
            </a:r>
            <a:endParaRPr lang="en-US" sz="1750" dirty="0"/>
          </a:p>
        </p:txBody>
      </p:sp>
      <p:pic>
        <p:nvPicPr>
          <p:cNvPr id="2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1958005"/>
            <a:ext cx="7879080" cy="716804"/>
          </a:xfrm>
          <a:prstGeom prst="rect">
            <a:avLst/>
          </a:prstGeom>
          <a:noFill/>
          <a:ln/>
        </p:spPr>
        <p:txBody>
          <a:bodyPr wrap="none" rtlCol="0" anchor="t"/>
          <a:lstStyle/>
          <a:p>
            <a:pPr indent="0" marL="0">
              <a:lnSpc>
                <a:spcPts val="5686"/>
              </a:lnSpc>
              <a:buNone/>
            </a:pPr>
            <a:r>
              <a:rPr lang="en-US" sz="4374" dirty="0">
                <a:solidFill>
                  <a:srgbClr val="EBCCBB"/>
                </a:solidFill>
                <a:latin typeface="Gelasio" pitchFamily="34" charset="0"/>
                <a:ea typeface="Gelasio" pitchFamily="34" charset="-122"/>
                <a:cs typeface="Gelasio" pitchFamily="34" charset="-120"/>
              </a:rPr>
              <a:t>Top 10 Most popular Car Makes</a:t>
            </a:r>
            <a:endParaRPr lang="en-US" sz="4374" dirty="0"/>
          </a:p>
        </p:txBody>
      </p:sp>
      <p:sp>
        <p:nvSpPr>
          <p:cNvPr id="5" name="Text 3"/>
          <p:cNvSpPr/>
          <p:nvPr/>
        </p:nvSpPr>
        <p:spPr>
          <a:xfrm>
            <a:off x="1188601" y="3281227"/>
            <a:ext cx="5855613" cy="793744"/>
          </a:xfrm>
          <a:prstGeom prst="rect">
            <a:avLst/>
          </a:prstGeom>
          <a:noFill/>
          <a:ln/>
        </p:spPr>
        <p:txBody>
          <a:bodyPr wrap="square" rtlCol="0" anchor="t"/>
          <a:lstStyle/>
          <a:p>
            <a:pPr algn="l" marL="342900" indent="-342900">
              <a:lnSpc>
                <a:spcPts val="3149"/>
              </a:lnSpc>
              <a:buSzPct val="100000"/>
              <a:buChar char="•"/>
            </a:pPr>
            <a:r>
              <a:rPr lang="en-US" sz="1750" dirty="0">
                <a:solidFill>
                  <a:srgbClr val="C9C2C0"/>
                </a:solidFill>
                <a:latin typeface="Gelasio" pitchFamily="34" charset="0"/>
                <a:ea typeface="Gelasio" pitchFamily="34" charset="-122"/>
                <a:cs typeface="Gelasio" pitchFamily="34" charset="-120"/>
              </a:rPr>
              <a:t>This slide features a bar chart showcasing the top 10 most popular car makes in the dataset.</a:t>
            </a:r>
            <a:endParaRPr lang="en-US" sz="1750" dirty="0"/>
          </a:p>
        </p:txBody>
      </p:sp>
      <p:sp>
        <p:nvSpPr>
          <p:cNvPr id="6" name="Text 4"/>
          <p:cNvSpPr/>
          <p:nvPr/>
        </p:nvSpPr>
        <p:spPr>
          <a:xfrm>
            <a:off x="1188601" y="4185239"/>
            <a:ext cx="5855613" cy="793744"/>
          </a:xfrm>
          <a:prstGeom prst="rect">
            <a:avLst/>
          </a:prstGeom>
          <a:noFill/>
          <a:ln/>
        </p:spPr>
        <p:txBody>
          <a:bodyPr wrap="square" rtlCol="0" anchor="t"/>
          <a:lstStyle/>
          <a:p>
            <a:pPr algn="l" marL="342900" indent="-342900">
              <a:lnSpc>
                <a:spcPts val="3149"/>
              </a:lnSpc>
              <a:buSzPct val="100000"/>
              <a:buChar char="•"/>
            </a:pPr>
            <a:r>
              <a:rPr lang="en-US" sz="1750" dirty="0">
                <a:solidFill>
                  <a:srgbClr val="C9C2C0"/>
                </a:solidFill>
                <a:latin typeface="Gelasio" pitchFamily="34" charset="0"/>
                <a:ea typeface="Gelasio" pitchFamily="34" charset="-122"/>
                <a:cs typeface="Gelasio" pitchFamily="34" charset="-120"/>
              </a:rPr>
              <a:t>The height of each bar corresponds to the number of listings for each car make.</a:t>
            </a:r>
            <a:endParaRPr lang="en-US" sz="1750" dirty="0"/>
          </a:p>
        </p:txBody>
      </p:sp>
      <p:sp>
        <p:nvSpPr>
          <p:cNvPr id="7" name="Text 5"/>
          <p:cNvSpPr/>
          <p:nvPr/>
        </p:nvSpPr>
        <p:spPr>
          <a:xfrm>
            <a:off x="1188601" y="5089252"/>
            <a:ext cx="5855613" cy="793744"/>
          </a:xfrm>
          <a:prstGeom prst="rect">
            <a:avLst/>
          </a:prstGeom>
          <a:noFill/>
          <a:ln/>
        </p:spPr>
        <p:txBody>
          <a:bodyPr wrap="square" rtlCol="0" anchor="t"/>
          <a:lstStyle/>
          <a:p>
            <a:pPr algn="l" marL="342900" indent="-342900">
              <a:lnSpc>
                <a:spcPts val="3149"/>
              </a:lnSpc>
              <a:buSzPct val="100000"/>
              <a:buChar char="•"/>
            </a:pPr>
            <a:r>
              <a:rPr lang="en-US" sz="1750" dirty="0">
                <a:solidFill>
                  <a:srgbClr val="C9C2C0"/>
                </a:solidFill>
                <a:latin typeface="Gelasio" pitchFamily="34" charset="0"/>
                <a:ea typeface="Gelasio" pitchFamily="34" charset="-122"/>
                <a:cs typeface="Gelasio" pitchFamily="34" charset="-120"/>
              </a:rPr>
              <a:t>The chart enables viewers to see the dominant car makes in the dataset. </a:t>
            </a:r>
            <a:endParaRPr lang="en-US" sz="1750" dirty="0"/>
          </a:p>
        </p:txBody>
      </p:sp>
      <p:pic>
        <p:nvPicPr>
          <p:cNvPr id="8" name="Image 0" descr="preencoded.png">    </p:cNvPr>
          <p:cNvPicPr>
            <a:picLocks noChangeAspect="1"/>
          </p:cNvPicPr>
          <p:nvPr/>
        </p:nvPicPr>
        <p:blipFill>
          <a:blip r:embed="rId1"/>
          <a:stretch>
            <a:fillRect/>
          </a:stretch>
        </p:blipFill>
        <p:spPr>
          <a:xfrm>
            <a:off x="7593806" y="3281227"/>
            <a:ext cx="5011817" cy="2654245"/>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1958005"/>
            <a:ext cx="7993380" cy="716804"/>
          </a:xfrm>
          <a:prstGeom prst="rect">
            <a:avLst/>
          </a:prstGeom>
          <a:noFill/>
          <a:ln/>
        </p:spPr>
        <p:txBody>
          <a:bodyPr wrap="none" rtlCol="0" anchor="t"/>
          <a:lstStyle/>
          <a:p>
            <a:pPr indent="0" marL="0">
              <a:lnSpc>
                <a:spcPts val="5686"/>
              </a:lnSpc>
              <a:buNone/>
            </a:pPr>
            <a:r>
              <a:rPr lang="en-US" sz="4374" dirty="0">
                <a:solidFill>
                  <a:srgbClr val="EBCCBB"/>
                </a:solidFill>
                <a:latin typeface="Gelasio" pitchFamily="34" charset="0"/>
                <a:ea typeface="Gelasio" pitchFamily="34" charset="-122"/>
                <a:cs typeface="Gelasio" pitchFamily="34" charset="-120"/>
              </a:rPr>
              <a:t>Top 10 Most Popular car Models</a:t>
            </a:r>
            <a:endParaRPr lang="en-US" sz="4374" dirty="0"/>
          </a:p>
        </p:txBody>
      </p:sp>
      <p:sp>
        <p:nvSpPr>
          <p:cNvPr id="5" name="Text 3"/>
          <p:cNvSpPr/>
          <p:nvPr/>
        </p:nvSpPr>
        <p:spPr>
          <a:xfrm>
            <a:off x="833199" y="3204051"/>
            <a:ext cx="6211014" cy="793744"/>
          </a:xfrm>
          <a:prstGeom prst="rect">
            <a:avLst/>
          </a:prstGeom>
          <a:noFill/>
          <a:ln/>
        </p:spPr>
        <p:txBody>
          <a:bodyPr wrap="square" rtlCol="0" anchor="t"/>
          <a:lstStyle/>
          <a:p>
            <a:pPr indent="0" marL="0">
              <a:lnSpc>
                <a:spcPts val="3149"/>
              </a:lnSpc>
              <a:buNone/>
            </a:pPr>
            <a:r>
              <a:rPr lang="en-US" sz="1750" dirty="0">
                <a:solidFill>
                  <a:srgbClr val="C9C2C0"/>
                </a:solidFill>
                <a:latin typeface="Gelasio" pitchFamily="34" charset="0"/>
                <a:ea typeface="Gelasio" pitchFamily="34" charset="-122"/>
                <a:cs typeface="Gelasio" pitchFamily="34" charset="-120"/>
              </a:rPr>
              <a:t>This slide features a bar chart showcasing the top 10 most popular car models in the dataset.</a:t>
            </a:r>
            <a:endParaRPr lang="en-US" sz="1750" dirty="0"/>
          </a:p>
        </p:txBody>
      </p:sp>
      <p:sp>
        <p:nvSpPr>
          <p:cNvPr id="6" name="Text 4"/>
          <p:cNvSpPr/>
          <p:nvPr/>
        </p:nvSpPr>
        <p:spPr>
          <a:xfrm>
            <a:off x="1188601" y="4273407"/>
            <a:ext cx="5855613" cy="793744"/>
          </a:xfrm>
          <a:prstGeom prst="rect">
            <a:avLst/>
          </a:prstGeom>
          <a:noFill/>
          <a:ln/>
        </p:spPr>
        <p:txBody>
          <a:bodyPr wrap="square" rtlCol="0" anchor="t"/>
          <a:lstStyle/>
          <a:p>
            <a:pPr algn="l" marL="342900" indent="-342900">
              <a:lnSpc>
                <a:spcPts val="3149"/>
              </a:lnSpc>
              <a:buSzPct val="100000"/>
              <a:buChar char="•"/>
            </a:pPr>
            <a:r>
              <a:rPr lang="en-US" sz="1750" dirty="0">
                <a:solidFill>
                  <a:srgbClr val="C9C2C0"/>
                </a:solidFill>
                <a:latin typeface="Gelasio" pitchFamily="34" charset="0"/>
                <a:ea typeface="Gelasio" pitchFamily="34" charset="-122"/>
                <a:cs typeface="Gelasio" pitchFamily="34" charset="-120"/>
              </a:rPr>
              <a:t>The height of each bar corresponds to the number of listings for each car model.</a:t>
            </a:r>
            <a:endParaRPr lang="en-US" sz="1750" dirty="0"/>
          </a:p>
        </p:txBody>
      </p:sp>
      <p:sp>
        <p:nvSpPr>
          <p:cNvPr id="7" name="Text 5"/>
          <p:cNvSpPr/>
          <p:nvPr/>
        </p:nvSpPr>
        <p:spPr>
          <a:xfrm>
            <a:off x="1188601" y="5177420"/>
            <a:ext cx="5855613" cy="793744"/>
          </a:xfrm>
          <a:prstGeom prst="rect">
            <a:avLst/>
          </a:prstGeom>
          <a:noFill/>
          <a:ln/>
        </p:spPr>
        <p:txBody>
          <a:bodyPr wrap="square" rtlCol="0" anchor="t"/>
          <a:lstStyle/>
          <a:p>
            <a:pPr algn="l" marL="342900" indent="-342900">
              <a:lnSpc>
                <a:spcPts val="3149"/>
              </a:lnSpc>
              <a:buSzPct val="100000"/>
              <a:buChar char="•"/>
            </a:pPr>
            <a:r>
              <a:rPr lang="en-US" sz="1750" dirty="0">
                <a:solidFill>
                  <a:srgbClr val="C9C2C0"/>
                </a:solidFill>
                <a:latin typeface="Gelasio" pitchFamily="34" charset="0"/>
                <a:ea typeface="Gelasio" pitchFamily="34" charset="-122"/>
                <a:cs typeface="Gelasio" pitchFamily="34" charset="-120"/>
              </a:rPr>
              <a:t>The chart enables viewers to see the dominant car models in the dataset. </a:t>
            </a:r>
            <a:endParaRPr lang="en-US" sz="1750" dirty="0"/>
          </a:p>
        </p:txBody>
      </p:sp>
      <p:pic>
        <p:nvPicPr>
          <p:cNvPr id="8" name="Image 0" descr="preencoded.png">    </p:cNvPr>
          <p:cNvPicPr>
            <a:picLocks noChangeAspect="1"/>
          </p:cNvPicPr>
          <p:nvPr/>
        </p:nvPicPr>
        <p:blipFill>
          <a:blip r:embed="rId1"/>
          <a:stretch>
            <a:fillRect/>
          </a:stretch>
        </p:blipFill>
        <p:spPr>
          <a:xfrm>
            <a:off x="7593806" y="3281227"/>
            <a:ext cx="5011817" cy="2654245"/>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2023-07-25T08:03:35Z</dcterms:created>
  <dcterms:modified xsi:type="dcterms:W3CDTF">2023-07-25T08:03:35Z</dcterms:modified>
</cp:coreProperties>
</file>