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5" r:id="rId5"/>
    <p:sldId id="262" r:id="rId6"/>
    <p:sldId id="266" r:id="rId7"/>
  </p:sldIdLst>
  <p:sldSz cx="18288000" cy="10287000"/>
  <p:notesSz cx="6858000" cy="9144000"/>
  <p:embeddedFontLst>
    <p:embeddedFont>
      <p:font typeface="Arimo" panose="020B0604020202020204" charset="0"/>
      <p:regular r:id="rId9"/>
    </p:embeddedFont>
    <p:embeddedFont>
      <p:font typeface="Arimo Bold" panose="020B060402020202020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1" d="100"/>
          <a:sy n="61" d="100"/>
        </p:scale>
        <p:origin x="78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03.06.2025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76437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gamma.app/?utm_source=made-with-gamma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5" name="Freeform 5" descr="preencoded.png">
            <a:hlinkClick r:id="rId4" tooltip="https://gamma.app/?utm_source=made-with-gamma"/>
          </p:cNvPr>
          <p:cNvSpPr/>
          <p:nvPr/>
        </p:nvSpPr>
        <p:spPr>
          <a:xfrm>
            <a:off x="16049019" y="9686925"/>
            <a:ext cx="2153256" cy="514350"/>
          </a:xfrm>
          <a:custGeom>
            <a:avLst/>
            <a:gdLst/>
            <a:ahLst/>
            <a:cxnLst/>
            <a:rect l="l" t="t" r="r" b="b"/>
            <a:pathLst>
              <a:path w="2153256" h="514350">
                <a:moveTo>
                  <a:pt x="0" y="0"/>
                </a:moveTo>
                <a:lnTo>
                  <a:pt x="2153256" y="0"/>
                </a:lnTo>
                <a:lnTo>
                  <a:pt x="2153256" y="514350"/>
                </a:lnTo>
                <a:lnTo>
                  <a:pt x="0" y="5143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Freeform 6" descr="preencoded.png"/>
          <p:cNvSpPr/>
          <p:nvPr/>
        </p:nvSpPr>
        <p:spPr>
          <a:xfrm>
            <a:off x="11430000" y="0"/>
            <a:ext cx="6858000" cy="10287000"/>
          </a:xfrm>
          <a:custGeom>
            <a:avLst/>
            <a:gdLst/>
            <a:ahLst/>
            <a:cxnLst/>
            <a:rect l="l" t="t" r="r" b="b"/>
            <a:pathLst>
              <a:path w="6858000" h="10287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7" name="Freeform 7" descr="preencoded.png"/>
          <p:cNvSpPr/>
          <p:nvPr/>
        </p:nvSpPr>
        <p:spPr>
          <a:xfrm>
            <a:off x="12553950" y="3914775"/>
            <a:ext cx="4610100" cy="2457450"/>
          </a:xfrm>
          <a:custGeom>
            <a:avLst/>
            <a:gdLst/>
            <a:ahLst/>
            <a:cxnLst/>
            <a:rect l="l" t="t" r="r" b="b"/>
            <a:pathLst>
              <a:path w="4610100" h="2457450">
                <a:moveTo>
                  <a:pt x="0" y="0"/>
                </a:moveTo>
                <a:lnTo>
                  <a:pt x="4610100" y="0"/>
                </a:lnTo>
                <a:lnTo>
                  <a:pt x="4610100" y="2457450"/>
                </a:lnTo>
                <a:lnTo>
                  <a:pt x="0" y="245745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947886" y="3740497"/>
            <a:ext cx="9534228" cy="8356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562" b="1" dirty="0">
                <a:solidFill>
                  <a:srgbClr val="1F1E1E"/>
                </a:solidFill>
                <a:latin typeface="Arimo Bold"/>
                <a:ea typeface="Arimo Bold"/>
                <a:cs typeface="Arimo Bold"/>
                <a:sym typeface="Arimo Bold"/>
              </a:rPr>
              <a:t>Perovskite Solar Cells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5255" y="-1314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dirty="0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5410200" y="986581"/>
            <a:ext cx="11627495" cy="6205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187"/>
              </a:lnSpc>
            </a:pPr>
            <a:r>
              <a:rPr lang="en-US" sz="4124" b="1" dirty="0">
                <a:solidFill>
                  <a:srgbClr val="1F1E1E"/>
                </a:solidFill>
                <a:latin typeface="Arimo Bold"/>
                <a:ea typeface="Arimo Bold"/>
                <a:cs typeface="Arimo Bold"/>
                <a:sym typeface="Arimo Bold"/>
              </a:rPr>
              <a:t>Perovskite Solar Cells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286875" y="2030611"/>
            <a:ext cx="4540300" cy="392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50"/>
              </a:lnSpc>
            </a:pPr>
            <a:endParaRPr lang="en-US" sz="2562" b="1" dirty="0">
              <a:solidFill>
                <a:srgbClr val="1F1E1E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9286875" y="2530227"/>
            <a:ext cx="8117979" cy="354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5"/>
              </a:lnSpc>
            </a:pPr>
            <a:endParaRPr lang="en-US" sz="1937" dirty="0">
              <a:solidFill>
                <a:srgbClr val="1F1E1E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304800" y="1866900"/>
            <a:ext cx="16732895" cy="83056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125"/>
              </a:lnSpc>
            </a:pPr>
            <a:r>
              <a:rPr lang="en-US" sz="2750" dirty="0">
                <a:solidFill>
                  <a:srgbClr val="1F1E1E"/>
                </a:solidFill>
                <a:latin typeface="Arimo"/>
                <a:ea typeface="Arimo"/>
                <a:cs typeface="Arimo"/>
                <a:sym typeface="Arimo"/>
              </a:rPr>
              <a:t>Perovskite solar cells are a promising technology for solar energy conversion, using perovskite materials as the light-absorbing active layer. They offer high efficiency and potential for low-cost production compared to traditional silicon-based solar cells. </a:t>
            </a:r>
          </a:p>
          <a:p>
            <a:pPr algn="l">
              <a:lnSpc>
                <a:spcPts val="3125"/>
              </a:lnSpc>
            </a:pPr>
            <a:endParaRPr lang="en-US" sz="1937" dirty="0">
              <a:solidFill>
                <a:srgbClr val="1F1E1E"/>
              </a:solidFill>
              <a:latin typeface="Arimo"/>
              <a:ea typeface="Arimo"/>
              <a:cs typeface="Arimo"/>
              <a:sym typeface="Arimo"/>
            </a:endParaRPr>
          </a:p>
          <a:p>
            <a:pPr algn="l">
              <a:lnSpc>
                <a:spcPts val="3125"/>
              </a:lnSpc>
            </a:pPr>
            <a:endParaRPr lang="en-US" sz="1937" dirty="0">
              <a:solidFill>
                <a:srgbClr val="1F1E1E"/>
              </a:solidFill>
              <a:latin typeface="Arimo"/>
              <a:ea typeface="Arimo"/>
              <a:cs typeface="Arimo"/>
              <a:sym typeface="Arimo"/>
            </a:endParaRPr>
          </a:p>
          <a:p>
            <a:pPr algn="l">
              <a:lnSpc>
                <a:spcPts val="3125"/>
              </a:lnSpc>
            </a:pPr>
            <a:r>
              <a:rPr lang="en-US" sz="3000" b="1" dirty="0">
                <a:solidFill>
                  <a:srgbClr val="1F1E1E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  <a:sym typeface="Arimo"/>
              </a:rPr>
              <a:t>Features of Perovskite Solar Cells: </a:t>
            </a:r>
            <a:endParaRPr lang="en-US" sz="1937" b="1" dirty="0">
              <a:solidFill>
                <a:srgbClr val="1F1E1E"/>
              </a:solidFill>
              <a:latin typeface="Arimo"/>
              <a:ea typeface="Arimo"/>
              <a:cs typeface="Arimo"/>
              <a:sym typeface="Arimo"/>
            </a:endParaRPr>
          </a:p>
          <a:p>
            <a:pPr algn="l">
              <a:lnSpc>
                <a:spcPts val="3125"/>
              </a:lnSpc>
            </a:pPr>
            <a:r>
              <a:rPr lang="en-US" sz="2750" b="1" dirty="0">
                <a:solidFill>
                  <a:srgbClr val="1F1E1E"/>
                </a:solidFill>
                <a:latin typeface="Arimo"/>
                <a:ea typeface="Arimo"/>
                <a:cs typeface="Arimo"/>
                <a:sym typeface="Arimo"/>
              </a:rPr>
              <a:t>Perovskite Material:</a:t>
            </a:r>
          </a:p>
          <a:p>
            <a:pPr algn="l">
              <a:lnSpc>
                <a:spcPts val="3125"/>
              </a:lnSpc>
            </a:pPr>
            <a:r>
              <a:rPr lang="en-US" sz="2750" dirty="0">
                <a:solidFill>
                  <a:srgbClr val="1F1E1E"/>
                </a:solidFill>
                <a:latin typeface="Arimo"/>
                <a:ea typeface="Arimo"/>
                <a:cs typeface="Arimo"/>
                <a:sym typeface="Arimo"/>
              </a:rPr>
              <a:t>The core component is a perovskite compound typically a hybrid organic-inorganic  halide material (like lead or tin halides).</a:t>
            </a:r>
          </a:p>
          <a:p>
            <a:pPr algn="l">
              <a:lnSpc>
                <a:spcPts val="3125"/>
              </a:lnSpc>
            </a:pPr>
            <a:endParaRPr lang="en-US" sz="2750" dirty="0">
              <a:solidFill>
                <a:srgbClr val="1F1E1E"/>
              </a:solidFill>
              <a:latin typeface="Arimo"/>
              <a:ea typeface="Arimo"/>
              <a:cs typeface="Arimo"/>
              <a:sym typeface="Arimo"/>
            </a:endParaRPr>
          </a:p>
          <a:p>
            <a:pPr>
              <a:lnSpc>
                <a:spcPts val="3125"/>
              </a:lnSpc>
            </a:pPr>
            <a:r>
              <a:rPr lang="en-US" sz="2750" b="1" dirty="0">
                <a:solidFill>
                  <a:srgbClr val="1F1E1E"/>
                </a:solidFill>
                <a:latin typeface="Arimo"/>
                <a:ea typeface="Arimo"/>
                <a:cs typeface="Arimo"/>
                <a:sym typeface="Arimo"/>
              </a:rPr>
              <a:t>High efficiency:</a:t>
            </a:r>
          </a:p>
          <a:p>
            <a:pPr>
              <a:lnSpc>
                <a:spcPts val="3125"/>
              </a:lnSpc>
            </a:pPr>
            <a:r>
              <a:rPr lang="en-US" sz="2750" dirty="0">
                <a:solidFill>
                  <a:srgbClr val="1F1E1E"/>
                </a:solidFill>
                <a:latin typeface="Arimo"/>
                <a:ea typeface="Arimo"/>
                <a:cs typeface="Arimo"/>
                <a:sym typeface="Arimo"/>
              </a:rPr>
              <a:t>Perovskite solar cells have demonstrated high power conversion efficiencies, reaching up to 25%. </a:t>
            </a:r>
          </a:p>
          <a:p>
            <a:pPr>
              <a:lnSpc>
                <a:spcPts val="3125"/>
              </a:lnSpc>
            </a:pPr>
            <a:endParaRPr lang="en-US" sz="2750" dirty="0">
              <a:solidFill>
                <a:srgbClr val="1F1E1E"/>
              </a:solidFill>
              <a:latin typeface="Arimo"/>
              <a:ea typeface="Arimo"/>
              <a:cs typeface="Arimo"/>
              <a:sym typeface="Arimo"/>
            </a:endParaRPr>
          </a:p>
          <a:p>
            <a:pPr>
              <a:lnSpc>
                <a:spcPts val="3125"/>
              </a:lnSpc>
            </a:pPr>
            <a:r>
              <a:rPr lang="en-US" sz="2750" b="1" dirty="0">
                <a:solidFill>
                  <a:srgbClr val="1F1E1E"/>
                </a:solidFill>
                <a:latin typeface="Arimo"/>
                <a:ea typeface="Arimo"/>
                <a:cs typeface="Arimo"/>
                <a:sym typeface="Arimo"/>
              </a:rPr>
              <a:t>Low Cost Production:</a:t>
            </a:r>
          </a:p>
          <a:p>
            <a:pPr>
              <a:lnSpc>
                <a:spcPts val="3125"/>
              </a:lnSpc>
            </a:pPr>
            <a:r>
              <a:rPr lang="en-US" sz="2750" dirty="0">
                <a:solidFill>
                  <a:srgbClr val="1F1E1E"/>
                </a:solidFill>
                <a:latin typeface="Arimo"/>
                <a:ea typeface="Arimo"/>
                <a:cs typeface="Arimo"/>
                <a:sym typeface="Arimo"/>
              </a:rPr>
              <a:t>They are relatively easy to fabricate through solution processing, potentially leading to lower production costs compared to silicon-based cells.</a:t>
            </a:r>
          </a:p>
          <a:p>
            <a:pPr>
              <a:lnSpc>
                <a:spcPts val="3125"/>
              </a:lnSpc>
            </a:pPr>
            <a:endParaRPr lang="en-US" sz="2750" dirty="0">
              <a:solidFill>
                <a:srgbClr val="1F1E1E"/>
              </a:solidFill>
              <a:latin typeface="Arimo"/>
              <a:ea typeface="Arimo"/>
              <a:cs typeface="Arimo"/>
              <a:sym typeface="Arimo"/>
            </a:endParaRPr>
          </a:p>
          <a:p>
            <a:pPr>
              <a:lnSpc>
                <a:spcPts val="3125"/>
              </a:lnSpc>
            </a:pPr>
            <a:r>
              <a:rPr lang="en-US" sz="2750" b="1" dirty="0">
                <a:solidFill>
                  <a:srgbClr val="1F1E1E"/>
                </a:solidFill>
                <a:latin typeface="Arimo"/>
                <a:ea typeface="Arimo"/>
                <a:cs typeface="Arimo"/>
                <a:sym typeface="Arimo"/>
              </a:rPr>
              <a:t>Flexibility:</a:t>
            </a:r>
          </a:p>
          <a:p>
            <a:pPr>
              <a:lnSpc>
                <a:spcPts val="3125"/>
              </a:lnSpc>
            </a:pPr>
            <a:r>
              <a:rPr lang="en-US" sz="2750" dirty="0">
                <a:solidFill>
                  <a:srgbClr val="1F1E1E"/>
                </a:solidFill>
                <a:latin typeface="Arimo"/>
                <a:ea typeface="Arimo"/>
                <a:cs typeface="Arimo"/>
                <a:sym typeface="Arimo"/>
              </a:rPr>
              <a:t>Perovskite solar cells can be made flexible, making them suitable for various applications. </a:t>
            </a:r>
          </a:p>
          <a:p>
            <a:pPr>
              <a:lnSpc>
                <a:spcPts val="3125"/>
              </a:lnSpc>
            </a:pPr>
            <a:r>
              <a:rPr lang="en-US" sz="1937" b="1" dirty="0">
                <a:solidFill>
                  <a:srgbClr val="1F1E1E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endParaRPr lang="en-US" sz="1937" dirty="0">
              <a:solidFill>
                <a:srgbClr val="1F1E1E"/>
              </a:solidFill>
              <a:latin typeface="Arimo"/>
              <a:ea typeface="Arimo"/>
              <a:cs typeface="Arimo"/>
              <a:sym typeface="Arimo"/>
            </a:endParaRPr>
          </a:p>
          <a:p>
            <a:pPr algn="l">
              <a:lnSpc>
                <a:spcPts val="3125"/>
              </a:lnSpc>
            </a:pPr>
            <a:r>
              <a:rPr lang="en-US" sz="1937" dirty="0">
                <a:solidFill>
                  <a:srgbClr val="1F1E1E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dirty="0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947886" y="1878955"/>
            <a:ext cx="12689086" cy="6681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62"/>
              </a:lnSpc>
            </a:pPr>
            <a:r>
              <a:rPr lang="en-US" sz="4437" b="1" dirty="0">
                <a:solidFill>
                  <a:srgbClr val="1F1E1E"/>
                </a:solidFill>
                <a:latin typeface="Arimo Bold"/>
                <a:ea typeface="Arimo Bold"/>
                <a:cs typeface="Arimo Bold"/>
                <a:sym typeface="Arimo Bold"/>
              </a:rPr>
              <a:t>Structure / Materials Used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47886" y="3157389"/>
            <a:ext cx="15892314" cy="13145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750" dirty="0">
                <a:solidFill>
                  <a:srgbClr val="1F1E1E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  <a:sym typeface="Arimo Bold"/>
              </a:rPr>
              <a:t>The name "perovskite solar cell" refers to the ABX3 crystal structure of the absorber materials, called perovskite structure, where A and B are cations and X is an anion. A cations with radii between 1.60 Å and 2.50 Å have been found to form perovskite structures.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2F5DBE3-6F8E-4CF9-BBCF-7C1D9EF346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0" y="4838700"/>
            <a:ext cx="5486401" cy="3276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7F42000-E33F-E40E-9701-39A5F9A45362}"/>
              </a:ext>
            </a:extLst>
          </p:cNvPr>
          <p:cNvSpPr txBox="1"/>
          <p:nvPr/>
        </p:nvSpPr>
        <p:spPr>
          <a:xfrm>
            <a:off x="5410200" y="87249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Fig: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Crystal structure of CH</a:t>
            </a:r>
            <a:r>
              <a:rPr lang="en-US" b="0" i="0" baseline="-2500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3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NH</a:t>
            </a:r>
            <a:r>
              <a:rPr lang="en-US" b="0" i="0" baseline="-2500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3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PbX</a:t>
            </a:r>
            <a:r>
              <a:rPr lang="en-US" b="0" i="0" baseline="-2500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3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perovskites (X=I, Br and/or Cl). The methylammonium cation (CH</a:t>
            </a:r>
            <a:r>
              <a:rPr lang="en-US" b="0" i="0" baseline="-2500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3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NH</a:t>
            </a:r>
            <a:r>
              <a:rPr lang="en-US" b="0" i="0" baseline="-2500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3</a:t>
            </a:r>
            <a:r>
              <a:rPr lang="en-US" b="0" i="0" baseline="3000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+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is surrounded by PbX</a:t>
            </a:r>
            <a:r>
              <a:rPr lang="en-US" b="0" i="0" baseline="-2500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6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octahedra.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>
            <a:extLst>
              <a:ext uri="{FF2B5EF4-FFF2-40B4-BE49-F238E27FC236}">
                <a16:creationId xmlns:a16="http://schemas.microsoft.com/office/drawing/2014/main" id="{10D4B124-CD68-E61B-7E53-BE9D0448054C}"/>
              </a:ext>
            </a:extLst>
          </p:cNvPr>
          <p:cNvSpPr txBox="1"/>
          <p:nvPr/>
        </p:nvSpPr>
        <p:spPr>
          <a:xfrm>
            <a:off x="947886" y="1878955"/>
            <a:ext cx="12689086" cy="6681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62"/>
              </a:lnSpc>
            </a:pPr>
            <a:r>
              <a:rPr lang="en-US" sz="4437" b="1" dirty="0">
                <a:solidFill>
                  <a:srgbClr val="1F1E1E"/>
                </a:solidFill>
                <a:latin typeface="Arimo Bold"/>
                <a:ea typeface="Arimo Bold"/>
                <a:cs typeface="Arimo Bold"/>
                <a:sym typeface="Arimo Bold"/>
              </a:rPr>
              <a:t>Terms related to perovskites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B367DC-16B5-ABE9-1949-D31D9726D7E9}"/>
              </a:ext>
            </a:extLst>
          </p:cNvPr>
          <p:cNvSpPr txBox="1"/>
          <p:nvPr/>
        </p:nvSpPr>
        <p:spPr>
          <a:xfrm>
            <a:off x="1143000" y="2933700"/>
            <a:ext cx="165354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1F1E1E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  <a:sym typeface="Arimo Bold"/>
              </a:rPr>
              <a:t>Jsc</a:t>
            </a:r>
            <a:r>
              <a:rPr lang="en-US" sz="2800" b="1" dirty="0">
                <a:solidFill>
                  <a:srgbClr val="1F1E1E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  <a:sym typeface="Arimo Bold"/>
              </a:rPr>
              <a:t> (short circuit current density)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1F1E1E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  <a:sym typeface="Arimo Bold"/>
              </a:rPr>
              <a:t>Jshort</a:t>
            </a:r>
            <a:r>
              <a:rPr lang="en-US" sz="2800" dirty="0">
                <a:solidFill>
                  <a:srgbClr val="1F1E1E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  <a:sym typeface="Arimo Bold"/>
              </a:rPr>
              <a:t>-circuit, is a key parameter for evaluating the performance of a solar cell.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F1E1E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  <a:sym typeface="Arimo Bold"/>
              </a:rPr>
              <a:t>It represents the current density generated by the cell when it is under short-circuit conditions, meaning no external load is connected.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F1E1E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  <a:sym typeface="Arimo Bold"/>
              </a:rPr>
              <a:t>It essentially measures the maximum amount of photocurrent the cell can produce.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F1E1E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  <a:sym typeface="Arimo Bold"/>
              </a:rPr>
              <a:t>It is a crucial performance metric in solar cell technology. It's the current density (measured in mA/cm²) that the cell generates when the output terminals are shorted together.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1F1E1E"/>
              </a:solidFill>
              <a:latin typeface="Arimo Bold" panose="020B0604020202020204" charset="0"/>
              <a:ea typeface="Arimo Bold" panose="020B0604020202020204" charset="0"/>
              <a:cs typeface="Arimo Bold" panose="020B0604020202020204" charset="0"/>
              <a:sym typeface="Arimo Bold"/>
            </a:endParaRPr>
          </a:p>
          <a:p>
            <a:r>
              <a:rPr lang="en-US" sz="2800" b="1" dirty="0">
                <a:solidFill>
                  <a:srgbClr val="1F1E1E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  <a:sym typeface="Arimo Bold"/>
              </a:rPr>
              <a:t>Fill factor (ff)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F1E1E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  <a:sym typeface="Arimo Bold"/>
              </a:rPr>
              <a:t>The fill factor (FF) in perovskite solar cells is a crucial parameter that reflects the "squareness" of the J-V curve, indicating how well the cell converts light into power.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F1E1E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  <a:sym typeface="Arimo Bold"/>
              </a:rPr>
              <a:t>It's essentially the ratio of the maximum power output to the theoretical maximum power (short-circuit current multiplied by open-circuit voltage).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F1E1E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  <a:sym typeface="Arimo Bold"/>
              </a:rPr>
              <a:t>A higher FF means the cell's output is closer to the theoretical maximum, resulting in better power conversion efficiency. </a:t>
            </a:r>
            <a:endParaRPr lang="en-US" sz="2800" b="1" dirty="0">
              <a:solidFill>
                <a:srgbClr val="1F1E1E"/>
              </a:solidFill>
              <a:latin typeface="Arimo Bold" panose="020B0604020202020204" charset="0"/>
              <a:ea typeface="Arimo Bold" panose="020B0604020202020204" charset="0"/>
              <a:cs typeface="Arimo Bold" panose="020B0604020202020204" charset="0"/>
              <a:sym typeface="Arimo Bold"/>
            </a:endParaRPr>
          </a:p>
        </p:txBody>
      </p:sp>
    </p:spTree>
    <p:extLst>
      <p:ext uri="{BB962C8B-B14F-4D97-AF65-F5344CB8AC3E}">
        <p14:creationId xmlns:p14="http://schemas.microsoft.com/office/powerpoint/2010/main" val="530591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21" name="TextBox 5">
            <a:extLst>
              <a:ext uri="{FF2B5EF4-FFF2-40B4-BE49-F238E27FC236}">
                <a16:creationId xmlns:a16="http://schemas.microsoft.com/office/drawing/2014/main" id="{C9E2CB2A-F2BB-17FE-E2BA-9406917B9910}"/>
              </a:ext>
            </a:extLst>
          </p:cNvPr>
          <p:cNvSpPr txBox="1"/>
          <p:nvPr/>
        </p:nvSpPr>
        <p:spPr>
          <a:xfrm>
            <a:off x="947886" y="1878955"/>
            <a:ext cx="12689086" cy="6681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62"/>
              </a:lnSpc>
            </a:pPr>
            <a:r>
              <a:rPr lang="en-US" sz="4437" b="1" dirty="0">
                <a:solidFill>
                  <a:srgbClr val="1F1E1E"/>
                </a:solidFill>
                <a:latin typeface="Arimo Bold"/>
                <a:ea typeface="Arimo Bold"/>
                <a:cs typeface="Arimo Bold"/>
                <a:sym typeface="Arimo Bold"/>
              </a:rPr>
              <a:t>Calculation: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2B4BD8-6299-E24B-7D11-2E7C5DDFEDB7}"/>
              </a:ext>
            </a:extLst>
          </p:cNvPr>
          <p:cNvSpPr txBox="1"/>
          <p:nvPr/>
        </p:nvSpPr>
        <p:spPr>
          <a:xfrm>
            <a:off x="947886" y="2933700"/>
            <a:ext cx="109728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                                                  </a:t>
            </a:r>
            <a:r>
              <a:rPr lang="en-US" sz="2800" b="1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FF = (Pmax / (</a:t>
            </a:r>
            <a:r>
              <a:rPr lang="en-US" sz="2800" b="1" dirty="0" err="1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Isc</a:t>
            </a:r>
            <a:r>
              <a:rPr lang="en-US" sz="2800" b="1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* </a:t>
            </a:r>
            <a:r>
              <a:rPr lang="en-US" sz="2800" b="1" dirty="0" err="1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Voc</a:t>
            </a:r>
            <a:r>
              <a:rPr lang="en-US" sz="2800" b="1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))</a:t>
            </a:r>
          </a:p>
          <a:p>
            <a:endParaRPr lang="en-US" sz="2800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  <a:p>
            <a:r>
              <a:rPr lang="en-US" sz="2800" b="1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Where: </a:t>
            </a:r>
          </a:p>
          <a:p>
            <a:endParaRPr lang="en-US" sz="2800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  <a:p>
            <a:r>
              <a:rPr lang="en-US" sz="2800" b="1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Pmax</a:t>
            </a:r>
            <a:r>
              <a:rPr lang="en-US" sz="28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is the maximum power output of the solar cell.</a:t>
            </a:r>
          </a:p>
          <a:p>
            <a:r>
              <a:rPr lang="en-US" sz="28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</a:p>
          <a:p>
            <a:r>
              <a:rPr lang="en-US" sz="2800" b="1" dirty="0" err="1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Isc</a:t>
            </a:r>
            <a:r>
              <a:rPr lang="en-US" sz="28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is the short-circuit current (the current flowing when the cell is not under load). </a:t>
            </a:r>
          </a:p>
          <a:p>
            <a:endParaRPr lang="en-US" sz="2800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  <a:p>
            <a:r>
              <a:rPr lang="en-US" sz="2800" b="1" dirty="0" err="1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Voc</a:t>
            </a:r>
            <a:r>
              <a:rPr lang="en-US" sz="28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is the open-circuit voltage (the voltage across the cell when no current is drawn). </a:t>
            </a:r>
            <a:endParaRPr lang="en-IN" sz="2800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46A062-6331-2716-6457-31D522DB7729}"/>
              </a:ext>
            </a:extLst>
          </p:cNvPr>
          <p:cNvSpPr txBox="1"/>
          <p:nvPr/>
        </p:nvSpPr>
        <p:spPr>
          <a:xfrm>
            <a:off x="3657600" y="2476500"/>
            <a:ext cx="7596951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                          </a:t>
            </a:r>
          </a:p>
          <a:p>
            <a:endParaRPr lang="en-IN" sz="4000" dirty="0">
              <a:latin typeface="Arimo Bold" panose="020B0604020202020204" charset="0"/>
              <a:ea typeface="Arimo Bold" panose="020B0604020202020204" charset="0"/>
              <a:cs typeface="Arimo Bold" panose="020B0604020202020204" charset="0"/>
            </a:endParaRPr>
          </a:p>
          <a:p>
            <a:r>
              <a:rPr lang="en-IN" sz="4000" dirty="0"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                           Th</a:t>
            </a:r>
            <a:r>
              <a:rPr lang="en-IN" sz="4400" b="1" dirty="0"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ank you !  </a:t>
            </a:r>
          </a:p>
          <a:p>
            <a:endParaRPr lang="en-IN" sz="4000" dirty="0">
              <a:latin typeface="Arimo Bold" panose="020B0604020202020204" charset="0"/>
              <a:ea typeface="Arimo Bold" panose="020B0604020202020204" charset="0"/>
              <a:cs typeface="Arimo Bold" panose="020B0604020202020204" charset="0"/>
            </a:endParaRPr>
          </a:p>
          <a:p>
            <a:endParaRPr lang="en-IN" sz="4000" dirty="0">
              <a:latin typeface="Arimo Bold" panose="020B0604020202020204" charset="0"/>
              <a:ea typeface="Arimo Bold" panose="020B0604020202020204" charset="0"/>
              <a:cs typeface="Arimo Bold" panose="020B0604020202020204" charset="0"/>
            </a:endParaRPr>
          </a:p>
          <a:p>
            <a:r>
              <a:rPr lang="en-IN" sz="4000" dirty="0"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</a:rPr>
              <a:t>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465786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479</Words>
  <Application>Microsoft Office PowerPoint</Application>
  <PresentationFormat>Custom</PresentationFormat>
  <Paragraphs>62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Arimo</vt:lpstr>
      <vt:lpstr>Arimo Bold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Perovskite-Solar-Cells-Research-Directions-for-the-Next-Decade (2).pptx</dc:title>
  <dc:creator>Palash Verma</dc:creator>
  <cp:lastModifiedBy>Palash_2022EEB1197 Verma</cp:lastModifiedBy>
  <cp:revision>2</cp:revision>
  <dcterms:created xsi:type="dcterms:W3CDTF">2006-08-16T00:00:00Z</dcterms:created>
  <dcterms:modified xsi:type="dcterms:W3CDTF">2025-06-03T07:22:30Z</dcterms:modified>
  <dc:identifier>DAGpOQgIQzw</dc:identifier>
</cp:coreProperties>
</file>