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51" r:id="rId2"/>
    <p:sldId id="354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82" r:id="rId12"/>
    <p:sldId id="385" r:id="rId13"/>
    <p:sldId id="386" r:id="rId14"/>
    <p:sldId id="387" r:id="rId15"/>
    <p:sldId id="3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1/15/2021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ocJdzFojew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xfrm>
            <a:off x="1981200" y="2272684"/>
            <a:ext cx="8229600" cy="2892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en-US" altLang="en-US" sz="3600" b="1" dirty="0">
                <a:solidFill>
                  <a:schemeClr val="accent4">
                    <a:lumMod val="75000"/>
                  </a:schemeClr>
                </a:solidFill>
                <a:ea typeface="ＭＳ Ｐゴシック" panose="020B0600070205080204" pitchFamily="34" charset="-128"/>
              </a:rPr>
              <a:t>Learning Outcome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To differentiate the digital marketing from traditional marketing by understanding the connotation of digital marketing</a:t>
            </a:r>
            <a:endParaRPr lang="en-ZA" altLang="en-US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Titel 16"/>
          <p:cNvSpPr>
            <a:spLocks noGrp="1"/>
          </p:cNvSpPr>
          <p:nvPr>
            <p:ph type="title"/>
          </p:nvPr>
        </p:nvSpPr>
        <p:spPr bwMode="auto">
          <a:xfrm>
            <a:off x="1701800" y="884239"/>
            <a:ext cx="8995792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Traditional Marketing Vs Digital Marketing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5F003-6BE0-4F05-B892-575EE7B45FA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BDFA0-26EB-41F9-BAC5-F13FC932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Effectiveness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B443-EBDC-4C5A-A93E-80EE2526C47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7170" name="Picture 2" descr="Traditional vs. Online Marketing">
            <a:extLst>
              <a:ext uri="{FF2B5EF4-FFF2-40B4-BE49-F238E27FC236}">
                <a16:creationId xmlns:a16="http://schemas.microsoft.com/office/drawing/2014/main" id="{62820C45-F7E4-4054-ACB8-6392E97A9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3" y="1953087"/>
            <a:ext cx="5449904" cy="49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D600F-B717-496B-B2F3-A05BDD528547}"/>
              </a:ext>
            </a:extLst>
          </p:cNvPr>
          <p:cNvSpPr txBox="1"/>
          <p:nvPr/>
        </p:nvSpPr>
        <p:spPr>
          <a:xfrm>
            <a:off x="7146524" y="2707689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Digital Marketing much more cost effective as compared to traditional marketing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8127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Digital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9198" y="1951630"/>
            <a:ext cx="4375884" cy="490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2380" y="1978926"/>
            <a:ext cx="4745620" cy="487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Marketing-Examples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Youtube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37983"/>
            <a:ext cx="9144000" cy="492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Marketing-Examples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 and Image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37982"/>
            <a:ext cx="9144000" cy="514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Google Remarketing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499" y="2006354"/>
            <a:ext cx="6290501" cy="485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google ads unwanted ad placement">
            <a:extLst>
              <a:ext uri="{FF2B5EF4-FFF2-40B4-BE49-F238E27FC236}">
                <a16:creationId xmlns:a16="http://schemas.microsoft.com/office/drawing/2014/main" id="{4EF7C057-7765-4156-9400-CD82ECB5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99" y="2006354"/>
            <a:ext cx="5680901" cy="48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185313-0CC1-4B85-8596-CC228A09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6A2C-DD9C-44C4-B0BA-7CB045789BA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D5DBA-48F3-4F6F-8C9A-3C5DC19608AA}"/>
              </a:ext>
            </a:extLst>
          </p:cNvPr>
          <p:cNvSpPr txBox="1"/>
          <p:nvPr/>
        </p:nvSpPr>
        <p:spPr>
          <a:xfrm>
            <a:off x="0" y="3246553"/>
            <a:ext cx="12126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hlinkClick r:id="rId2"/>
              </a:rPr>
              <a:t>Online Marketing Vs Traditional Marketing - YouTube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1311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xfrm>
            <a:off x="4483748" y="2281238"/>
            <a:ext cx="5984875" cy="40989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  <a:defRPr/>
            </a:pPr>
            <a:r>
              <a:rPr lang="en-US" sz="3600" dirty="0">
                <a:solidFill>
                  <a:schemeClr val="tx1"/>
                </a:solidFill>
              </a:rPr>
              <a:t>Digital Marketing is the process of MARKETING of Products and services by using internet and digital devices like computers, tablets, mobile phones </a:t>
            </a:r>
            <a:r>
              <a:rPr lang="en-US" sz="3600" dirty="0" err="1">
                <a:solidFill>
                  <a:schemeClr val="tx1"/>
                </a:solidFill>
              </a:rPr>
              <a:t>etc</a:t>
            </a:r>
            <a:endParaRPr lang="en-ZA" sz="3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US" sz="3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507" name="Titel 16"/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21508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77343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 dirty="0">
                <a:ea typeface="ＭＳ Ｐゴシック" panose="020B0600070205080204" pitchFamily="34" charset="-128"/>
              </a:rPr>
              <a:t>What does digital marketing consist of?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9E273-968A-473C-9C5D-DF6D7A866288}"/>
              </a:ext>
            </a:extLst>
          </p:cNvPr>
          <p:cNvSpPr txBox="1"/>
          <p:nvPr/>
        </p:nvSpPr>
        <p:spPr>
          <a:xfrm>
            <a:off x="905522" y="2547891"/>
            <a:ext cx="2556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What is Digital Marketing</a:t>
            </a:r>
          </a:p>
          <a:p>
            <a:endParaRPr lang="en-IN" sz="3600" dirty="0"/>
          </a:p>
        </p:txBody>
      </p:sp>
      <p:pic>
        <p:nvPicPr>
          <p:cNvPr id="1026" name="Picture 2" descr="question mark serious thinker | Powerpoint animation, Animated clipart, Question  mark gif">
            <a:extLst>
              <a:ext uri="{FF2B5EF4-FFF2-40B4-BE49-F238E27FC236}">
                <a16:creationId xmlns:a16="http://schemas.microsoft.com/office/drawing/2014/main" id="{BDEA7F9E-ADEA-4F50-B235-9618B3C4DB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56" y="433070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xfrm>
            <a:off x="4483748" y="2281238"/>
            <a:ext cx="6802730" cy="177585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  <a:defRPr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Traditional marketing </a:t>
            </a:r>
            <a:r>
              <a:rPr lang="en-US" b="1" dirty="0">
                <a:solidFill>
                  <a:schemeClr val="tx1"/>
                </a:solidFill>
              </a:rPr>
              <a:t>concept</a:t>
            </a:r>
            <a:r>
              <a:rPr lang="en-US" dirty="0">
                <a:solidFill>
                  <a:schemeClr val="tx1"/>
                </a:solidFill>
              </a:rPr>
              <a:t> focuses on products only and it aims in production and </a:t>
            </a:r>
            <a:r>
              <a:rPr lang="en-US" b="1" dirty="0">
                <a:solidFill>
                  <a:schemeClr val="tx1"/>
                </a:solidFill>
              </a:rPr>
              <a:t>marketing</a:t>
            </a:r>
            <a:r>
              <a:rPr lang="en-US" dirty="0">
                <a:solidFill>
                  <a:schemeClr val="tx1"/>
                </a:solidFill>
              </a:rPr>
              <a:t> of products and gaining more profit. ... </a:t>
            </a:r>
          </a:p>
          <a:p>
            <a:pPr marL="0" indent="0" algn="just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It is one dimensional as the only target of it is to sell the product and get the profit. </a:t>
            </a:r>
          </a:p>
        </p:txBody>
      </p:sp>
      <p:sp>
        <p:nvSpPr>
          <p:cNvPr id="21507" name="Titel 16"/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Traditional Marketing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9E273-968A-473C-9C5D-DF6D7A866288}"/>
              </a:ext>
            </a:extLst>
          </p:cNvPr>
          <p:cNvSpPr txBox="1"/>
          <p:nvPr/>
        </p:nvSpPr>
        <p:spPr>
          <a:xfrm>
            <a:off x="905522" y="2547891"/>
            <a:ext cx="2556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What is Traditional Marketing</a:t>
            </a:r>
          </a:p>
          <a:p>
            <a:endParaRPr lang="en-IN" sz="3600" dirty="0"/>
          </a:p>
        </p:txBody>
      </p:sp>
      <p:pic>
        <p:nvPicPr>
          <p:cNvPr id="2050" name="Picture 2" descr="Question Mark Boy GIF - QuestionMark Boy Cute - Discover &amp; Share GIFs">
            <a:extLst>
              <a:ext uri="{FF2B5EF4-FFF2-40B4-BE49-F238E27FC236}">
                <a16:creationId xmlns:a16="http://schemas.microsoft.com/office/drawing/2014/main" id="{06E244F5-E3E8-4E5C-AC5E-005542EB6C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8" y="4256037"/>
            <a:ext cx="272127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ypes of advertising">
            <a:extLst>
              <a:ext uri="{FF2B5EF4-FFF2-40B4-BE49-F238E27FC236}">
                <a16:creationId xmlns:a16="http://schemas.microsoft.com/office/drawing/2014/main" id="{2FCC65C2-C109-4005-A73D-0050BD1C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49" y="4160838"/>
            <a:ext cx="6403077" cy="26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D087-75B6-492B-80EE-6A47CCE47F3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F07DC9-D982-4CB6-9981-44788830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3722703" cy="3827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Wide Reach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Niche Marketing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Cost Effective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4. Measurement and Tracking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5. Generates Potential Leads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6. Performance Oriented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7. Real Time Results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8. Audience Control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9. Interactivity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10.Fair Play/Equity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E0EF2-8C20-4D79-9F15-7C8BC481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9555003" cy="5635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Traditional Marketing Vs Digital Marketing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5A09-4C91-449C-B322-A19C13D574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CD043A-DDCE-45C2-8B4D-C033F6EDD0F7}"/>
              </a:ext>
            </a:extLst>
          </p:cNvPr>
          <p:cNvCxnSpPr/>
          <p:nvPr/>
        </p:nvCxnSpPr>
        <p:spPr>
          <a:xfrm>
            <a:off x="2938508" y="2327276"/>
            <a:ext cx="0" cy="10298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C06BEB-1A1A-4818-846D-FA7697AFF2CC}"/>
              </a:ext>
            </a:extLst>
          </p:cNvPr>
          <p:cNvCxnSpPr>
            <a:cxnSpLocks/>
          </p:cNvCxnSpPr>
          <p:nvPr/>
        </p:nvCxnSpPr>
        <p:spPr>
          <a:xfrm>
            <a:off x="4101483" y="3534792"/>
            <a:ext cx="0" cy="13568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D474FF-1CAA-4DE8-AD95-A9EB96D7FA83}"/>
              </a:ext>
            </a:extLst>
          </p:cNvPr>
          <p:cNvCxnSpPr/>
          <p:nvPr/>
        </p:nvCxnSpPr>
        <p:spPr>
          <a:xfrm>
            <a:off x="3089429" y="5019876"/>
            <a:ext cx="0" cy="10298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AD9BFE-37A8-42B5-B38F-2195602BE3CA}"/>
              </a:ext>
            </a:extLst>
          </p:cNvPr>
          <p:cNvSpPr txBox="1"/>
          <p:nvPr/>
        </p:nvSpPr>
        <p:spPr>
          <a:xfrm>
            <a:off x="3576233" y="5152166"/>
            <a:ext cx="15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Class-III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AF856-08A1-453A-B7B6-42C5F392E5F8}"/>
              </a:ext>
            </a:extLst>
          </p:cNvPr>
          <p:cNvSpPr txBox="1"/>
          <p:nvPr/>
        </p:nvSpPr>
        <p:spPr>
          <a:xfrm>
            <a:off x="4563533" y="3897089"/>
            <a:ext cx="15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Class-II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97B5B-C823-46F2-B862-2C0BD7640E37}"/>
              </a:ext>
            </a:extLst>
          </p:cNvPr>
          <p:cNvSpPr txBox="1"/>
          <p:nvPr/>
        </p:nvSpPr>
        <p:spPr>
          <a:xfrm>
            <a:off x="3392748" y="2642012"/>
            <a:ext cx="15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Class-I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44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F07DC9-D982-4CB6-9981-44788830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3722703" cy="3827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Wide Reach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Niche Marketing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Cost Effective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4. Measurement and Tracking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5. Generates Potential Leads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6. Performance Oriented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7. Real Time Results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8. Audience Control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9. Interactivity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10.Fair Play/Equity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E0EF2-8C20-4D79-9F15-7C8BC481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9555003" cy="5635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Traditional Marketing Vs Digital Marketing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5A09-4C91-449C-B322-A19C13D574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CD043A-DDCE-45C2-8B4D-C033F6EDD0F7}"/>
              </a:ext>
            </a:extLst>
          </p:cNvPr>
          <p:cNvCxnSpPr/>
          <p:nvPr/>
        </p:nvCxnSpPr>
        <p:spPr>
          <a:xfrm>
            <a:off x="2938508" y="2327276"/>
            <a:ext cx="0" cy="10298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C06BEB-1A1A-4818-846D-FA7697AFF2CC}"/>
              </a:ext>
            </a:extLst>
          </p:cNvPr>
          <p:cNvCxnSpPr>
            <a:cxnSpLocks/>
          </p:cNvCxnSpPr>
          <p:nvPr/>
        </p:nvCxnSpPr>
        <p:spPr>
          <a:xfrm>
            <a:off x="4101483" y="3534792"/>
            <a:ext cx="0" cy="13568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D474FF-1CAA-4DE8-AD95-A9EB96D7FA83}"/>
              </a:ext>
            </a:extLst>
          </p:cNvPr>
          <p:cNvCxnSpPr/>
          <p:nvPr/>
        </p:nvCxnSpPr>
        <p:spPr>
          <a:xfrm>
            <a:off x="3089429" y="5019876"/>
            <a:ext cx="0" cy="10298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AD9BFE-37A8-42B5-B38F-2195602BE3CA}"/>
              </a:ext>
            </a:extLst>
          </p:cNvPr>
          <p:cNvSpPr txBox="1"/>
          <p:nvPr/>
        </p:nvSpPr>
        <p:spPr>
          <a:xfrm>
            <a:off x="3576233" y="5152166"/>
            <a:ext cx="15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Class-III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AF856-08A1-453A-B7B6-42C5F392E5F8}"/>
              </a:ext>
            </a:extLst>
          </p:cNvPr>
          <p:cNvSpPr txBox="1"/>
          <p:nvPr/>
        </p:nvSpPr>
        <p:spPr>
          <a:xfrm>
            <a:off x="4563533" y="3897089"/>
            <a:ext cx="15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Class-II</a:t>
            </a:r>
            <a:endParaRPr lang="en-IN" sz="2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AAF444-D030-4103-AEE5-6BEE6C4782CE}"/>
              </a:ext>
            </a:extLst>
          </p:cNvPr>
          <p:cNvSpPr/>
          <p:nvPr/>
        </p:nvSpPr>
        <p:spPr>
          <a:xfrm>
            <a:off x="3009529" y="1917701"/>
            <a:ext cx="8851025" cy="176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2211F-96AF-439E-86EA-9F871844A779}"/>
              </a:ext>
            </a:extLst>
          </p:cNvPr>
          <p:cNvSpPr txBox="1"/>
          <p:nvPr/>
        </p:nvSpPr>
        <p:spPr>
          <a:xfrm>
            <a:off x="10184165" y="2539280"/>
            <a:ext cx="15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Class-I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219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56D8E1-A41D-4094-B018-EF283707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Reach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A3D24-7FEF-4EAA-BF18-24778C7C3CD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Traditional Marketing</a:t>
            </a:r>
            <a:endParaRPr lang="en-IN" dirty="0"/>
          </a:p>
        </p:txBody>
      </p:sp>
      <p:pic>
        <p:nvPicPr>
          <p:cNvPr id="3074" name="Picture 2" descr="What is traditional marketing? - Quora">
            <a:extLst>
              <a:ext uri="{FF2B5EF4-FFF2-40B4-BE49-F238E27FC236}">
                <a16:creationId xmlns:a16="http://schemas.microsoft.com/office/drawing/2014/main" id="{FA9B7405-3C90-413D-87A7-EA2D097A9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84" y="2419349"/>
            <a:ext cx="5414916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CDF1618-2586-4850-89E6-EE5498EDF501}"/>
              </a:ext>
            </a:extLst>
          </p:cNvPr>
          <p:cNvSpPr/>
          <p:nvPr/>
        </p:nvSpPr>
        <p:spPr>
          <a:xfrm>
            <a:off x="6350000" y="3648722"/>
            <a:ext cx="2145930" cy="11896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51FC8-8148-4011-B7A5-5D924042FE99}"/>
              </a:ext>
            </a:extLst>
          </p:cNvPr>
          <p:cNvSpPr txBox="1"/>
          <p:nvPr/>
        </p:nvSpPr>
        <p:spPr>
          <a:xfrm>
            <a:off x="9042924" y="3692832"/>
            <a:ext cx="2467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Limited Reach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04164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56D8E1-A41D-4094-B018-EF283707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Reach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A3D24-7FEF-4EAA-BF18-24778C7C3CD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Digital Marketing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DF1618-2586-4850-89E6-EE5498EDF501}"/>
              </a:ext>
            </a:extLst>
          </p:cNvPr>
          <p:cNvSpPr/>
          <p:nvPr/>
        </p:nvSpPr>
        <p:spPr>
          <a:xfrm>
            <a:off x="6350000" y="3648722"/>
            <a:ext cx="2145930" cy="11896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51FC8-8148-4011-B7A5-5D924042FE99}"/>
              </a:ext>
            </a:extLst>
          </p:cNvPr>
          <p:cNvSpPr txBox="1"/>
          <p:nvPr/>
        </p:nvSpPr>
        <p:spPr>
          <a:xfrm>
            <a:off x="9042924" y="3692832"/>
            <a:ext cx="2467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Bigger Reach</a:t>
            </a:r>
            <a:endParaRPr lang="en-IN" sz="4000" b="1" dirty="0"/>
          </a:p>
        </p:txBody>
      </p:sp>
      <p:pic>
        <p:nvPicPr>
          <p:cNvPr id="8" name="Picture 2" descr="Digital Marketing Icon">
            <a:extLst>
              <a:ext uri="{FF2B5EF4-FFF2-40B4-BE49-F238E27FC236}">
                <a16:creationId xmlns:a16="http://schemas.microsoft.com/office/drawing/2014/main" id="{6B57374D-2EB7-40C4-A774-606E6B84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2591286"/>
            <a:ext cx="4317368" cy="3172966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78A6624-A784-487C-8F8D-A4F0F98877EA}"/>
              </a:ext>
            </a:extLst>
          </p:cNvPr>
          <p:cNvSpPr/>
          <p:nvPr/>
        </p:nvSpPr>
        <p:spPr>
          <a:xfrm>
            <a:off x="7217545" y="4878310"/>
            <a:ext cx="2556769" cy="18021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50%</a:t>
            </a:r>
          </a:p>
          <a:p>
            <a:pPr algn="ctr"/>
            <a:r>
              <a:rPr lang="en-US" dirty="0"/>
              <a:t>World population Internet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820F7-85FC-4412-B788-974068176337}"/>
              </a:ext>
            </a:extLst>
          </p:cNvPr>
          <p:cNvSpPr txBox="1"/>
          <p:nvPr/>
        </p:nvSpPr>
        <p:spPr>
          <a:xfrm>
            <a:off x="4143652" y="6469710"/>
            <a:ext cx="614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Internet World Stats,2018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42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8D7028-A565-47A2-BA44-415280A9C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134" y="2793042"/>
            <a:ext cx="6188106" cy="281027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81BEEF-7BEE-4D6D-97A7-642CF084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Niche Marketing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FDB90-6AB0-4CFD-9054-1621979E14C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25F51-70B2-4DBE-AA08-136F5E4D8525}"/>
              </a:ext>
            </a:extLst>
          </p:cNvPr>
          <p:cNvSpPr txBox="1"/>
          <p:nvPr/>
        </p:nvSpPr>
        <p:spPr>
          <a:xfrm>
            <a:off x="710624" y="3167126"/>
            <a:ext cx="38529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Traditional marketing doesn’t provide such control</a:t>
            </a:r>
            <a:endParaRPr lang="en-I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0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81BEEF-7BEE-4D6D-97A7-642CF084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Niche Marketing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FDB90-6AB0-4CFD-9054-1621979E14C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Benefits</a:t>
            </a:r>
            <a:endParaRPr lang="en-IN" dirty="0"/>
          </a:p>
        </p:txBody>
      </p:sp>
      <p:pic>
        <p:nvPicPr>
          <p:cNvPr id="5122" name="Picture 2" descr="niche marketing | niche marketing business | Niche marketing, Learn  affiliate marketing, Marketing strategy social media">
            <a:extLst>
              <a:ext uri="{FF2B5EF4-FFF2-40B4-BE49-F238E27FC236}">
                <a16:creationId xmlns:a16="http://schemas.microsoft.com/office/drawing/2014/main" id="{3C74DE1A-45B1-4BD5-889A-1E2580A5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4210"/>
            <a:ext cx="12192000" cy="49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7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</TotalTime>
  <Words>288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Traditional Marketing Vs Digital Marketing</vt:lpstr>
      <vt:lpstr>Digital Marketing Overview</vt:lpstr>
      <vt:lpstr>Traditional Marketing</vt:lpstr>
      <vt:lpstr>Traditional Marketing Vs Digital Marketing</vt:lpstr>
      <vt:lpstr>Traditional Marketing Vs Digital Marketing</vt:lpstr>
      <vt:lpstr>Wide Reach</vt:lpstr>
      <vt:lpstr>Wide Reach</vt:lpstr>
      <vt:lpstr>Niche Marketing</vt:lpstr>
      <vt:lpstr>Niche Marketing</vt:lpstr>
      <vt:lpstr>Cost Effectiveness</vt:lpstr>
      <vt:lpstr>Traditional Vs Digital</vt:lpstr>
      <vt:lpstr>Digital Marketing-Examples</vt:lpstr>
      <vt:lpstr>Digital Marketing-Examples</vt:lpstr>
      <vt:lpstr>Digital Marketing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11</cp:revision>
  <dcterms:created xsi:type="dcterms:W3CDTF">2021-01-11T10:58:22Z</dcterms:created>
  <dcterms:modified xsi:type="dcterms:W3CDTF">2021-01-15T06:50:06Z</dcterms:modified>
</cp:coreProperties>
</file>