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sldIdLst>
    <p:sldId id="256" r:id="rId2"/>
    <p:sldId id="257" r:id="rId3"/>
    <p:sldId id="258" r:id="rId4"/>
    <p:sldId id="259" r:id="rId5"/>
    <p:sldId id="260" r:id="rId6"/>
    <p:sldId id="261" r:id="rId7"/>
    <p:sldId id="262" r:id="rId8"/>
    <p:sldId id="263" r:id="rId9"/>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76"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5/5/2022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5/5/2022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5/5/2022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5/5/2022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upport.google.com/adwords/answer/1704389?hl=en"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799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797560" marR="5080" indent="-571500">
              <a:lnSpc>
                <a:spcPct val="120000"/>
              </a:lnSpc>
              <a:spcBef>
                <a:spcPts val="100"/>
              </a:spcBef>
            </a:pPr>
            <a:r>
              <a:rPr dirty="0"/>
              <a:t>Building</a:t>
            </a:r>
            <a:r>
              <a:rPr spc="-135" dirty="0"/>
              <a:t> </a:t>
            </a:r>
            <a:r>
              <a:rPr dirty="0"/>
              <a:t>Successful  Low Budget</a:t>
            </a:r>
            <a:r>
              <a:rPr spc="-60" dirty="0"/>
              <a:t> </a:t>
            </a:r>
            <a:r>
              <a:rPr spc="-10" dirty="0"/>
              <a:t>PPC</a:t>
            </a:r>
          </a:p>
        </p:txBody>
      </p:sp>
      <p:sp>
        <p:nvSpPr>
          <p:cNvPr id="5" name="object 5"/>
          <p:cNvSpPr txBox="1"/>
          <p:nvPr/>
        </p:nvSpPr>
        <p:spPr>
          <a:xfrm>
            <a:off x="764540" y="3682720"/>
            <a:ext cx="6743065" cy="1305560"/>
          </a:xfrm>
          <a:prstGeom prst="rect">
            <a:avLst/>
          </a:prstGeom>
        </p:spPr>
        <p:txBody>
          <a:bodyPr vert="horz" wrap="square" lIns="0" tIns="134620" rIns="0" bIns="0" rtlCol="0">
            <a:spAutoFit/>
          </a:bodyPr>
          <a:lstStyle/>
          <a:p>
            <a:pPr marL="12700">
              <a:lnSpc>
                <a:spcPct val="100000"/>
              </a:lnSpc>
              <a:spcBef>
                <a:spcPts val="1060"/>
              </a:spcBef>
            </a:pPr>
            <a:r>
              <a:rPr sz="2000" dirty="0">
                <a:solidFill>
                  <a:srgbClr val="FFFFFF"/>
                </a:solidFill>
                <a:latin typeface="Arial"/>
                <a:cs typeface="Arial"/>
              </a:rPr>
              <a:t>In charge of building </a:t>
            </a:r>
            <a:r>
              <a:rPr sz="2000" spc="-5" dirty="0">
                <a:solidFill>
                  <a:srgbClr val="FFFFFF"/>
                </a:solidFill>
                <a:latin typeface="Arial"/>
                <a:cs typeface="Arial"/>
              </a:rPr>
              <a:t>your </a:t>
            </a:r>
            <a:r>
              <a:rPr sz="2000" dirty="0">
                <a:solidFill>
                  <a:srgbClr val="FFFFFF"/>
                </a:solidFill>
                <a:latin typeface="Arial"/>
                <a:cs typeface="Arial"/>
              </a:rPr>
              <a:t>first </a:t>
            </a:r>
            <a:r>
              <a:rPr sz="2000" spc="-5" dirty="0">
                <a:solidFill>
                  <a:srgbClr val="FFFFFF"/>
                </a:solidFill>
                <a:latin typeface="Arial"/>
                <a:cs typeface="Arial"/>
              </a:rPr>
              <a:t>PPC</a:t>
            </a:r>
            <a:r>
              <a:rPr sz="2000" spc="-105" dirty="0">
                <a:solidFill>
                  <a:srgbClr val="FFFFFF"/>
                </a:solidFill>
                <a:latin typeface="Arial"/>
                <a:cs typeface="Arial"/>
              </a:rPr>
              <a:t> </a:t>
            </a:r>
            <a:r>
              <a:rPr sz="2000" dirty="0">
                <a:solidFill>
                  <a:srgbClr val="FFFFFF"/>
                </a:solidFill>
                <a:latin typeface="Arial"/>
                <a:cs typeface="Arial"/>
              </a:rPr>
              <a:t>account?</a:t>
            </a:r>
            <a:endParaRPr sz="2000">
              <a:latin typeface="Arial"/>
              <a:cs typeface="Arial"/>
            </a:endParaRPr>
          </a:p>
          <a:p>
            <a:pPr marL="12700" marR="5080">
              <a:lnSpc>
                <a:spcPct val="140000"/>
              </a:lnSpc>
            </a:pPr>
            <a:r>
              <a:rPr sz="2000" dirty="0">
                <a:solidFill>
                  <a:srgbClr val="FFFFFF"/>
                </a:solidFill>
                <a:latin typeface="Arial"/>
                <a:cs typeface="Arial"/>
              </a:rPr>
              <a:t>Don't have a lot of </a:t>
            </a:r>
            <a:r>
              <a:rPr sz="2000" spc="-5" dirty="0">
                <a:solidFill>
                  <a:srgbClr val="FFFFFF"/>
                </a:solidFill>
                <a:latin typeface="Arial"/>
                <a:cs typeface="Arial"/>
              </a:rPr>
              <a:t>time </a:t>
            </a:r>
            <a:r>
              <a:rPr sz="2000" dirty="0">
                <a:solidFill>
                  <a:srgbClr val="FFFFFF"/>
                </a:solidFill>
                <a:latin typeface="Arial"/>
                <a:cs typeface="Arial"/>
              </a:rPr>
              <a:t>or money to spend within</a:t>
            </a:r>
            <a:r>
              <a:rPr sz="2000" spc="-295" dirty="0">
                <a:solidFill>
                  <a:srgbClr val="FFFFFF"/>
                </a:solidFill>
                <a:latin typeface="Arial"/>
                <a:cs typeface="Arial"/>
              </a:rPr>
              <a:t> </a:t>
            </a:r>
            <a:r>
              <a:rPr sz="2000" dirty="0">
                <a:solidFill>
                  <a:srgbClr val="FFFFFF"/>
                </a:solidFill>
                <a:latin typeface="Arial"/>
                <a:cs typeface="Arial"/>
              </a:rPr>
              <a:t>AdWords?  </a:t>
            </a:r>
            <a:r>
              <a:rPr sz="2000" spc="-10" dirty="0">
                <a:solidFill>
                  <a:srgbClr val="FFFFFF"/>
                </a:solidFill>
                <a:latin typeface="Arial"/>
                <a:cs typeface="Arial"/>
              </a:rPr>
              <a:t>Well, </a:t>
            </a:r>
            <a:r>
              <a:rPr sz="2000" dirty="0">
                <a:solidFill>
                  <a:srgbClr val="FFFFFF"/>
                </a:solidFill>
                <a:latin typeface="Arial"/>
                <a:cs typeface="Arial"/>
              </a:rPr>
              <a:t>you came to the right</a:t>
            </a:r>
            <a:r>
              <a:rPr sz="2000" spc="-114" dirty="0">
                <a:solidFill>
                  <a:srgbClr val="FFFFFF"/>
                </a:solidFill>
                <a:latin typeface="Arial"/>
                <a:cs typeface="Arial"/>
              </a:rPr>
              <a:t> </a:t>
            </a:r>
            <a:r>
              <a:rPr sz="2000" dirty="0">
                <a:solidFill>
                  <a:srgbClr val="FFFFFF"/>
                </a:solidFill>
                <a:latin typeface="Arial"/>
                <a:cs typeface="Arial"/>
              </a:rPr>
              <a:t>place!</a:t>
            </a:r>
            <a:endParaRPr sz="2000">
              <a:latin typeface="Arial"/>
              <a:cs typeface="Arial"/>
            </a:endParaRPr>
          </a:p>
        </p:txBody>
      </p:sp>
      <p:sp>
        <p:nvSpPr>
          <p:cNvPr id="7" name="object 7"/>
          <p:cNvSpPr/>
          <p:nvPr/>
        </p:nvSpPr>
        <p:spPr>
          <a:xfrm>
            <a:off x="6786145" y="5129391"/>
            <a:ext cx="2358390" cy="1729105"/>
          </a:xfrm>
          <a:custGeom>
            <a:avLst/>
            <a:gdLst/>
            <a:ahLst/>
            <a:cxnLst/>
            <a:rect l="l" t="t" r="r" b="b"/>
            <a:pathLst>
              <a:path w="2358390" h="1729104">
                <a:moveTo>
                  <a:pt x="2357854" y="0"/>
                </a:moveTo>
                <a:lnTo>
                  <a:pt x="0" y="1728606"/>
                </a:lnTo>
                <a:lnTo>
                  <a:pt x="2357854" y="1728606"/>
                </a:lnTo>
                <a:lnTo>
                  <a:pt x="2357854" y="0"/>
                </a:lnTo>
                <a:close/>
              </a:path>
            </a:pathLst>
          </a:custGeom>
          <a:solidFill>
            <a:srgbClr val="FFFFFF"/>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58494"/>
            <a:ext cx="2620645" cy="360680"/>
          </a:xfrm>
          <a:prstGeom prst="rect">
            <a:avLst/>
          </a:prstGeom>
        </p:spPr>
        <p:txBody>
          <a:bodyPr vert="horz" wrap="square" lIns="0" tIns="12065" rIns="0" bIns="0" rtlCol="0">
            <a:spAutoFit/>
          </a:bodyPr>
          <a:lstStyle/>
          <a:p>
            <a:pPr marL="12700">
              <a:lnSpc>
                <a:spcPct val="100000"/>
              </a:lnSpc>
              <a:spcBef>
                <a:spcPts val="95"/>
              </a:spcBef>
            </a:pPr>
            <a:r>
              <a:rPr sz="2200" spc="-5" dirty="0">
                <a:solidFill>
                  <a:srgbClr val="FFFFFF"/>
                </a:solidFill>
                <a:latin typeface="Arial"/>
                <a:cs typeface="Arial"/>
              </a:rPr>
              <a:t>GETTING</a:t>
            </a:r>
            <a:r>
              <a:rPr sz="2200" spc="-45" dirty="0">
                <a:solidFill>
                  <a:srgbClr val="FFFFFF"/>
                </a:solidFill>
                <a:latin typeface="Arial"/>
                <a:cs typeface="Arial"/>
              </a:rPr>
              <a:t> </a:t>
            </a:r>
            <a:r>
              <a:rPr sz="2200" spc="-35" dirty="0">
                <a:solidFill>
                  <a:srgbClr val="FFFFFF"/>
                </a:solidFill>
                <a:latin typeface="Arial"/>
                <a:cs typeface="Arial"/>
              </a:rPr>
              <a:t>STARTED</a:t>
            </a:r>
            <a:endParaRPr sz="2200">
              <a:latin typeface="Arial"/>
              <a:cs typeface="Arial"/>
            </a:endParaRPr>
          </a:p>
        </p:txBody>
      </p:sp>
      <p:sp>
        <p:nvSpPr>
          <p:cNvPr id="3" name="object 3"/>
          <p:cNvSpPr txBox="1"/>
          <p:nvPr/>
        </p:nvSpPr>
        <p:spPr>
          <a:xfrm>
            <a:off x="8747506" y="809624"/>
            <a:ext cx="95885"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Arial"/>
                <a:cs typeface="Arial"/>
              </a:rPr>
              <a:t>2</a:t>
            </a:r>
            <a:endParaRPr sz="1000">
              <a:latin typeface="Arial"/>
              <a:cs typeface="Arial"/>
            </a:endParaRPr>
          </a:p>
        </p:txBody>
      </p:sp>
      <p:sp>
        <p:nvSpPr>
          <p:cNvPr id="4" name="object 4"/>
          <p:cNvSpPr txBox="1"/>
          <p:nvPr/>
        </p:nvSpPr>
        <p:spPr>
          <a:xfrm>
            <a:off x="790143" y="1994071"/>
            <a:ext cx="3260090" cy="3404870"/>
          </a:xfrm>
          <a:prstGeom prst="rect">
            <a:avLst/>
          </a:prstGeom>
        </p:spPr>
        <p:txBody>
          <a:bodyPr vert="horz" wrap="square" lIns="0" tIns="149860" rIns="0" bIns="0" rtlCol="0">
            <a:spAutoFit/>
          </a:bodyPr>
          <a:lstStyle/>
          <a:p>
            <a:pPr marL="241300" indent="-228600">
              <a:lnSpc>
                <a:spcPct val="100000"/>
              </a:lnSpc>
              <a:spcBef>
                <a:spcPts val="1180"/>
              </a:spcBef>
              <a:buChar char="•"/>
              <a:tabLst>
                <a:tab pos="241300" algn="l"/>
              </a:tabLst>
            </a:pPr>
            <a:r>
              <a:rPr sz="2800" spc="-5" dirty="0">
                <a:solidFill>
                  <a:srgbClr val="1E5F9D"/>
                </a:solidFill>
                <a:latin typeface="Arial"/>
                <a:cs typeface="Arial"/>
              </a:rPr>
              <a:t>Account</a:t>
            </a:r>
            <a:r>
              <a:rPr sz="2800" spc="-45" dirty="0">
                <a:solidFill>
                  <a:srgbClr val="1E5F9D"/>
                </a:solidFill>
                <a:latin typeface="Arial"/>
                <a:cs typeface="Arial"/>
              </a:rPr>
              <a:t> </a:t>
            </a:r>
            <a:r>
              <a:rPr sz="2800" dirty="0">
                <a:solidFill>
                  <a:srgbClr val="1E5F9D"/>
                </a:solidFill>
                <a:latin typeface="Arial"/>
                <a:cs typeface="Arial"/>
              </a:rPr>
              <a:t>Structure</a:t>
            </a:r>
            <a:endParaRPr sz="2800">
              <a:latin typeface="Arial"/>
              <a:cs typeface="Arial"/>
            </a:endParaRPr>
          </a:p>
          <a:p>
            <a:pPr marL="241300" indent="-228600">
              <a:lnSpc>
                <a:spcPct val="100000"/>
              </a:lnSpc>
              <a:spcBef>
                <a:spcPts val="1080"/>
              </a:spcBef>
              <a:buChar char="•"/>
              <a:tabLst>
                <a:tab pos="241300" algn="l"/>
              </a:tabLst>
            </a:pPr>
            <a:r>
              <a:rPr sz="2800" spc="-5" dirty="0">
                <a:solidFill>
                  <a:srgbClr val="1E5F9D"/>
                </a:solidFill>
                <a:latin typeface="Arial"/>
                <a:cs typeface="Arial"/>
              </a:rPr>
              <a:t>Campaign</a:t>
            </a:r>
            <a:r>
              <a:rPr sz="2800" spc="-20" dirty="0">
                <a:solidFill>
                  <a:srgbClr val="1E5F9D"/>
                </a:solidFill>
                <a:latin typeface="Arial"/>
                <a:cs typeface="Arial"/>
              </a:rPr>
              <a:t> </a:t>
            </a:r>
            <a:r>
              <a:rPr sz="2800" spc="-5" dirty="0">
                <a:solidFill>
                  <a:srgbClr val="1E5F9D"/>
                </a:solidFill>
                <a:latin typeface="Arial"/>
                <a:cs typeface="Arial"/>
              </a:rPr>
              <a:t>Settings</a:t>
            </a:r>
            <a:endParaRPr sz="2800">
              <a:latin typeface="Arial"/>
              <a:cs typeface="Arial"/>
            </a:endParaRPr>
          </a:p>
          <a:p>
            <a:pPr marL="241300" indent="-228600">
              <a:lnSpc>
                <a:spcPct val="100000"/>
              </a:lnSpc>
              <a:spcBef>
                <a:spcPts val="1070"/>
              </a:spcBef>
              <a:buChar char="•"/>
              <a:tabLst>
                <a:tab pos="241300" algn="l"/>
              </a:tabLst>
            </a:pPr>
            <a:r>
              <a:rPr sz="2800" spc="-5" dirty="0">
                <a:solidFill>
                  <a:srgbClr val="1E5F9D"/>
                </a:solidFill>
                <a:latin typeface="Arial"/>
                <a:cs typeface="Arial"/>
              </a:rPr>
              <a:t>Keyword </a:t>
            </a:r>
            <a:r>
              <a:rPr sz="2800" dirty="0">
                <a:solidFill>
                  <a:srgbClr val="1E5F9D"/>
                </a:solidFill>
                <a:latin typeface="Arial"/>
                <a:cs typeface="Arial"/>
              </a:rPr>
              <a:t>Lists</a:t>
            </a:r>
            <a:endParaRPr sz="2800">
              <a:latin typeface="Arial"/>
              <a:cs typeface="Arial"/>
            </a:endParaRPr>
          </a:p>
          <a:p>
            <a:pPr marL="241300" indent="-228600">
              <a:lnSpc>
                <a:spcPct val="100000"/>
              </a:lnSpc>
              <a:spcBef>
                <a:spcPts val="1070"/>
              </a:spcBef>
              <a:buChar char="•"/>
              <a:tabLst>
                <a:tab pos="241300" algn="l"/>
              </a:tabLst>
            </a:pPr>
            <a:r>
              <a:rPr sz="2800" spc="-5" dirty="0">
                <a:solidFill>
                  <a:srgbClr val="1E5F9D"/>
                </a:solidFill>
                <a:latin typeface="Arial"/>
                <a:cs typeface="Arial"/>
              </a:rPr>
              <a:t>Ad </a:t>
            </a:r>
            <a:r>
              <a:rPr sz="2800" spc="-80" dirty="0">
                <a:solidFill>
                  <a:srgbClr val="1E5F9D"/>
                </a:solidFill>
                <a:latin typeface="Arial"/>
                <a:cs typeface="Arial"/>
              </a:rPr>
              <a:t>Text </a:t>
            </a:r>
            <a:r>
              <a:rPr sz="2800" spc="-5" dirty="0">
                <a:solidFill>
                  <a:srgbClr val="1E5F9D"/>
                </a:solidFill>
                <a:latin typeface="Arial"/>
                <a:cs typeface="Arial"/>
              </a:rPr>
              <a:t>&amp;</a:t>
            </a:r>
            <a:r>
              <a:rPr sz="2800" spc="-30" dirty="0">
                <a:solidFill>
                  <a:srgbClr val="1E5F9D"/>
                </a:solidFill>
                <a:latin typeface="Arial"/>
                <a:cs typeface="Arial"/>
              </a:rPr>
              <a:t> </a:t>
            </a:r>
            <a:r>
              <a:rPr sz="2800" spc="-5" dirty="0">
                <a:solidFill>
                  <a:srgbClr val="1E5F9D"/>
                </a:solidFill>
                <a:latin typeface="Arial"/>
                <a:cs typeface="Arial"/>
              </a:rPr>
              <a:t>Format</a:t>
            </a:r>
            <a:endParaRPr sz="2800">
              <a:latin typeface="Arial"/>
              <a:cs typeface="Arial"/>
            </a:endParaRPr>
          </a:p>
          <a:p>
            <a:pPr marL="241300" indent="-228600">
              <a:lnSpc>
                <a:spcPct val="100000"/>
              </a:lnSpc>
              <a:spcBef>
                <a:spcPts val="1080"/>
              </a:spcBef>
              <a:buChar char="•"/>
              <a:tabLst>
                <a:tab pos="241300" algn="l"/>
              </a:tabLst>
            </a:pPr>
            <a:r>
              <a:rPr sz="2800" spc="-5" dirty="0">
                <a:solidFill>
                  <a:srgbClr val="1E5F9D"/>
                </a:solidFill>
                <a:latin typeface="Arial"/>
                <a:cs typeface="Arial"/>
              </a:rPr>
              <a:t>Ad</a:t>
            </a:r>
            <a:r>
              <a:rPr sz="2800" spc="-20" dirty="0">
                <a:solidFill>
                  <a:srgbClr val="1E5F9D"/>
                </a:solidFill>
                <a:latin typeface="Arial"/>
                <a:cs typeface="Arial"/>
              </a:rPr>
              <a:t> </a:t>
            </a:r>
            <a:r>
              <a:rPr sz="2800" spc="-5" dirty="0">
                <a:solidFill>
                  <a:srgbClr val="1E5F9D"/>
                </a:solidFill>
                <a:latin typeface="Arial"/>
                <a:cs typeface="Arial"/>
              </a:rPr>
              <a:t>Extensions</a:t>
            </a:r>
            <a:endParaRPr sz="2800">
              <a:latin typeface="Arial"/>
              <a:cs typeface="Arial"/>
            </a:endParaRPr>
          </a:p>
          <a:p>
            <a:pPr marL="241300" indent="-228600">
              <a:lnSpc>
                <a:spcPct val="100000"/>
              </a:lnSpc>
              <a:spcBef>
                <a:spcPts val="1070"/>
              </a:spcBef>
              <a:buChar char="•"/>
              <a:tabLst>
                <a:tab pos="241300" algn="l"/>
              </a:tabLst>
            </a:pPr>
            <a:r>
              <a:rPr sz="2800" spc="-15" dirty="0">
                <a:solidFill>
                  <a:srgbClr val="1E5F9D"/>
                </a:solidFill>
                <a:latin typeface="Arial"/>
                <a:cs typeface="Arial"/>
              </a:rPr>
              <a:t>Tracking </a:t>
            </a:r>
            <a:r>
              <a:rPr sz="2800" dirty="0">
                <a:solidFill>
                  <a:srgbClr val="1E5F9D"/>
                </a:solidFill>
                <a:latin typeface="Arial"/>
                <a:cs typeface="Arial"/>
              </a:rPr>
              <a:t>Success</a:t>
            </a:r>
            <a:endParaRPr sz="2800">
              <a:latin typeface="Arial"/>
              <a:cs typeface="Arial"/>
            </a:endParaRPr>
          </a:p>
        </p:txBody>
      </p:sp>
      <p:sp>
        <p:nvSpPr>
          <p:cNvPr id="5" name="object 5"/>
          <p:cNvSpPr/>
          <p:nvPr/>
        </p:nvSpPr>
        <p:spPr>
          <a:xfrm>
            <a:off x="6581267" y="1927479"/>
            <a:ext cx="1752600" cy="390525"/>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824218" y="3717544"/>
            <a:ext cx="1362075" cy="1362075"/>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237845" y="1446403"/>
            <a:ext cx="3636645" cy="223520"/>
          </a:xfrm>
          <a:prstGeom prst="rect">
            <a:avLst/>
          </a:prstGeom>
        </p:spPr>
        <p:txBody>
          <a:bodyPr vert="horz" wrap="square" lIns="0" tIns="12065" rIns="0" bIns="0" rtlCol="0">
            <a:spAutoFit/>
          </a:bodyPr>
          <a:lstStyle/>
          <a:p>
            <a:pPr marL="12700">
              <a:lnSpc>
                <a:spcPct val="100000"/>
              </a:lnSpc>
              <a:spcBef>
                <a:spcPts val="95"/>
              </a:spcBef>
            </a:pPr>
            <a:r>
              <a:rPr sz="1300" spc="-5" dirty="0">
                <a:latin typeface="Arial"/>
                <a:cs typeface="Arial"/>
              </a:rPr>
              <a:t>Through this slide </a:t>
            </a:r>
            <a:r>
              <a:rPr sz="1300" spc="-20" dirty="0">
                <a:latin typeface="Arial"/>
                <a:cs typeface="Arial"/>
              </a:rPr>
              <a:t>show, </a:t>
            </a:r>
            <a:r>
              <a:rPr sz="1300" spc="-5" dirty="0">
                <a:latin typeface="Arial"/>
                <a:cs typeface="Arial"/>
              </a:rPr>
              <a:t>pick up beginner tips</a:t>
            </a:r>
            <a:r>
              <a:rPr sz="1300" spc="165" dirty="0">
                <a:latin typeface="Arial"/>
                <a:cs typeface="Arial"/>
              </a:rPr>
              <a:t> </a:t>
            </a:r>
            <a:r>
              <a:rPr sz="1300" spc="-5" dirty="0">
                <a:latin typeface="Arial"/>
                <a:cs typeface="Arial"/>
              </a:rPr>
              <a:t>on:</a:t>
            </a:r>
            <a:endParaRPr sz="1300">
              <a:latin typeface="Arial"/>
              <a:cs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58494"/>
            <a:ext cx="4376420" cy="360680"/>
          </a:xfrm>
          <a:prstGeom prst="rect">
            <a:avLst/>
          </a:prstGeom>
        </p:spPr>
        <p:txBody>
          <a:bodyPr vert="horz" wrap="square" lIns="0" tIns="12065" rIns="0" bIns="0" rtlCol="0">
            <a:spAutoFit/>
          </a:bodyPr>
          <a:lstStyle/>
          <a:p>
            <a:pPr marL="12700">
              <a:lnSpc>
                <a:spcPct val="100000"/>
              </a:lnSpc>
              <a:spcBef>
                <a:spcPts val="95"/>
              </a:spcBef>
            </a:pPr>
            <a:r>
              <a:rPr sz="2200" spc="-5" dirty="0">
                <a:solidFill>
                  <a:srgbClr val="FFFFFF"/>
                </a:solidFill>
                <a:latin typeface="Arial"/>
                <a:cs typeface="Arial"/>
              </a:rPr>
              <a:t>STRUCTURING </a:t>
            </a:r>
            <a:r>
              <a:rPr sz="2200" spc="-10" dirty="0">
                <a:solidFill>
                  <a:srgbClr val="FFFFFF"/>
                </a:solidFill>
                <a:latin typeface="Arial"/>
                <a:cs typeface="Arial"/>
              </a:rPr>
              <a:t>YOUR</a:t>
            </a:r>
            <a:r>
              <a:rPr sz="2200" spc="-180" dirty="0">
                <a:solidFill>
                  <a:srgbClr val="FFFFFF"/>
                </a:solidFill>
                <a:latin typeface="Arial"/>
                <a:cs typeface="Arial"/>
              </a:rPr>
              <a:t> </a:t>
            </a:r>
            <a:r>
              <a:rPr sz="2200" spc="-5" dirty="0">
                <a:solidFill>
                  <a:srgbClr val="FFFFFF"/>
                </a:solidFill>
                <a:latin typeface="Arial"/>
                <a:cs typeface="Arial"/>
              </a:rPr>
              <a:t>ACCOUNT</a:t>
            </a:r>
            <a:endParaRPr sz="2200">
              <a:latin typeface="Arial"/>
              <a:cs typeface="Arial"/>
            </a:endParaRPr>
          </a:p>
        </p:txBody>
      </p:sp>
      <p:sp>
        <p:nvSpPr>
          <p:cNvPr id="3" name="object 3"/>
          <p:cNvSpPr txBox="1"/>
          <p:nvPr/>
        </p:nvSpPr>
        <p:spPr>
          <a:xfrm>
            <a:off x="790143" y="1743142"/>
            <a:ext cx="7118350" cy="1715770"/>
          </a:xfrm>
          <a:prstGeom prst="rect">
            <a:avLst/>
          </a:prstGeom>
        </p:spPr>
        <p:txBody>
          <a:bodyPr vert="horz" wrap="square" lIns="0" tIns="149860" rIns="0" bIns="0" rtlCol="0">
            <a:spAutoFit/>
          </a:bodyPr>
          <a:lstStyle/>
          <a:p>
            <a:pPr marL="241300" indent="-228600">
              <a:lnSpc>
                <a:spcPct val="100000"/>
              </a:lnSpc>
              <a:spcBef>
                <a:spcPts val="1180"/>
              </a:spcBef>
              <a:buChar char="•"/>
              <a:tabLst>
                <a:tab pos="241300" algn="l"/>
              </a:tabLst>
            </a:pPr>
            <a:r>
              <a:rPr sz="2800" spc="-5" dirty="0">
                <a:solidFill>
                  <a:srgbClr val="1E5F9D"/>
                </a:solidFill>
                <a:latin typeface="Arial"/>
                <a:cs typeface="Arial"/>
              </a:rPr>
              <a:t>Determine your</a:t>
            </a:r>
            <a:r>
              <a:rPr sz="2800" spc="20" dirty="0">
                <a:solidFill>
                  <a:srgbClr val="1E5F9D"/>
                </a:solidFill>
                <a:latin typeface="Arial"/>
                <a:cs typeface="Arial"/>
              </a:rPr>
              <a:t> </a:t>
            </a:r>
            <a:r>
              <a:rPr sz="2800" spc="-5" dirty="0">
                <a:solidFill>
                  <a:srgbClr val="1E5F9D"/>
                </a:solidFill>
                <a:latin typeface="Arial"/>
                <a:cs typeface="Arial"/>
              </a:rPr>
              <a:t>campaigns</a:t>
            </a:r>
            <a:endParaRPr sz="2800">
              <a:latin typeface="Arial"/>
              <a:cs typeface="Arial"/>
            </a:endParaRPr>
          </a:p>
          <a:p>
            <a:pPr marL="241300" indent="-228600">
              <a:lnSpc>
                <a:spcPct val="100000"/>
              </a:lnSpc>
              <a:spcBef>
                <a:spcPts val="1080"/>
              </a:spcBef>
              <a:buChar char="•"/>
              <a:tabLst>
                <a:tab pos="241300" algn="l"/>
              </a:tabLst>
            </a:pPr>
            <a:r>
              <a:rPr sz="2800" spc="-5" dirty="0">
                <a:solidFill>
                  <a:srgbClr val="1E5F9D"/>
                </a:solidFill>
                <a:latin typeface="Arial"/>
                <a:cs typeface="Arial"/>
              </a:rPr>
              <a:t>Shape ad </a:t>
            </a:r>
            <a:r>
              <a:rPr sz="2800" dirty="0">
                <a:solidFill>
                  <a:srgbClr val="1E5F9D"/>
                </a:solidFill>
                <a:latin typeface="Arial"/>
                <a:cs typeface="Arial"/>
              </a:rPr>
              <a:t>groups inside each campaign</a:t>
            </a:r>
            <a:endParaRPr sz="2800">
              <a:latin typeface="Arial"/>
              <a:cs typeface="Arial"/>
            </a:endParaRPr>
          </a:p>
          <a:p>
            <a:pPr marL="241300" indent="-228600">
              <a:lnSpc>
                <a:spcPct val="100000"/>
              </a:lnSpc>
              <a:spcBef>
                <a:spcPts val="1070"/>
              </a:spcBef>
              <a:buChar char="•"/>
              <a:tabLst>
                <a:tab pos="241300" algn="l"/>
              </a:tabLst>
            </a:pPr>
            <a:r>
              <a:rPr sz="2800" spc="-5" dirty="0">
                <a:solidFill>
                  <a:srgbClr val="1E5F9D"/>
                </a:solidFill>
                <a:latin typeface="Arial"/>
                <a:cs typeface="Arial"/>
              </a:rPr>
              <a:t>Map </a:t>
            </a:r>
            <a:r>
              <a:rPr sz="2800" dirty="0">
                <a:solidFill>
                  <a:srgbClr val="1E5F9D"/>
                </a:solidFill>
                <a:latin typeface="Arial"/>
                <a:cs typeface="Arial"/>
              </a:rPr>
              <a:t>out </a:t>
            </a:r>
            <a:r>
              <a:rPr sz="2800" spc="-5" dirty="0">
                <a:solidFill>
                  <a:srgbClr val="1E5F9D"/>
                </a:solidFill>
                <a:latin typeface="Arial"/>
                <a:cs typeface="Arial"/>
              </a:rPr>
              <a:t>your </a:t>
            </a:r>
            <a:r>
              <a:rPr sz="2800" dirty="0">
                <a:solidFill>
                  <a:srgbClr val="1E5F9D"/>
                </a:solidFill>
                <a:latin typeface="Arial"/>
                <a:cs typeface="Arial"/>
              </a:rPr>
              <a:t>structure </a:t>
            </a:r>
            <a:r>
              <a:rPr sz="2800" spc="-5" dirty="0">
                <a:solidFill>
                  <a:srgbClr val="1E5F9D"/>
                </a:solidFill>
                <a:latin typeface="Arial"/>
                <a:cs typeface="Arial"/>
              </a:rPr>
              <a:t>before </a:t>
            </a:r>
            <a:r>
              <a:rPr sz="2800" dirty="0">
                <a:solidFill>
                  <a:srgbClr val="1E5F9D"/>
                </a:solidFill>
                <a:latin typeface="Arial"/>
                <a:cs typeface="Arial"/>
              </a:rPr>
              <a:t>anything</a:t>
            </a:r>
            <a:r>
              <a:rPr sz="2800" spc="-10" dirty="0">
                <a:solidFill>
                  <a:srgbClr val="1E5F9D"/>
                </a:solidFill>
                <a:latin typeface="Arial"/>
                <a:cs typeface="Arial"/>
              </a:rPr>
              <a:t> </a:t>
            </a:r>
            <a:r>
              <a:rPr sz="2800" spc="-5" dirty="0">
                <a:solidFill>
                  <a:srgbClr val="1E5F9D"/>
                </a:solidFill>
                <a:latin typeface="Arial"/>
                <a:cs typeface="Arial"/>
              </a:rPr>
              <a:t>else</a:t>
            </a:r>
            <a:endParaRPr sz="2800">
              <a:latin typeface="Arial"/>
              <a:cs typeface="Arial"/>
            </a:endParaRPr>
          </a:p>
        </p:txBody>
      </p:sp>
      <p:sp>
        <p:nvSpPr>
          <p:cNvPr id="4" name="object 4"/>
          <p:cNvSpPr txBox="1"/>
          <p:nvPr/>
        </p:nvSpPr>
        <p:spPr>
          <a:xfrm>
            <a:off x="8747506" y="809624"/>
            <a:ext cx="95885"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Arial"/>
                <a:cs typeface="Arial"/>
              </a:rPr>
              <a:t>3</a:t>
            </a:r>
            <a:endParaRPr sz="1000">
              <a:latin typeface="Arial"/>
              <a:cs typeface="Arial"/>
            </a:endParaRPr>
          </a:p>
        </p:txBody>
      </p:sp>
      <p:sp>
        <p:nvSpPr>
          <p:cNvPr id="5" name="object 5"/>
          <p:cNvSpPr txBox="1"/>
          <p:nvPr/>
        </p:nvSpPr>
        <p:spPr>
          <a:xfrm>
            <a:off x="369824" y="1392428"/>
            <a:ext cx="5987415" cy="223520"/>
          </a:xfrm>
          <a:prstGeom prst="rect">
            <a:avLst/>
          </a:prstGeom>
        </p:spPr>
        <p:txBody>
          <a:bodyPr vert="horz" wrap="square" lIns="0" tIns="12065" rIns="0" bIns="0" rtlCol="0">
            <a:spAutoFit/>
          </a:bodyPr>
          <a:lstStyle/>
          <a:p>
            <a:pPr marL="12700">
              <a:lnSpc>
                <a:spcPct val="100000"/>
              </a:lnSpc>
              <a:spcBef>
                <a:spcPts val="95"/>
              </a:spcBef>
            </a:pPr>
            <a:r>
              <a:rPr sz="1300" spc="-5" dirty="0">
                <a:latin typeface="Arial"/>
                <a:cs typeface="Arial"/>
              </a:rPr>
              <a:t>Understanding how to setup the structure of </a:t>
            </a:r>
            <a:r>
              <a:rPr sz="1300" spc="-10" dirty="0">
                <a:latin typeface="Arial"/>
                <a:cs typeface="Arial"/>
              </a:rPr>
              <a:t>your </a:t>
            </a:r>
            <a:r>
              <a:rPr sz="1300" spc="-5" dirty="0">
                <a:latin typeface="Arial"/>
                <a:cs typeface="Arial"/>
              </a:rPr>
              <a:t>account is vital to PPC</a:t>
            </a:r>
            <a:r>
              <a:rPr sz="1300" spc="305" dirty="0">
                <a:latin typeface="Arial"/>
                <a:cs typeface="Arial"/>
              </a:rPr>
              <a:t> </a:t>
            </a:r>
            <a:r>
              <a:rPr sz="1300" spc="-5" dirty="0">
                <a:latin typeface="Arial"/>
                <a:cs typeface="Arial"/>
              </a:rPr>
              <a:t>success.</a:t>
            </a:r>
            <a:endParaRPr sz="1300">
              <a:latin typeface="Arial"/>
              <a:cs typeface="Arial"/>
            </a:endParaRPr>
          </a:p>
        </p:txBody>
      </p:sp>
      <p:sp>
        <p:nvSpPr>
          <p:cNvPr id="6" name="object 6"/>
          <p:cNvSpPr/>
          <p:nvPr/>
        </p:nvSpPr>
        <p:spPr>
          <a:xfrm>
            <a:off x="1286383" y="3833571"/>
            <a:ext cx="6172199" cy="2590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58494"/>
            <a:ext cx="6336030" cy="360680"/>
          </a:xfrm>
          <a:prstGeom prst="rect">
            <a:avLst/>
          </a:prstGeom>
        </p:spPr>
        <p:txBody>
          <a:bodyPr vert="horz" wrap="square" lIns="0" tIns="12065" rIns="0" bIns="0" rtlCol="0">
            <a:spAutoFit/>
          </a:bodyPr>
          <a:lstStyle/>
          <a:p>
            <a:pPr marL="12700">
              <a:lnSpc>
                <a:spcPct val="100000"/>
              </a:lnSpc>
              <a:spcBef>
                <a:spcPts val="95"/>
              </a:spcBef>
            </a:pPr>
            <a:r>
              <a:rPr sz="2200" spc="-20" dirty="0">
                <a:solidFill>
                  <a:srgbClr val="FFFFFF"/>
                </a:solidFill>
                <a:latin typeface="Arial"/>
                <a:cs typeface="Arial"/>
              </a:rPr>
              <a:t>UNDERSTANDING </a:t>
            </a:r>
            <a:r>
              <a:rPr sz="2200" spc="-10" dirty="0">
                <a:solidFill>
                  <a:srgbClr val="FFFFFF"/>
                </a:solidFill>
                <a:latin typeface="Arial"/>
                <a:cs typeface="Arial"/>
              </a:rPr>
              <a:t>YOUR </a:t>
            </a:r>
            <a:r>
              <a:rPr sz="2200" spc="-30" dirty="0">
                <a:solidFill>
                  <a:srgbClr val="FFFFFF"/>
                </a:solidFill>
                <a:latin typeface="Arial"/>
                <a:cs typeface="Arial"/>
              </a:rPr>
              <a:t>CAMPAIGN</a:t>
            </a:r>
            <a:r>
              <a:rPr sz="2200" spc="60" dirty="0">
                <a:solidFill>
                  <a:srgbClr val="FFFFFF"/>
                </a:solidFill>
                <a:latin typeface="Arial"/>
                <a:cs typeface="Arial"/>
              </a:rPr>
              <a:t> </a:t>
            </a:r>
            <a:r>
              <a:rPr sz="2200" spc="-5" dirty="0">
                <a:solidFill>
                  <a:srgbClr val="FFFFFF"/>
                </a:solidFill>
                <a:latin typeface="Arial"/>
                <a:cs typeface="Arial"/>
              </a:rPr>
              <a:t>SETTINGS</a:t>
            </a:r>
            <a:endParaRPr sz="2200">
              <a:latin typeface="Arial"/>
              <a:cs typeface="Arial"/>
            </a:endParaRPr>
          </a:p>
        </p:txBody>
      </p:sp>
      <p:sp>
        <p:nvSpPr>
          <p:cNvPr id="3" name="object 3"/>
          <p:cNvSpPr txBox="1"/>
          <p:nvPr/>
        </p:nvSpPr>
        <p:spPr>
          <a:xfrm>
            <a:off x="369824" y="1287720"/>
            <a:ext cx="8274684" cy="4652555"/>
          </a:xfrm>
          <a:prstGeom prst="rect">
            <a:avLst/>
          </a:prstGeom>
        </p:spPr>
        <p:txBody>
          <a:bodyPr vert="horz" wrap="square" lIns="0" tIns="116839" rIns="0" bIns="0" rtlCol="0">
            <a:spAutoFit/>
          </a:bodyPr>
          <a:lstStyle/>
          <a:p>
            <a:pPr marL="12700">
              <a:lnSpc>
                <a:spcPct val="100000"/>
              </a:lnSpc>
              <a:spcBef>
                <a:spcPts val="919"/>
              </a:spcBef>
            </a:pPr>
            <a:r>
              <a:rPr sz="1300" spc="-10" dirty="0">
                <a:latin typeface="Arial"/>
                <a:cs typeface="Arial"/>
              </a:rPr>
              <a:t>Selecting the ideal campaign settings </a:t>
            </a:r>
            <a:r>
              <a:rPr sz="1300" spc="-5" dirty="0">
                <a:latin typeface="Arial"/>
                <a:cs typeface="Arial"/>
              </a:rPr>
              <a:t>for </a:t>
            </a:r>
            <a:r>
              <a:rPr sz="1300" spc="-10" dirty="0">
                <a:latin typeface="Arial"/>
                <a:cs typeface="Arial"/>
              </a:rPr>
              <a:t>your needs can make </a:t>
            </a:r>
            <a:r>
              <a:rPr sz="1300" spc="-5" dirty="0">
                <a:latin typeface="Arial"/>
                <a:cs typeface="Arial"/>
              </a:rPr>
              <a:t>or </a:t>
            </a:r>
            <a:r>
              <a:rPr sz="1300" spc="-10" dirty="0">
                <a:latin typeface="Arial"/>
                <a:cs typeface="Arial"/>
              </a:rPr>
              <a:t>break account</a:t>
            </a:r>
            <a:r>
              <a:rPr sz="1300" spc="10" dirty="0">
                <a:latin typeface="Arial"/>
                <a:cs typeface="Arial"/>
              </a:rPr>
              <a:t> </a:t>
            </a:r>
            <a:r>
              <a:rPr sz="1300" spc="-10" dirty="0">
                <a:latin typeface="Arial"/>
                <a:cs typeface="Arial"/>
              </a:rPr>
              <a:t>success.</a:t>
            </a:r>
            <a:endParaRPr sz="1300" dirty="0">
              <a:latin typeface="Arial"/>
              <a:cs typeface="Arial"/>
            </a:endParaRPr>
          </a:p>
          <a:p>
            <a:pPr>
              <a:lnSpc>
                <a:spcPct val="100000"/>
              </a:lnSpc>
              <a:spcBef>
                <a:spcPts val="30"/>
              </a:spcBef>
            </a:pPr>
            <a:endParaRPr sz="1300" dirty="0">
              <a:latin typeface="Arial"/>
              <a:cs typeface="Arial"/>
            </a:endParaRPr>
          </a:p>
          <a:p>
            <a:pPr marL="567690" marR="196850" indent="-228600">
              <a:lnSpc>
                <a:spcPct val="100000"/>
              </a:lnSpc>
              <a:buChar char="•"/>
              <a:tabLst>
                <a:tab pos="568325" algn="l"/>
              </a:tabLst>
            </a:pPr>
            <a:r>
              <a:rPr sz="2400" spc="-5" dirty="0">
                <a:solidFill>
                  <a:srgbClr val="FF0000"/>
                </a:solidFill>
                <a:latin typeface="Arial"/>
                <a:cs typeface="Arial"/>
              </a:rPr>
              <a:t>Do you want </a:t>
            </a:r>
            <a:r>
              <a:rPr sz="2400" dirty="0">
                <a:solidFill>
                  <a:srgbClr val="FF0000"/>
                </a:solidFill>
                <a:latin typeface="Arial"/>
                <a:cs typeface="Arial"/>
              </a:rPr>
              <a:t>to </a:t>
            </a:r>
            <a:r>
              <a:rPr sz="2400" spc="-5" dirty="0">
                <a:solidFill>
                  <a:srgbClr val="FF0000"/>
                </a:solidFill>
                <a:latin typeface="Arial"/>
                <a:cs typeface="Arial"/>
              </a:rPr>
              <a:t>show your ads on </a:t>
            </a:r>
            <a:r>
              <a:rPr sz="2400" dirty="0">
                <a:solidFill>
                  <a:srgbClr val="FF0000"/>
                </a:solidFill>
                <a:latin typeface="Arial"/>
                <a:cs typeface="Arial"/>
              </a:rPr>
              <a:t>the </a:t>
            </a:r>
            <a:r>
              <a:rPr sz="2400" spc="-5" dirty="0">
                <a:solidFill>
                  <a:srgbClr val="FF0000"/>
                </a:solidFill>
                <a:latin typeface="Arial"/>
                <a:cs typeface="Arial"/>
              </a:rPr>
              <a:t>Search or Display  Network?</a:t>
            </a:r>
            <a:endParaRPr sz="2400" dirty="0">
              <a:solidFill>
                <a:srgbClr val="FF0000"/>
              </a:solidFill>
              <a:latin typeface="Arial"/>
              <a:cs typeface="Arial"/>
            </a:endParaRPr>
          </a:p>
          <a:p>
            <a:pPr marL="1024890" marR="829944" lvl="1" indent="-229235">
              <a:lnSpc>
                <a:spcPts val="1540"/>
              </a:lnSpc>
              <a:spcBef>
                <a:spcPts val="390"/>
              </a:spcBef>
              <a:buFont typeface="Wingdings"/>
              <a:buChar char=""/>
              <a:tabLst>
                <a:tab pos="1024890" algn="l"/>
                <a:tab pos="1025525" algn="l"/>
              </a:tabLst>
            </a:pPr>
            <a:r>
              <a:rPr sz="1600" spc="-5" dirty="0">
                <a:solidFill>
                  <a:srgbClr val="FF0000"/>
                </a:solidFill>
                <a:latin typeface="Arial"/>
                <a:cs typeface="Arial"/>
              </a:rPr>
              <a:t>Pro-tip: Do not target the Search and Display Networks within the same  campaign. Separate campaigns by Network</a:t>
            </a:r>
            <a:r>
              <a:rPr sz="1600" spc="35" dirty="0">
                <a:solidFill>
                  <a:srgbClr val="FF0000"/>
                </a:solidFill>
                <a:latin typeface="Arial"/>
                <a:cs typeface="Arial"/>
              </a:rPr>
              <a:t> </a:t>
            </a:r>
            <a:r>
              <a:rPr sz="1600" spc="-10" dirty="0">
                <a:solidFill>
                  <a:srgbClr val="FF0000"/>
                </a:solidFill>
                <a:latin typeface="Arial"/>
                <a:cs typeface="Arial"/>
              </a:rPr>
              <a:t>type.</a:t>
            </a:r>
            <a:endParaRPr sz="1600" dirty="0">
              <a:solidFill>
                <a:srgbClr val="FF0000"/>
              </a:solidFill>
              <a:latin typeface="Arial"/>
              <a:cs typeface="Arial"/>
            </a:endParaRPr>
          </a:p>
          <a:p>
            <a:pPr lvl="1">
              <a:lnSpc>
                <a:spcPct val="100000"/>
              </a:lnSpc>
              <a:spcBef>
                <a:spcPts val="5"/>
              </a:spcBef>
              <a:buFont typeface="Wingdings"/>
              <a:buChar char=""/>
            </a:pPr>
            <a:endParaRPr sz="2000" dirty="0">
              <a:solidFill>
                <a:srgbClr val="FF0000"/>
              </a:solidFill>
              <a:latin typeface="Arial"/>
              <a:cs typeface="Arial"/>
            </a:endParaRPr>
          </a:p>
          <a:p>
            <a:pPr marL="567690" indent="-229235">
              <a:lnSpc>
                <a:spcPct val="100000"/>
              </a:lnSpc>
              <a:buChar char="•"/>
              <a:tabLst>
                <a:tab pos="568325" algn="l"/>
              </a:tabLst>
            </a:pPr>
            <a:r>
              <a:rPr sz="2400" spc="-5" dirty="0">
                <a:solidFill>
                  <a:srgbClr val="FF0000"/>
                </a:solidFill>
                <a:latin typeface="Arial"/>
                <a:cs typeface="Arial"/>
              </a:rPr>
              <a:t>Set your device targeting</a:t>
            </a:r>
            <a:endParaRPr sz="2400" dirty="0">
              <a:solidFill>
                <a:srgbClr val="FF0000"/>
              </a:solidFill>
              <a:latin typeface="Arial"/>
              <a:cs typeface="Arial"/>
            </a:endParaRPr>
          </a:p>
          <a:p>
            <a:pPr marL="1024890" lvl="1" indent="-229235">
              <a:lnSpc>
                <a:spcPct val="100000"/>
              </a:lnSpc>
              <a:spcBef>
                <a:spcPts val="20"/>
              </a:spcBef>
              <a:buFont typeface="Wingdings"/>
              <a:buChar char=""/>
              <a:tabLst>
                <a:tab pos="1024890" algn="l"/>
                <a:tab pos="1025525" algn="l"/>
              </a:tabLst>
            </a:pPr>
            <a:r>
              <a:rPr sz="1600" spc="-5" dirty="0">
                <a:solidFill>
                  <a:srgbClr val="FF0000"/>
                </a:solidFill>
                <a:latin typeface="Arial"/>
                <a:cs typeface="Arial"/>
              </a:rPr>
              <a:t>Pro-tip: Understand how device </a:t>
            </a:r>
            <a:r>
              <a:rPr sz="1600" spc="-10" dirty="0">
                <a:solidFill>
                  <a:srgbClr val="FF0000"/>
                </a:solidFill>
                <a:latin typeface="Arial"/>
                <a:cs typeface="Arial"/>
              </a:rPr>
              <a:t>type effects </a:t>
            </a:r>
            <a:r>
              <a:rPr sz="1600" spc="-5" dirty="0">
                <a:solidFill>
                  <a:srgbClr val="FF0000"/>
                </a:solidFill>
                <a:latin typeface="Arial"/>
                <a:cs typeface="Arial"/>
              </a:rPr>
              <a:t>conversion rate on </a:t>
            </a:r>
            <a:r>
              <a:rPr sz="1600" spc="-10" dirty="0">
                <a:solidFill>
                  <a:srgbClr val="FF0000"/>
                </a:solidFill>
                <a:latin typeface="Arial"/>
                <a:cs typeface="Arial"/>
              </a:rPr>
              <a:t>your</a:t>
            </a:r>
            <a:r>
              <a:rPr sz="1600" spc="175" dirty="0">
                <a:solidFill>
                  <a:srgbClr val="FF0000"/>
                </a:solidFill>
                <a:latin typeface="Arial"/>
                <a:cs typeface="Arial"/>
              </a:rPr>
              <a:t> </a:t>
            </a:r>
            <a:r>
              <a:rPr sz="1600" spc="-5" dirty="0">
                <a:solidFill>
                  <a:srgbClr val="FF0000"/>
                </a:solidFill>
                <a:latin typeface="Arial"/>
                <a:cs typeface="Arial"/>
              </a:rPr>
              <a:t>site.</a:t>
            </a:r>
            <a:endParaRPr sz="1600" dirty="0">
              <a:solidFill>
                <a:srgbClr val="FF0000"/>
              </a:solidFill>
              <a:latin typeface="Arial"/>
              <a:cs typeface="Arial"/>
            </a:endParaRPr>
          </a:p>
          <a:p>
            <a:pPr lvl="1">
              <a:lnSpc>
                <a:spcPct val="100000"/>
              </a:lnSpc>
              <a:spcBef>
                <a:spcPts val="10"/>
              </a:spcBef>
              <a:buFont typeface="Wingdings"/>
              <a:buChar char=""/>
            </a:pPr>
            <a:endParaRPr sz="2000" dirty="0">
              <a:solidFill>
                <a:srgbClr val="FF0000"/>
              </a:solidFill>
              <a:latin typeface="Arial"/>
              <a:cs typeface="Arial"/>
            </a:endParaRPr>
          </a:p>
          <a:p>
            <a:pPr marL="567690" indent="-229235">
              <a:lnSpc>
                <a:spcPct val="100000"/>
              </a:lnSpc>
              <a:buChar char="•"/>
              <a:tabLst>
                <a:tab pos="568325" algn="l"/>
              </a:tabLst>
            </a:pPr>
            <a:r>
              <a:rPr sz="2400" spc="-5" dirty="0">
                <a:solidFill>
                  <a:srgbClr val="FF0000"/>
                </a:solidFill>
                <a:latin typeface="Arial"/>
                <a:cs typeface="Arial"/>
              </a:rPr>
              <a:t>Location targeting</a:t>
            </a:r>
            <a:endParaRPr sz="2400" dirty="0">
              <a:solidFill>
                <a:srgbClr val="FF0000"/>
              </a:solidFill>
              <a:latin typeface="Arial"/>
              <a:cs typeface="Arial"/>
            </a:endParaRPr>
          </a:p>
          <a:p>
            <a:pPr marL="1024890" marR="144145" lvl="1" indent="-229235">
              <a:lnSpc>
                <a:spcPts val="1540"/>
              </a:lnSpc>
              <a:spcBef>
                <a:spcPts val="385"/>
              </a:spcBef>
              <a:buFont typeface="Wingdings"/>
              <a:buChar char=""/>
              <a:tabLst>
                <a:tab pos="1024890" algn="l"/>
                <a:tab pos="1025525" algn="l"/>
              </a:tabLst>
            </a:pPr>
            <a:r>
              <a:rPr sz="1600" spc="-35" dirty="0">
                <a:solidFill>
                  <a:srgbClr val="FF0000"/>
                </a:solidFill>
                <a:latin typeface="Arial"/>
                <a:cs typeface="Arial"/>
              </a:rPr>
              <a:t>Target </a:t>
            </a:r>
            <a:r>
              <a:rPr sz="1600" spc="-10" dirty="0">
                <a:solidFill>
                  <a:srgbClr val="FF0000"/>
                </a:solidFill>
                <a:latin typeface="Arial"/>
                <a:cs typeface="Arial"/>
              </a:rPr>
              <a:t>your </a:t>
            </a:r>
            <a:r>
              <a:rPr sz="1600" spc="-5" dirty="0">
                <a:solidFill>
                  <a:srgbClr val="FF0000"/>
                </a:solidFill>
                <a:latin typeface="Arial"/>
                <a:cs typeface="Arial"/>
              </a:rPr>
              <a:t>customer base by </a:t>
            </a:r>
            <a:r>
              <a:rPr sz="1600" spc="-20" dirty="0">
                <a:solidFill>
                  <a:srgbClr val="FF0000"/>
                </a:solidFill>
                <a:latin typeface="Arial"/>
                <a:cs typeface="Arial"/>
              </a:rPr>
              <a:t>country, </a:t>
            </a:r>
            <a:r>
              <a:rPr sz="1600" spc="-5" dirty="0">
                <a:solidFill>
                  <a:srgbClr val="FF0000"/>
                </a:solidFill>
                <a:latin typeface="Arial"/>
                <a:cs typeface="Arial"/>
              </a:rPr>
              <a:t>state, </a:t>
            </a:r>
            <a:r>
              <a:rPr sz="1600" spc="-30" dirty="0">
                <a:solidFill>
                  <a:srgbClr val="FF0000"/>
                </a:solidFill>
                <a:latin typeface="Arial"/>
                <a:cs typeface="Arial"/>
              </a:rPr>
              <a:t>city, </a:t>
            </a:r>
            <a:r>
              <a:rPr sz="1600" spc="-5" dirty="0">
                <a:solidFill>
                  <a:srgbClr val="FF0000"/>
                </a:solidFill>
                <a:latin typeface="Arial"/>
                <a:cs typeface="Arial"/>
              </a:rPr>
              <a:t>congressional district or DMA  region.</a:t>
            </a:r>
            <a:endParaRPr sz="1600" dirty="0">
              <a:solidFill>
                <a:srgbClr val="FF0000"/>
              </a:solidFill>
              <a:latin typeface="Arial"/>
              <a:cs typeface="Arial"/>
            </a:endParaRPr>
          </a:p>
          <a:p>
            <a:pPr lvl="1">
              <a:lnSpc>
                <a:spcPct val="100000"/>
              </a:lnSpc>
              <a:spcBef>
                <a:spcPts val="5"/>
              </a:spcBef>
              <a:buFont typeface="Wingdings"/>
              <a:buChar char=""/>
            </a:pPr>
            <a:endParaRPr sz="2000" dirty="0">
              <a:solidFill>
                <a:srgbClr val="FF0000"/>
              </a:solidFill>
              <a:latin typeface="Arial"/>
              <a:cs typeface="Arial"/>
            </a:endParaRPr>
          </a:p>
          <a:p>
            <a:pPr marL="567690" indent="-229235">
              <a:lnSpc>
                <a:spcPct val="100000"/>
              </a:lnSpc>
              <a:buChar char="•"/>
              <a:tabLst>
                <a:tab pos="568325" algn="l"/>
              </a:tabLst>
            </a:pPr>
            <a:r>
              <a:rPr sz="2400" spc="-5" dirty="0">
                <a:solidFill>
                  <a:srgbClr val="FF0000"/>
                </a:solidFill>
                <a:latin typeface="Arial"/>
                <a:cs typeface="Arial"/>
              </a:rPr>
              <a:t>Bidding and</a:t>
            </a:r>
            <a:r>
              <a:rPr sz="2400" spc="25" dirty="0">
                <a:solidFill>
                  <a:srgbClr val="FF0000"/>
                </a:solidFill>
                <a:latin typeface="Arial"/>
                <a:cs typeface="Arial"/>
              </a:rPr>
              <a:t> </a:t>
            </a:r>
            <a:r>
              <a:rPr sz="2400" spc="-5" dirty="0">
                <a:solidFill>
                  <a:srgbClr val="FF0000"/>
                </a:solidFill>
                <a:latin typeface="Arial"/>
                <a:cs typeface="Arial"/>
              </a:rPr>
              <a:t>budget</a:t>
            </a:r>
            <a:endParaRPr sz="2400" dirty="0">
              <a:solidFill>
                <a:srgbClr val="FF0000"/>
              </a:solidFill>
              <a:latin typeface="Arial"/>
              <a:cs typeface="Arial"/>
            </a:endParaRPr>
          </a:p>
          <a:p>
            <a:pPr marL="1024890" lvl="1" indent="-229235">
              <a:lnSpc>
                <a:spcPct val="100000"/>
              </a:lnSpc>
              <a:spcBef>
                <a:spcPts val="25"/>
              </a:spcBef>
              <a:buFont typeface="Wingdings"/>
              <a:buChar char=""/>
              <a:tabLst>
                <a:tab pos="1024890" algn="l"/>
                <a:tab pos="1025525" algn="l"/>
              </a:tabLst>
            </a:pPr>
            <a:r>
              <a:rPr sz="1600" spc="-5" dirty="0">
                <a:latin typeface="Arial"/>
                <a:cs typeface="Arial"/>
              </a:rPr>
              <a:t>Set a daily budget </a:t>
            </a:r>
            <a:r>
              <a:rPr sz="1600" spc="-10" dirty="0">
                <a:latin typeface="Arial"/>
                <a:cs typeface="Arial"/>
              </a:rPr>
              <a:t>you </a:t>
            </a:r>
            <a:r>
              <a:rPr sz="1600" spc="-5" dirty="0">
                <a:latin typeface="Arial"/>
                <a:cs typeface="Arial"/>
              </a:rPr>
              <a:t>are comfortable </a:t>
            </a:r>
            <a:r>
              <a:rPr sz="1600" spc="-10" dirty="0">
                <a:latin typeface="Arial"/>
                <a:cs typeface="Arial"/>
              </a:rPr>
              <a:t>with </a:t>
            </a:r>
            <a:r>
              <a:rPr sz="1600" spc="-5" dirty="0">
                <a:latin typeface="Arial"/>
                <a:cs typeface="Arial"/>
              </a:rPr>
              <a:t>and manually set </a:t>
            </a:r>
            <a:r>
              <a:rPr sz="1600" spc="-10" dirty="0">
                <a:latin typeface="Arial"/>
                <a:cs typeface="Arial"/>
              </a:rPr>
              <a:t>your keyword</a:t>
            </a:r>
            <a:r>
              <a:rPr sz="1600" spc="270" dirty="0">
                <a:latin typeface="Arial"/>
                <a:cs typeface="Arial"/>
              </a:rPr>
              <a:t> </a:t>
            </a:r>
            <a:r>
              <a:rPr sz="1600" spc="-5" dirty="0">
                <a:latin typeface="Arial"/>
                <a:cs typeface="Arial"/>
              </a:rPr>
              <a:t>bids.</a:t>
            </a:r>
            <a:endParaRPr sz="1600" dirty="0">
              <a:latin typeface="Arial"/>
              <a:cs typeface="Arial"/>
            </a:endParaRPr>
          </a:p>
        </p:txBody>
      </p:sp>
      <p:sp>
        <p:nvSpPr>
          <p:cNvPr id="4" name="object 4"/>
          <p:cNvSpPr txBox="1"/>
          <p:nvPr/>
        </p:nvSpPr>
        <p:spPr>
          <a:xfrm>
            <a:off x="8747506" y="809624"/>
            <a:ext cx="95885"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Arial"/>
                <a:cs typeface="Arial"/>
              </a:rPr>
              <a:t>4</a:t>
            </a:r>
            <a:endParaRPr sz="1000">
              <a:latin typeface="Arial"/>
              <a:cs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58494"/>
            <a:ext cx="3687445" cy="360680"/>
          </a:xfrm>
          <a:prstGeom prst="rect">
            <a:avLst/>
          </a:prstGeom>
        </p:spPr>
        <p:txBody>
          <a:bodyPr vert="horz" wrap="square" lIns="0" tIns="12065" rIns="0" bIns="0" rtlCol="0">
            <a:spAutoFit/>
          </a:bodyPr>
          <a:lstStyle/>
          <a:p>
            <a:pPr marL="12700">
              <a:lnSpc>
                <a:spcPct val="100000"/>
              </a:lnSpc>
              <a:spcBef>
                <a:spcPts val="95"/>
              </a:spcBef>
            </a:pPr>
            <a:r>
              <a:rPr sz="2200" b="0" spc="-5" dirty="0">
                <a:latin typeface="Arial"/>
                <a:cs typeface="Arial"/>
              </a:rPr>
              <a:t>SELECT </a:t>
            </a:r>
            <a:r>
              <a:rPr sz="2200" b="0" spc="-10" dirty="0">
                <a:latin typeface="Arial"/>
                <a:cs typeface="Arial"/>
              </a:rPr>
              <a:t>YOUR</a:t>
            </a:r>
            <a:r>
              <a:rPr sz="2200" b="0" spc="-135" dirty="0">
                <a:latin typeface="Arial"/>
                <a:cs typeface="Arial"/>
              </a:rPr>
              <a:t> </a:t>
            </a:r>
            <a:r>
              <a:rPr sz="2200" b="0" spc="-5" dirty="0">
                <a:latin typeface="Arial"/>
                <a:cs typeface="Arial"/>
              </a:rPr>
              <a:t>KEYWORDS</a:t>
            </a:r>
            <a:endParaRPr sz="2200">
              <a:latin typeface="Arial"/>
              <a:cs typeface="Arial"/>
            </a:endParaRPr>
          </a:p>
        </p:txBody>
      </p:sp>
      <p:sp>
        <p:nvSpPr>
          <p:cNvPr id="3" name="object 3"/>
          <p:cNvSpPr txBox="1"/>
          <p:nvPr/>
        </p:nvSpPr>
        <p:spPr>
          <a:xfrm>
            <a:off x="647496" y="2015641"/>
            <a:ext cx="7710805" cy="3749675"/>
          </a:xfrm>
          <a:prstGeom prst="rect">
            <a:avLst/>
          </a:prstGeom>
        </p:spPr>
        <p:txBody>
          <a:bodyPr vert="horz" wrap="square" lIns="0" tIns="12700" rIns="0" bIns="0" rtlCol="0">
            <a:spAutoFit/>
          </a:bodyPr>
          <a:lstStyle/>
          <a:p>
            <a:pPr marL="240665" marR="185420" indent="-228600">
              <a:lnSpc>
                <a:spcPct val="110100"/>
              </a:lnSpc>
              <a:spcBef>
                <a:spcPts val="100"/>
              </a:spcBef>
              <a:buChar char="•"/>
              <a:tabLst>
                <a:tab pos="241300" algn="l"/>
              </a:tabLst>
            </a:pPr>
            <a:r>
              <a:rPr sz="2800" spc="-5" dirty="0">
                <a:solidFill>
                  <a:srgbClr val="1E5F9D"/>
                </a:solidFill>
                <a:latin typeface="Arial"/>
                <a:cs typeface="Arial"/>
              </a:rPr>
              <a:t>Build out a list of keywords </a:t>
            </a:r>
            <a:r>
              <a:rPr sz="2800" dirty="0">
                <a:solidFill>
                  <a:srgbClr val="1E5F9D"/>
                </a:solidFill>
                <a:latin typeface="Arial"/>
                <a:cs typeface="Arial"/>
              </a:rPr>
              <a:t>that </a:t>
            </a:r>
            <a:r>
              <a:rPr sz="2800" spc="-5" dirty="0">
                <a:solidFill>
                  <a:srgbClr val="1E5F9D"/>
                </a:solidFill>
                <a:latin typeface="Arial"/>
                <a:cs typeface="Arial"/>
              </a:rPr>
              <a:t>align with </a:t>
            </a:r>
            <a:r>
              <a:rPr sz="2800" dirty="0">
                <a:solidFill>
                  <a:srgbClr val="1E5F9D"/>
                </a:solidFill>
                <a:latin typeface="Arial"/>
                <a:cs typeface="Arial"/>
              </a:rPr>
              <a:t>your  </a:t>
            </a:r>
            <a:r>
              <a:rPr sz="2800" spc="-5" dirty="0">
                <a:solidFill>
                  <a:srgbClr val="1E5F9D"/>
                </a:solidFill>
                <a:latin typeface="Arial"/>
                <a:cs typeface="Arial"/>
              </a:rPr>
              <a:t>campaign </a:t>
            </a:r>
            <a:r>
              <a:rPr sz="2800" dirty="0">
                <a:solidFill>
                  <a:srgbClr val="1E5F9D"/>
                </a:solidFill>
                <a:latin typeface="Arial"/>
                <a:cs typeface="Arial"/>
              </a:rPr>
              <a:t>and </a:t>
            </a:r>
            <a:r>
              <a:rPr sz="2800" spc="-5" dirty="0">
                <a:solidFill>
                  <a:srgbClr val="1E5F9D"/>
                </a:solidFill>
                <a:latin typeface="Arial"/>
                <a:cs typeface="Arial"/>
              </a:rPr>
              <a:t>ad </a:t>
            </a:r>
            <a:r>
              <a:rPr sz="2800" dirty="0">
                <a:solidFill>
                  <a:srgbClr val="1E5F9D"/>
                </a:solidFill>
                <a:latin typeface="Arial"/>
                <a:cs typeface="Arial"/>
              </a:rPr>
              <a:t>group</a:t>
            </a:r>
            <a:r>
              <a:rPr sz="2800" spc="25" dirty="0">
                <a:solidFill>
                  <a:srgbClr val="1E5F9D"/>
                </a:solidFill>
                <a:latin typeface="Arial"/>
                <a:cs typeface="Arial"/>
              </a:rPr>
              <a:t> </a:t>
            </a:r>
            <a:r>
              <a:rPr sz="2800" dirty="0">
                <a:solidFill>
                  <a:srgbClr val="1E5F9D"/>
                </a:solidFill>
                <a:latin typeface="Arial"/>
                <a:cs typeface="Arial"/>
              </a:rPr>
              <a:t>structure</a:t>
            </a:r>
            <a:endParaRPr sz="2800">
              <a:latin typeface="Arial"/>
              <a:cs typeface="Arial"/>
            </a:endParaRPr>
          </a:p>
          <a:p>
            <a:pPr marL="697865" lvl="1" indent="-229235">
              <a:lnSpc>
                <a:spcPct val="100000"/>
              </a:lnSpc>
              <a:spcBef>
                <a:spcPts val="540"/>
              </a:spcBef>
              <a:buFont typeface="Wingdings"/>
              <a:buChar char=""/>
              <a:tabLst>
                <a:tab pos="698500" algn="l"/>
              </a:tabLst>
            </a:pPr>
            <a:r>
              <a:rPr sz="1900" spc="-5" dirty="0">
                <a:latin typeface="Arial"/>
                <a:cs typeface="Arial"/>
              </a:rPr>
              <a:t>Use the </a:t>
            </a:r>
            <a:r>
              <a:rPr sz="1900" spc="-10" dirty="0">
                <a:latin typeface="Arial"/>
                <a:cs typeface="Arial"/>
              </a:rPr>
              <a:t>AdWords Keyword </a:t>
            </a:r>
            <a:r>
              <a:rPr sz="1900" spc="-55" dirty="0">
                <a:latin typeface="Arial"/>
                <a:cs typeface="Arial"/>
              </a:rPr>
              <a:t>Tool </a:t>
            </a:r>
            <a:r>
              <a:rPr sz="1900" spc="-5" dirty="0">
                <a:latin typeface="Arial"/>
                <a:cs typeface="Arial"/>
              </a:rPr>
              <a:t>to get new</a:t>
            </a:r>
            <a:r>
              <a:rPr sz="1900" spc="50" dirty="0">
                <a:latin typeface="Arial"/>
                <a:cs typeface="Arial"/>
              </a:rPr>
              <a:t> </a:t>
            </a:r>
            <a:r>
              <a:rPr sz="1900" spc="-5" dirty="0">
                <a:latin typeface="Arial"/>
                <a:cs typeface="Arial"/>
              </a:rPr>
              <a:t>ideas.</a:t>
            </a:r>
            <a:endParaRPr sz="1900">
              <a:latin typeface="Arial"/>
              <a:cs typeface="Arial"/>
            </a:endParaRPr>
          </a:p>
          <a:p>
            <a:pPr lvl="1">
              <a:lnSpc>
                <a:spcPct val="100000"/>
              </a:lnSpc>
              <a:spcBef>
                <a:spcPts val="5"/>
              </a:spcBef>
              <a:buFont typeface="Wingdings"/>
              <a:buChar char=""/>
            </a:pPr>
            <a:endParaRPr sz="2550">
              <a:latin typeface="Arial"/>
              <a:cs typeface="Arial"/>
            </a:endParaRPr>
          </a:p>
          <a:p>
            <a:pPr marL="241300" indent="-228600">
              <a:lnSpc>
                <a:spcPct val="100000"/>
              </a:lnSpc>
              <a:buChar char="•"/>
              <a:tabLst>
                <a:tab pos="241300" algn="l"/>
              </a:tabLst>
            </a:pPr>
            <a:r>
              <a:rPr sz="2800" spc="-5" dirty="0">
                <a:solidFill>
                  <a:srgbClr val="1E5F9D"/>
                </a:solidFill>
                <a:latin typeface="Arial"/>
                <a:cs typeface="Arial"/>
              </a:rPr>
              <a:t>Select </a:t>
            </a:r>
            <a:r>
              <a:rPr sz="2800" dirty="0">
                <a:solidFill>
                  <a:srgbClr val="1E5F9D"/>
                </a:solidFill>
                <a:latin typeface="Arial"/>
                <a:cs typeface="Arial"/>
              </a:rPr>
              <a:t>appropriate </a:t>
            </a:r>
            <a:r>
              <a:rPr sz="2800" spc="-5" dirty="0">
                <a:solidFill>
                  <a:srgbClr val="1E5F9D"/>
                </a:solidFill>
                <a:latin typeface="Arial"/>
                <a:cs typeface="Arial"/>
              </a:rPr>
              <a:t>match</a:t>
            </a:r>
            <a:r>
              <a:rPr sz="2800" dirty="0">
                <a:solidFill>
                  <a:srgbClr val="1E5F9D"/>
                </a:solidFill>
                <a:latin typeface="Arial"/>
                <a:cs typeface="Arial"/>
              </a:rPr>
              <a:t> types</a:t>
            </a:r>
            <a:endParaRPr sz="2800">
              <a:latin typeface="Arial"/>
              <a:cs typeface="Arial"/>
            </a:endParaRPr>
          </a:p>
          <a:p>
            <a:pPr marL="697865" lvl="1" indent="-229235">
              <a:lnSpc>
                <a:spcPct val="100000"/>
              </a:lnSpc>
              <a:spcBef>
                <a:spcPts val="545"/>
              </a:spcBef>
              <a:buFont typeface="Wingdings"/>
              <a:buChar char=""/>
              <a:tabLst>
                <a:tab pos="698500" algn="l"/>
              </a:tabLst>
            </a:pPr>
            <a:r>
              <a:rPr sz="1900" spc="-5" dirty="0">
                <a:latin typeface="Arial"/>
                <a:cs typeface="Arial"/>
              </a:rPr>
              <a:t>Broad, phrase, or exact match? The more specific the</a:t>
            </a:r>
            <a:r>
              <a:rPr sz="1900" spc="165" dirty="0">
                <a:latin typeface="Arial"/>
                <a:cs typeface="Arial"/>
              </a:rPr>
              <a:t> </a:t>
            </a:r>
            <a:r>
              <a:rPr sz="1900" spc="-20" dirty="0">
                <a:latin typeface="Arial"/>
                <a:cs typeface="Arial"/>
              </a:rPr>
              <a:t>better.</a:t>
            </a:r>
            <a:endParaRPr sz="1900">
              <a:latin typeface="Arial"/>
              <a:cs typeface="Arial"/>
            </a:endParaRPr>
          </a:p>
          <a:p>
            <a:pPr lvl="1">
              <a:lnSpc>
                <a:spcPct val="100000"/>
              </a:lnSpc>
              <a:buFont typeface="Wingdings"/>
              <a:buChar char=""/>
            </a:pPr>
            <a:endParaRPr sz="2250">
              <a:latin typeface="Arial"/>
              <a:cs typeface="Arial"/>
            </a:endParaRPr>
          </a:p>
          <a:p>
            <a:pPr marL="240665" marR="5080" indent="-228600">
              <a:lnSpc>
                <a:spcPct val="110000"/>
              </a:lnSpc>
              <a:spcBef>
                <a:spcPts val="5"/>
              </a:spcBef>
              <a:buChar char="•"/>
              <a:tabLst>
                <a:tab pos="241300" algn="l"/>
              </a:tabLst>
            </a:pPr>
            <a:r>
              <a:rPr sz="2800" spc="-5" dirty="0">
                <a:solidFill>
                  <a:srgbClr val="1E5F9D"/>
                </a:solidFill>
                <a:latin typeface="Arial"/>
                <a:cs typeface="Arial"/>
              </a:rPr>
              <a:t>Implementing negative </a:t>
            </a:r>
            <a:r>
              <a:rPr sz="2800" dirty="0">
                <a:solidFill>
                  <a:srgbClr val="1E5F9D"/>
                </a:solidFill>
                <a:latin typeface="Arial"/>
                <a:cs typeface="Arial"/>
              </a:rPr>
              <a:t>keywords </a:t>
            </a:r>
            <a:r>
              <a:rPr sz="2800" spc="-5" dirty="0">
                <a:solidFill>
                  <a:srgbClr val="1E5F9D"/>
                </a:solidFill>
                <a:latin typeface="Arial"/>
                <a:cs typeface="Arial"/>
              </a:rPr>
              <a:t>is a </a:t>
            </a:r>
            <a:r>
              <a:rPr sz="2800" dirty="0">
                <a:solidFill>
                  <a:srgbClr val="1E5F9D"/>
                </a:solidFill>
                <a:latin typeface="Arial"/>
                <a:cs typeface="Arial"/>
              </a:rPr>
              <a:t>good </a:t>
            </a:r>
            <a:r>
              <a:rPr sz="2800" spc="-5" dirty="0">
                <a:solidFill>
                  <a:srgbClr val="1E5F9D"/>
                </a:solidFill>
                <a:latin typeface="Arial"/>
                <a:cs typeface="Arial"/>
              </a:rPr>
              <a:t>way  to exclude </a:t>
            </a:r>
            <a:r>
              <a:rPr sz="2800" dirty="0">
                <a:solidFill>
                  <a:srgbClr val="1E5F9D"/>
                </a:solidFill>
                <a:latin typeface="Arial"/>
                <a:cs typeface="Arial"/>
              </a:rPr>
              <a:t>irrelevant search</a:t>
            </a:r>
            <a:r>
              <a:rPr sz="2800" spc="-35" dirty="0">
                <a:solidFill>
                  <a:srgbClr val="1E5F9D"/>
                </a:solidFill>
                <a:latin typeface="Arial"/>
                <a:cs typeface="Arial"/>
              </a:rPr>
              <a:t> </a:t>
            </a:r>
            <a:r>
              <a:rPr sz="2800" dirty="0">
                <a:solidFill>
                  <a:srgbClr val="1E5F9D"/>
                </a:solidFill>
                <a:latin typeface="Arial"/>
                <a:cs typeface="Arial"/>
              </a:rPr>
              <a:t>impressions</a:t>
            </a:r>
            <a:endParaRPr sz="2800">
              <a:latin typeface="Arial"/>
              <a:cs typeface="Arial"/>
            </a:endParaRPr>
          </a:p>
        </p:txBody>
      </p:sp>
      <p:sp>
        <p:nvSpPr>
          <p:cNvPr id="4" name="object 4"/>
          <p:cNvSpPr txBox="1"/>
          <p:nvPr/>
        </p:nvSpPr>
        <p:spPr>
          <a:xfrm>
            <a:off x="8747506" y="809624"/>
            <a:ext cx="95885"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Arial"/>
                <a:cs typeface="Arial"/>
              </a:rPr>
              <a:t>5</a:t>
            </a:r>
            <a:endParaRPr sz="1000">
              <a:latin typeface="Arial"/>
              <a:cs typeface="Arial"/>
            </a:endParaRPr>
          </a:p>
        </p:txBody>
      </p:sp>
      <p:sp>
        <p:nvSpPr>
          <p:cNvPr id="5" name="object 5"/>
          <p:cNvSpPr txBox="1"/>
          <p:nvPr/>
        </p:nvSpPr>
        <p:spPr>
          <a:xfrm>
            <a:off x="332943" y="1308354"/>
            <a:ext cx="7296150" cy="421640"/>
          </a:xfrm>
          <a:prstGeom prst="rect">
            <a:avLst/>
          </a:prstGeom>
        </p:spPr>
        <p:txBody>
          <a:bodyPr vert="horz" wrap="square" lIns="0" tIns="12065" rIns="0" bIns="0" rtlCol="0">
            <a:spAutoFit/>
          </a:bodyPr>
          <a:lstStyle/>
          <a:p>
            <a:pPr marL="12700" marR="5080">
              <a:lnSpc>
                <a:spcPct val="100000"/>
              </a:lnSpc>
              <a:spcBef>
                <a:spcPts val="95"/>
              </a:spcBef>
            </a:pPr>
            <a:r>
              <a:rPr sz="1300" spc="-10" dirty="0">
                <a:latin typeface="Arial"/>
                <a:cs typeface="Arial"/>
              </a:rPr>
              <a:t>Building </a:t>
            </a:r>
            <a:r>
              <a:rPr sz="1300" spc="-5" dirty="0">
                <a:latin typeface="Arial"/>
                <a:cs typeface="Arial"/>
              </a:rPr>
              <a:t>a </a:t>
            </a:r>
            <a:r>
              <a:rPr sz="1300" spc="-10" dirty="0">
                <a:latin typeface="Arial"/>
                <a:cs typeface="Arial"/>
              </a:rPr>
              <a:t>descriptive keyword </a:t>
            </a:r>
            <a:r>
              <a:rPr sz="1300" spc="-5" dirty="0">
                <a:latin typeface="Arial"/>
                <a:cs typeface="Arial"/>
              </a:rPr>
              <a:t>list </a:t>
            </a:r>
            <a:r>
              <a:rPr sz="1300" spc="-10" dirty="0">
                <a:latin typeface="Arial"/>
                <a:cs typeface="Arial"/>
              </a:rPr>
              <a:t>that closely represents your </a:t>
            </a:r>
            <a:r>
              <a:rPr sz="1300" spc="-5" dirty="0">
                <a:latin typeface="Arial"/>
                <a:cs typeface="Arial"/>
              </a:rPr>
              <a:t>product or service line </a:t>
            </a:r>
            <a:r>
              <a:rPr sz="1300" spc="-10" dirty="0">
                <a:latin typeface="Arial"/>
                <a:cs typeface="Arial"/>
              </a:rPr>
              <a:t>will give </a:t>
            </a:r>
            <a:r>
              <a:rPr sz="1300" spc="-5" dirty="0">
                <a:latin typeface="Arial"/>
                <a:cs typeface="Arial"/>
              </a:rPr>
              <a:t>life to  </a:t>
            </a:r>
            <a:r>
              <a:rPr sz="1300" spc="-10" dirty="0">
                <a:latin typeface="Arial"/>
                <a:cs typeface="Arial"/>
              </a:rPr>
              <a:t>your </a:t>
            </a:r>
            <a:r>
              <a:rPr sz="1300" spc="-5" dirty="0">
                <a:latin typeface="Arial"/>
                <a:cs typeface="Arial"/>
              </a:rPr>
              <a:t>account, put </a:t>
            </a:r>
            <a:r>
              <a:rPr sz="1300" spc="-10" dirty="0">
                <a:latin typeface="Arial"/>
                <a:cs typeface="Arial"/>
              </a:rPr>
              <a:t>your </a:t>
            </a:r>
            <a:r>
              <a:rPr sz="1300" spc="-5" dirty="0">
                <a:latin typeface="Arial"/>
                <a:cs typeface="Arial"/>
              </a:rPr>
              <a:t>ads in front of a relevant audience, and reduce wasteful</a:t>
            </a:r>
            <a:r>
              <a:rPr sz="1300" dirty="0">
                <a:latin typeface="Arial"/>
                <a:cs typeface="Arial"/>
              </a:rPr>
              <a:t> </a:t>
            </a:r>
            <a:r>
              <a:rPr sz="1300" spc="-5" dirty="0">
                <a:latin typeface="Arial"/>
                <a:cs typeface="Arial"/>
              </a:rPr>
              <a:t>spend.</a:t>
            </a:r>
            <a:endParaRPr sz="1300">
              <a:latin typeface="Arial"/>
              <a:cs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58494"/>
            <a:ext cx="6071870" cy="360680"/>
          </a:xfrm>
          <a:prstGeom prst="rect">
            <a:avLst/>
          </a:prstGeom>
        </p:spPr>
        <p:txBody>
          <a:bodyPr vert="horz" wrap="square" lIns="0" tIns="12065" rIns="0" bIns="0" rtlCol="0">
            <a:spAutoFit/>
          </a:bodyPr>
          <a:lstStyle/>
          <a:p>
            <a:pPr marL="12700">
              <a:lnSpc>
                <a:spcPct val="100000"/>
              </a:lnSpc>
              <a:spcBef>
                <a:spcPts val="95"/>
              </a:spcBef>
            </a:pPr>
            <a:r>
              <a:rPr sz="2200" spc="-5" dirty="0">
                <a:solidFill>
                  <a:srgbClr val="FFFFFF"/>
                </a:solidFill>
                <a:latin typeface="Arial"/>
                <a:cs typeface="Arial"/>
              </a:rPr>
              <a:t>CRAFT ADS </a:t>
            </a:r>
            <a:r>
              <a:rPr sz="2200" spc="-45" dirty="0">
                <a:solidFill>
                  <a:srgbClr val="FFFFFF"/>
                </a:solidFill>
                <a:latin typeface="Arial"/>
                <a:cs typeface="Arial"/>
              </a:rPr>
              <a:t>THAT </a:t>
            </a:r>
            <a:r>
              <a:rPr sz="2200" spc="-5" dirty="0">
                <a:solidFill>
                  <a:srgbClr val="FFFFFF"/>
                </a:solidFill>
                <a:latin typeface="Arial"/>
                <a:cs typeface="Arial"/>
              </a:rPr>
              <a:t>WILL DRIVE</a:t>
            </a:r>
            <a:r>
              <a:rPr sz="2200" spc="-254" dirty="0">
                <a:solidFill>
                  <a:srgbClr val="FFFFFF"/>
                </a:solidFill>
                <a:latin typeface="Arial"/>
                <a:cs typeface="Arial"/>
              </a:rPr>
              <a:t> </a:t>
            </a:r>
            <a:r>
              <a:rPr sz="2200" spc="-10" dirty="0">
                <a:solidFill>
                  <a:srgbClr val="FFFFFF"/>
                </a:solidFill>
                <a:latin typeface="Arial"/>
                <a:cs typeface="Arial"/>
              </a:rPr>
              <a:t>ENGAGEMENT</a:t>
            </a:r>
            <a:endParaRPr sz="2200">
              <a:latin typeface="Arial"/>
              <a:cs typeface="Arial"/>
            </a:endParaRPr>
          </a:p>
        </p:txBody>
      </p:sp>
      <p:sp>
        <p:nvSpPr>
          <p:cNvPr id="3" name="object 3"/>
          <p:cNvSpPr txBox="1"/>
          <p:nvPr/>
        </p:nvSpPr>
        <p:spPr>
          <a:xfrm>
            <a:off x="8747506" y="809624"/>
            <a:ext cx="95885"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Arial"/>
                <a:cs typeface="Arial"/>
              </a:rPr>
              <a:t>6</a:t>
            </a:r>
            <a:endParaRPr sz="1000">
              <a:latin typeface="Arial"/>
              <a:cs typeface="Arial"/>
            </a:endParaRPr>
          </a:p>
        </p:txBody>
      </p:sp>
      <p:sp>
        <p:nvSpPr>
          <p:cNvPr id="4" name="object 4"/>
          <p:cNvSpPr txBox="1"/>
          <p:nvPr/>
        </p:nvSpPr>
        <p:spPr>
          <a:xfrm>
            <a:off x="790143" y="1985215"/>
            <a:ext cx="7821295" cy="3871595"/>
          </a:xfrm>
          <a:prstGeom prst="rect">
            <a:avLst/>
          </a:prstGeom>
        </p:spPr>
        <p:txBody>
          <a:bodyPr vert="horz" wrap="square" lIns="0" tIns="156845" rIns="0" bIns="0" rtlCol="0">
            <a:spAutoFit/>
          </a:bodyPr>
          <a:lstStyle/>
          <a:p>
            <a:pPr marL="241300" indent="-228600">
              <a:lnSpc>
                <a:spcPct val="100000"/>
              </a:lnSpc>
              <a:spcBef>
                <a:spcPts val="1235"/>
              </a:spcBef>
              <a:buChar char="•"/>
              <a:tabLst>
                <a:tab pos="241300" algn="l"/>
              </a:tabLst>
            </a:pPr>
            <a:r>
              <a:rPr sz="2600" dirty="0">
                <a:solidFill>
                  <a:srgbClr val="1E5F9D"/>
                </a:solidFill>
                <a:latin typeface="Arial"/>
                <a:cs typeface="Arial"/>
              </a:rPr>
              <a:t>Understand ad</a:t>
            </a:r>
            <a:r>
              <a:rPr sz="2600" spc="-40" dirty="0">
                <a:solidFill>
                  <a:srgbClr val="1E5F9D"/>
                </a:solidFill>
                <a:latin typeface="Arial"/>
                <a:cs typeface="Arial"/>
              </a:rPr>
              <a:t> </a:t>
            </a:r>
            <a:r>
              <a:rPr sz="2600" dirty="0">
                <a:solidFill>
                  <a:srgbClr val="1E5F9D"/>
                </a:solidFill>
                <a:latin typeface="Arial"/>
                <a:cs typeface="Arial"/>
              </a:rPr>
              <a:t>structure</a:t>
            </a:r>
            <a:endParaRPr sz="2600">
              <a:latin typeface="Arial"/>
              <a:cs typeface="Arial"/>
            </a:endParaRPr>
          </a:p>
          <a:p>
            <a:pPr marL="698500" lvl="1" indent="-229870">
              <a:lnSpc>
                <a:spcPct val="100000"/>
              </a:lnSpc>
              <a:spcBef>
                <a:spcPts val="819"/>
              </a:spcBef>
              <a:buFont typeface="Wingdings"/>
              <a:buChar char=""/>
              <a:tabLst>
                <a:tab pos="699135" algn="l"/>
              </a:tabLst>
            </a:pPr>
            <a:r>
              <a:rPr sz="1900" spc="-5" dirty="0">
                <a:latin typeface="Arial"/>
                <a:cs typeface="Arial"/>
              </a:rPr>
              <a:t>Headlines, description lines, display URL and destination</a:t>
            </a:r>
            <a:r>
              <a:rPr sz="1900" spc="220" dirty="0">
                <a:latin typeface="Arial"/>
                <a:cs typeface="Arial"/>
              </a:rPr>
              <a:t> </a:t>
            </a:r>
            <a:r>
              <a:rPr sz="1900" spc="-5" dirty="0">
                <a:latin typeface="Arial"/>
                <a:cs typeface="Arial"/>
              </a:rPr>
              <a:t>URL.</a:t>
            </a:r>
            <a:endParaRPr sz="1900">
              <a:latin typeface="Arial"/>
              <a:cs typeface="Arial"/>
            </a:endParaRPr>
          </a:p>
          <a:p>
            <a:pPr marL="241300" indent="-228600">
              <a:lnSpc>
                <a:spcPct val="100000"/>
              </a:lnSpc>
              <a:spcBef>
                <a:spcPts val="670"/>
              </a:spcBef>
              <a:buChar char="•"/>
              <a:tabLst>
                <a:tab pos="241300" algn="l"/>
              </a:tabLst>
            </a:pPr>
            <a:r>
              <a:rPr sz="2600" dirty="0">
                <a:solidFill>
                  <a:srgbClr val="1E5F9D"/>
                </a:solidFill>
                <a:latin typeface="Arial"/>
                <a:cs typeface="Arial"/>
              </a:rPr>
              <a:t>Learn text ad</a:t>
            </a:r>
            <a:r>
              <a:rPr sz="2600" spc="-15" dirty="0">
                <a:solidFill>
                  <a:srgbClr val="1E5F9D"/>
                </a:solidFill>
                <a:latin typeface="Arial"/>
                <a:cs typeface="Arial"/>
              </a:rPr>
              <a:t> </a:t>
            </a:r>
            <a:r>
              <a:rPr sz="2600" dirty="0">
                <a:solidFill>
                  <a:srgbClr val="1E5F9D"/>
                </a:solidFill>
                <a:latin typeface="Arial"/>
                <a:cs typeface="Arial"/>
              </a:rPr>
              <a:t>specifications</a:t>
            </a:r>
            <a:endParaRPr sz="2600">
              <a:latin typeface="Arial"/>
              <a:cs typeface="Arial"/>
            </a:endParaRPr>
          </a:p>
          <a:p>
            <a:pPr marL="698500" lvl="1" indent="-229870">
              <a:lnSpc>
                <a:spcPct val="100000"/>
              </a:lnSpc>
              <a:spcBef>
                <a:spcPts val="819"/>
              </a:spcBef>
              <a:buClr>
                <a:srgbClr val="000000"/>
              </a:buClr>
              <a:buFont typeface="Wingdings"/>
              <a:buChar char=""/>
              <a:tabLst>
                <a:tab pos="699135" algn="l"/>
              </a:tabLst>
            </a:pPr>
            <a:r>
              <a:rPr sz="1900" u="heavy" spc="-5" dirty="0">
                <a:solidFill>
                  <a:srgbClr val="0000FF"/>
                </a:solidFill>
                <a:uFill>
                  <a:solidFill>
                    <a:srgbClr val="0000FF"/>
                  </a:solidFill>
                </a:uFill>
                <a:latin typeface="Arial"/>
                <a:cs typeface="Arial"/>
                <a:hlinkClick r:id="rId2"/>
              </a:rPr>
              <a:t>Do your</a:t>
            </a:r>
            <a:r>
              <a:rPr sz="1900" u="heavy" spc="15" dirty="0">
                <a:solidFill>
                  <a:srgbClr val="0000FF"/>
                </a:solidFill>
                <a:uFill>
                  <a:solidFill>
                    <a:srgbClr val="0000FF"/>
                  </a:solidFill>
                </a:uFill>
                <a:latin typeface="Arial"/>
                <a:cs typeface="Arial"/>
                <a:hlinkClick r:id="rId2"/>
              </a:rPr>
              <a:t> </a:t>
            </a:r>
            <a:r>
              <a:rPr sz="1900" u="heavy" spc="-5" dirty="0">
                <a:solidFill>
                  <a:srgbClr val="0000FF"/>
                </a:solidFill>
                <a:uFill>
                  <a:solidFill>
                    <a:srgbClr val="0000FF"/>
                  </a:solidFill>
                </a:uFill>
                <a:latin typeface="Arial"/>
                <a:cs typeface="Arial"/>
                <a:hlinkClick r:id="rId2"/>
              </a:rPr>
              <a:t>homework</a:t>
            </a:r>
            <a:endParaRPr sz="1900">
              <a:latin typeface="Arial"/>
              <a:cs typeface="Arial"/>
            </a:endParaRPr>
          </a:p>
          <a:p>
            <a:pPr marL="241300" indent="-228600">
              <a:lnSpc>
                <a:spcPct val="100000"/>
              </a:lnSpc>
              <a:spcBef>
                <a:spcPts val="655"/>
              </a:spcBef>
              <a:buChar char="•"/>
              <a:tabLst>
                <a:tab pos="241300" algn="l"/>
              </a:tabLst>
            </a:pPr>
            <a:r>
              <a:rPr sz="2600" spc="5" dirty="0">
                <a:solidFill>
                  <a:srgbClr val="1E5F9D"/>
                </a:solidFill>
                <a:latin typeface="Arial"/>
                <a:cs typeface="Arial"/>
              </a:rPr>
              <a:t>Make </a:t>
            </a:r>
            <a:r>
              <a:rPr sz="2600" dirty="0">
                <a:solidFill>
                  <a:srgbClr val="1E5F9D"/>
                </a:solidFill>
                <a:latin typeface="Arial"/>
                <a:cs typeface="Arial"/>
              </a:rPr>
              <a:t>sure your ads make</a:t>
            </a:r>
            <a:r>
              <a:rPr sz="2600" spc="-75" dirty="0">
                <a:solidFill>
                  <a:srgbClr val="1E5F9D"/>
                </a:solidFill>
                <a:latin typeface="Arial"/>
                <a:cs typeface="Arial"/>
              </a:rPr>
              <a:t> </a:t>
            </a:r>
            <a:r>
              <a:rPr sz="2600" dirty="0">
                <a:solidFill>
                  <a:srgbClr val="1E5F9D"/>
                </a:solidFill>
                <a:latin typeface="Arial"/>
                <a:cs typeface="Arial"/>
              </a:rPr>
              <a:t>sense!</a:t>
            </a:r>
            <a:endParaRPr sz="2600">
              <a:latin typeface="Arial"/>
              <a:cs typeface="Arial"/>
            </a:endParaRPr>
          </a:p>
          <a:p>
            <a:pPr marL="698500" lvl="1" indent="-229870">
              <a:lnSpc>
                <a:spcPct val="100000"/>
              </a:lnSpc>
              <a:spcBef>
                <a:spcPts val="819"/>
              </a:spcBef>
              <a:buFont typeface="Wingdings"/>
              <a:buChar char=""/>
              <a:tabLst>
                <a:tab pos="699135" algn="l"/>
              </a:tabLst>
            </a:pPr>
            <a:r>
              <a:rPr sz="1900" spc="-5" dirty="0">
                <a:latin typeface="Arial"/>
                <a:cs typeface="Arial"/>
              </a:rPr>
              <a:t>Use proper punctuation and title</a:t>
            </a:r>
            <a:r>
              <a:rPr sz="1900" spc="135" dirty="0">
                <a:latin typeface="Arial"/>
                <a:cs typeface="Arial"/>
              </a:rPr>
              <a:t> </a:t>
            </a:r>
            <a:r>
              <a:rPr sz="1900" spc="-5" dirty="0">
                <a:latin typeface="Arial"/>
                <a:cs typeface="Arial"/>
              </a:rPr>
              <a:t>case.</a:t>
            </a:r>
            <a:endParaRPr sz="1900">
              <a:latin typeface="Arial"/>
              <a:cs typeface="Arial"/>
            </a:endParaRPr>
          </a:p>
          <a:p>
            <a:pPr marL="241300" indent="-228600">
              <a:lnSpc>
                <a:spcPct val="100000"/>
              </a:lnSpc>
              <a:spcBef>
                <a:spcPts val="660"/>
              </a:spcBef>
              <a:buChar char="•"/>
              <a:tabLst>
                <a:tab pos="241300" algn="l"/>
              </a:tabLst>
            </a:pPr>
            <a:r>
              <a:rPr sz="2600" spc="-60" dirty="0">
                <a:solidFill>
                  <a:srgbClr val="1E5F9D"/>
                </a:solidFill>
                <a:latin typeface="Arial"/>
                <a:cs typeface="Arial"/>
              </a:rPr>
              <a:t>Your </a:t>
            </a:r>
            <a:r>
              <a:rPr sz="2600" dirty="0">
                <a:solidFill>
                  <a:srgbClr val="1E5F9D"/>
                </a:solidFill>
                <a:latin typeface="Arial"/>
                <a:cs typeface="Arial"/>
              </a:rPr>
              <a:t>ads need </a:t>
            </a:r>
            <a:r>
              <a:rPr sz="2600" spc="-5" dirty="0">
                <a:solidFill>
                  <a:srgbClr val="1E5F9D"/>
                </a:solidFill>
                <a:latin typeface="Arial"/>
                <a:cs typeface="Arial"/>
              </a:rPr>
              <a:t>to </a:t>
            </a:r>
            <a:r>
              <a:rPr sz="2600" dirty="0">
                <a:solidFill>
                  <a:srgbClr val="1E5F9D"/>
                </a:solidFill>
                <a:latin typeface="Arial"/>
                <a:cs typeface="Arial"/>
              </a:rPr>
              <a:t>stand</a:t>
            </a:r>
            <a:r>
              <a:rPr sz="2600" spc="30" dirty="0">
                <a:solidFill>
                  <a:srgbClr val="1E5F9D"/>
                </a:solidFill>
                <a:latin typeface="Arial"/>
                <a:cs typeface="Arial"/>
              </a:rPr>
              <a:t> </a:t>
            </a:r>
            <a:r>
              <a:rPr sz="2600" dirty="0">
                <a:solidFill>
                  <a:srgbClr val="1E5F9D"/>
                </a:solidFill>
                <a:latin typeface="Arial"/>
                <a:cs typeface="Arial"/>
              </a:rPr>
              <a:t>out</a:t>
            </a:r>
            <a:endParaRPr sz="2600">
              <a:latin typeface="Arial"/>
              <a:cs typeface="Arial"/>
            </a:endParaRPr>
          </a:p>
          <a:p>
            <a:pPr marL="698500" lvl="1" indent="-229870">
              <a:lnSpc>
                <a:spcPct val="100000"/>
              </a:lnSpc>
              <a:spcBef>
                <a:spcPts val="819"/>
              </a:spcBef>
              <a:buFont typeface="Wingdings"/>
              <a:buChar char=""/>
              <a:tabLst>
                <a:tab pos="699135" algn="l"/>
              </a:tabLst>
            </a:pPr>
            <a:r>
              <a:rPr sz="1900" spc="-5" dirty="0">
                <a:latin typeface="Arial"/>
                <a:cs typeface="Arial"/>
              </a:rPr>
              <a:t>Don't be afraid to be </a:t>
            </a:r>
            <a:r>
              <a:rPr sz="1900" spc="-30" dirty="0">
                <a:latin typeface="Arial"/>
                <a:cs typeface="Arial"/>
              </a:rPr>
              <a:t>edgy, </a:t>
            </a:r>
            <a:r>
              <a:rPr sz="1900" spc="-5" dirty="0">
                <a:latin typeface="Arial"/>
                <a:cs typeface="Arial"/>
              </a:rPr>
              <a:t>playful, direct, ect. based on your</a:t>
            </a:r>
            <a:r>
              <a:rPr sz="1900" spc="305" dirty="0">
                <a:latin typeface="Arial"/>
                <a:cs typeface="Arial"/>
              </a:rPr>
              <a:t> </a:t>
            </a:r>
            <a:r>
              <a:rPr sz="1900" spc="-5" dirty="0">
                <a:latin typeface="Arial"/>
                <a:cs typeface="Arial"/>
              </a:rPr>
              <a:t>brand</a:t>
            </a:r>
            <a:endParaRPr sz="1900">
              <a:latin typeface="Arial"/>
              <a:cs typeface="Arial"/>
            </a:endParaRPr>
          </a:p>
          <a:p>
            <a:pPr marL="698500">
              <a:lnSpc>
                <a:spcPct val="100000"/>
              </a:lnSpc>
            </a:pPr>
            <a:r>
              <a:rPr sz="1900" spc="-5" dirty="0">
                <a:latin typeface="Arial"/>
                <a:cs typeface="Arial"/>
              </a:rPr>
              <a:t>personality and</a:t>
            </a:r>
            <a:r>
              <a:rPr sz="1900" spc="50" dirty="0">
                <a:latin typeface="Arial"/>
                <a:cs typeface="Arial"/>
              </a:rPr>
              <a:t> </a:t>
            </a:r>
            <a:r>
              <a:rPr sz="1900" spc="-20" dirty="0">
                <a:latin typeface="Arial"/>
                <a:cs typeface="Arial"/>
              </a:rPr>
              <a:t>industry.</a:t>
            </a:r>
            <a:endParaRPr sz="1900">
              <a:latin typeface="Arial"/>
              <a:cs typeface="Arial"/>
            </a:endParaRPr>
          </a:p>
        </p:txBody>
      </p:sp>
      <p:sp>
        <p:nvSpPr>
          <p:cNvPr id="5" name="object 5"/>
          <p:cNvSpPr txBox="1"/>
          <p:nvPr/>
        </p:nvSpPr>
        <p:spPr>
          <a:xfrm>
            <a:off x="535940" y="1338834"/>
            <a:ext cx="7769225" cy="619760"/>
          </a:xfrm>
          <a:prstGeom prst="rect">
            <a:avLst/>
          </a:prstGeom>
        </p:spPr>
        <p:txBody>
          <a:bodyPr vert="horz" wrap="square" lIns="0" tIns="12065" rIns="0" bIns="0" rtlCol="0">
            <a:spAutoFit/>
          </a:bodyPr>
          <a:lstStyle/>
          <a:p>
            <a:pPr marL="12700" marR="5080">
              <a:lnSpc>
                <a:spcPct val="100000"/>
              </a:lnSpc>
              <a:spcBef>
                <a:spcPts val="95"/>
              </a:spcBef>
            </a:pPr>
            <a:r>
              <a:rPr sz="1300" spc="-10" dirty="0">
                <a:latin typeface="Arial"/>
                <a:cs typeface="Arial"/>
              </a:rPr>
              <a:t>Ads need </a:t>
            </a:r>
            <a:r>
              <a:rPr sz="1300" spc="-5" dirty="0">
                <a:latin typeface="Arial"/>
                <a:cs typeface="Arial"/>
              </a:rPr>
              <a:t>to be </a:t>
            </a:r>
            <a:r>
              <a:rPr sz="1300" spc="-10" dirty="0">
                <a:latin typeface="Arial"/>
                <a:cs typeface="Arial"/>
              </a:rPr>
              <a:t>informative, eye catching, and relevant </a:t>
            </a:r>
            <a:r>
              <a:rPr sz="1300" spc="-5" dirty="0">
                <a:latin typeface="Arial"/>
                <a:cs typeface="Arial"/>
              </a:rPr>
              <a:t>to </a:t>
            </a:r>
            <a:r>
              <a:rPr sz="1300" spc="-10" dirty="0">
                <a:latin typeface="Arial"/>
                <a:cs typeface="Arial"/>
              </a:rPr>
              <a:t>what </a:t>
            </a:r>
            <a:r>
              <a:rPr sz="1300" spc="-5" dirty="0">
                <a:latin typeface="Arial"/>
                <a:cs typeface="Arial"/>
              </a:rPr>
              <a:t>a </a:t>
            </a:r>
            <a:r>
              <a:rPr sz="1300" spc="-10" dirty="0">
                <a:latin typeface="Arial"/>
                <a:cs typeface="Arial"/>
              </a:rPr>
              <a:t>customer </a:t>
            </a:r>
            <a:r>
              <a:rPr sz="1300" spc="-5" dirty="0">
                <a:latin typeface="Arial"/>
                <a:cs typeface="Arial"/>
              </a:rPr>
              <a:t>is </a:t>
            </a:r>
            <a:r>
              <a:rPr sz="1300" spc="-10" dirty="0">
                <a:latin typeface="Arial"/>
                <a:cs typeface="Arial"/>
              </a:rPr>
              <a:t>searching </a:t>
            </a:r>
            <a:r>
              <a:rPr sz="1300" spc="-25" dirty="0">
                <a:latin typeface="Arial"/>
                <a:cs typeface="Arial"/>
              </a:rPr>
              <a:t>for. </a:t>
            </a:r>
            <a:r>
              <a:rPr sz="1300" spc="-10" dirty="0">
                <a:latin typeface="Arial"/>
                <a:cs typeface="Arial"/>
              </a:rPr>
              <a:t>Ads that are  </a:t>
            </a:r>
            <a:r>
              <a:rPr sz="1300" spc="-5" dirty="0">
                <a:latin typeface="Arial"/>
                <a:cs typeface="Arial"/>
              </a:rPr>
              <a:t>bland are easily overlooked, while ads with irrelevant ad copy can result in wasteful clicks from unqualified  customers.</a:t>
            </a:r>
            <a:endParaRPr sz="1300">
              <a:latin typeface="Arial"/>
              <a:cs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58494"/>
            <a:ext cx="6703695" cy="360680"/>
          </a:xfrm>
          <a:prstGeom prst="rect">
            <a:avLst/>
          </a:prstGeom>
        </p:spPr>
        <p:txBody>
          <a:bodyPr vert="horz" wrap="square" lIns="0" tIns="12065" rIns="0" bIns="0" rtlCol="0">
            <a:spAutoFit/>
          </a:bodyPr>
          <a:lstStyle/>
          <a:p>
            <a:pPr marL="12700">
              <a:lnSpc>
                <a:spcPct val="100000"/>
              </a:lnSpc>
              <a:spcBef>
                <a:spcPts val="95"/>
              </a:spcBef>
            </a:pPr>
            <a:r>
              <a:rPr sz="2200" b="0" spc="-5" dirty="0">
                <a:latin typeface="Arial"/>
                <a:cs typeface="Arial"/>
              </a:rPr>
              <a:t>UTILIZE ACCOUNT </a:t>
            </a:r>
            <a:r>
              <a:rPr sz="2200" b="0" spc="-10" dirty="0">
                <a:latin typeface="Arial"/>
                <a:cs typeface="Arial"/>
              </a:rPr>
              <a:t>EXTRAS </a:t>
            </a:r>
            <a:r>
              <a:rPr sz="2200" b="0" spc="-5" dirty="0">
                <a:latin typeface="Arial"/>
                <a:cs typeface="Arial"/>
              </a:rPr>
              <a:t>LIKE AD</a:t>
            </a:r>
            <a:r>
              <a:rPr sz="2200" b="0" spc="-235" dirty="0">
                <a:latin typeface="Arial"/>
                <a:cs typeface="Arial"/>
              </a:rPr>
              <a:t> </a:t>
            </a:r>
            <a:r>
              <a:rPr sz="2200" b="0" spc="-5" dirty="0">
                <a:latin typeface="Arial"/>
                <a:cs typeface="Arial"/>
              </a:rPr>
              <a:t>EXTENSIONS</a:t>
            </a:r>
            <a:endParaRPr sz="2200">
              <a:latin typeface="Arial"/>
              <a:cs typeface="Arial"/>
            </a:endParaRPr>
          </a:p>
        </p:txBody>
      </p:sp>
      <p:sp>
        <p:nvSpPr>
          <p:cNvPr id="3" name="object 3"/>
          <p:cNvSpPr txBox="1"/>
          <p:nvPr/>
        </p:nvSpPr>
        <p:spPr>
          <a:xfrm>
            <a:off x="880668" y="1841585"/>
            <a:ext cx="6701155" cy="2831465"/>
          </a:xfrm>
          <a:prstGeom prst="rect">
            <a:avLst/>
          </a:prstGeom>
        </p:spPr>
        <p:txBody>
          <a:bodyPr vert="horz" wrap="square" lIns="0" tIns="172085" rIns="0" bIns="0" rtlCol="0">
            <a:spAutoFit/>
          </a:bodyPr>
          <a:lstStyle/>
          <a:p>
            <a:pPr marL="241300" indent="-228600">
              <a:lnSpc>
                <a:spcPct val="100000"/>
              </a:lnSpc>
              <a:spcBef>
                <a:spcPts val="1355"/>
              </a:spcBef>
              <a:buChar char="•"/>
              <a:tabLst>
                <a:tab pos="241300" algn="l"/>
              </a:tabLst>
            </a:pPr>
            <a:r>
              <a:rPr sz="2800" spc="-5" dirty="0">
                <a:solidFill>
                  <a:srgbClr val="1E5F9D"/>
                </a:solidFill>
                <a:latin typeface="Arial"/>
                <a:cs typeface="Arial"/>
              </a:rPr>
              <a:t>Sitelink</a:t>
            </a:r>
            <a:r>
              <a:rPr sz="2800" spc="-10" dirty="0">
                <a:solidFill>
                  <a:srgbClr val="1E5F9D"/>
                </a:solidFill>
                <a:latin typeface="Arial"/>
                <a:cs typeface="Arial"/>
              </a:rPr>
              <a:t> </a:t>
            </a:r>
            <a:r>
              <a:rPr sz="2800" spc="-5" dirty="0">
                <a:solidFill>
                  <a:srgbClr val="1E5F9D"/>
                </a:solidFill>
                <a:latin typeface="Arial"/>
                <a:cs typeface="Arial"/>
              </a:rPr>
              <a:t>Extensions</a:t>
            </a:r>
            <a:endParaRPr sz="2800">
              <a:latin typeface="Arial"/>
              <a:cs typeface="Arial"/>
            </a:endParaRPr>
          </a:p>
          <a:p>
            <a:pPr marL="697865" lvl="1" indent="-229235">
              <a:lnSpc>
                <a:spcPct val="100000"/>
              </a:lnSpc>
              <a:spcBef>
                <a:spcPts val="855"/>
              </a:spcBef>
              <a:buFont typeface="Wingdings"/>
              <a:buChar char=""/>
              <a:tabLst>
                <a:tab pos="698500" algn="l"/>
              </a:tabLst>
            </a:pPr>
            <a:r>
              <a:rPr sz="1900" spc="-5" dirty="0">
                <a:latin typeface="Arial"/>
                <a:cs typeface="Arial"/>
              </a:rPr>
              <a:t>Link customers to deeply targeted</a:t>
            </a:r>
            <a:r>
              <a:rPr sz="1900" spc="90" dirty="0">
                <a:latin typeface="Arial"/>
                <a:cs typeface="Arial"/>
              </a:rPr>
              <a:t> </a:t>
            </a:r>
            <a:r>
              <a:rPr sz="1900" spc="-5" dirty="0">
                <a:latin typeface="Arial"/>
                <a:cs typeface="Arial"/>
              </a:rPr>
              <a:t>pages.</a:t>
            </a:r>
            <a:endParaRPr sz="1900">
              <a:latin typeface="Arial"/>
              <a:cs typeface="Arial"/>
            </a:endParaRPr>
          </a:p>
          <a:p>
            <a:pPr marL="241300" indent="-228600">
              <a:lnSpc>
                <a:spcPct val="100000"/>
              </a:lnSpc>
              <a:spcBef>
                <a:spcPts val="685"/>
              </a:spcBef>
              <a:buChar char="•"/>
              <a:tabLst>
                <a:tab pos="241300" algn="l"/>
              </a:tabLst>
            </a:pPr>
            <a:r>
              <a:rPr sz="2800" spc="-5" dirty="0">
                <a:solidFill>
                  <a:srgbClr val="1E5F9D"/>
                </a:solidFill>
                <a:latin typeface="Arial"/>
                <a:cs typeface="Arial"/>
              </a:rPr>
              <a:t>Call</a:t>
            </a:r>
            <a:r>
              <a:rPr sz="2800" dirty="0">
                <a:solidFill>
                  <a:srgbClr val="1E5F9D"/>
                </a:solidFill>
                <a:latin typeface="Arial"/>
                <a:cs typeface="Arial"/>
              </a:rPr>
              <a:t> </a:t>
            </a:r>
            <a:r>
              <a:rPr sz="2800" spc="-5" dirty="0">
                <a:solidFill>
                  <a:srgbClr val="1E5F9D"/>
                </a:solidFill>
                <a:latin typeface="Arial"/>
                <a:cs typeface="Arial"/>
              </a:rPr>
              <a:t>Extensions</a:t>
            </a:r>
            <a:endParaRPr sz="2800">
              <a:latin typeface="Arial"/>
              <a:cs typeface="Arial"/>
            </a:endParaRPr>
          </a:p>
          <a:p>
            <a:pPr marL="697865" lvl="1" indent="-229235">
              <a:lnSpc>
                <a:spcPct val="100000"/>
              </a:lnSpc>
              <a:spcBef>
                <a:spcPts val="850"/>
              </a:spcBef>
              <a:buFont typeface="Wingdings"/>
              <a:buChar char=""/>
              <a:tabLst>
                <a:tab pos="698500" algn="l"/>
              </a:tabLst>
            </a:pPr>
            <a:r>
              <a:rPr sz="1900" spc="-5" dirty="0">
                <a:latin typeface="Arial"/>
                <a:cs typeface="Arial"/>
              </a:rPr>
              <a:t>Place your phone number front and</a:t>
            </a:r>
            <a:r>
              <a:rPr sz="1900" spc="105" dirty="0">
                <a:latin typeface="Arial"/>
                <a:cs typeface="Arial"/>
              </a:rPr>
              <a:t> </a:t>
            </a:r>
            <a:r>
              <a:rPr sz="1900" spc="-20" dirty="0">
                <a:latin typeface="Arial"/>
                <a:cs typeface="Arial"/>
              </a:rPr>
              <a:t>center.</a:t>
            </a:r>
            <a:endParaRPr sz="1900">
              <a:latin typeface="Arial"/>
              <a:cs typeface="Arial"/>
            </a:endParaRPr>
          </a:p>
          <a:p>
            <a:pPr marL="241300" indent="-228600">
              <a:lnSpc>
                <a:spcPct val="100000"/>
              </a:lnSpc>
              <a:spcBef>
                <a:spcPts val="675"/>
              </a:spcBef>
              <a:buChar char="•"/>
              <a:tabLst>
                <a:tab pos="241300" algn="l"/>
              </a:tabLst>
            </a:pPr>
            <a:r>
              <a:rPr sz="2800" spc="-5" dirty="0">
                <a:solidFill>
                  <a:srgbClr val="1E5F9D"/>
                </a:solidFill>
                <a:latin typeface="Arial"/>
                <a:cs typeface="Arial"/>
              </a:rPr>
              <a:t>Location</a:t>
            </a:r>
            <a:r>
              <a:rPr sz="2800" spc="-10" dirty="0">
                <a:solidFill>
                  <a:srgbClr val="1E5F9D"/>
                </a:solidFill>
                <a:latin typeface="Arial"/>
                <a:cs typeface="Arial"/>
              </a:rPr>
              <a:t> </a:t>
            </a:r>
            <a:r>
              <a:rPr sz="2800" spc="-5" dirty="0">
                <a:solidFill>
                  <a:srgbClr val="1E5F9D"/>
                </a:solidFill>
                <a:latin typeface="Arial"/>
                <a:cs typeface="Arial"/>
              </a:rPr>
              <a:t>Extensions</a:t>
            </a:r>
            <a:endParaRPr sz="2800">
              <a:latin typeface="Arial"/>
              <a:cs typeface="Arial"/>
            </a:endParaRPr>
          </a:p>
          <a:p>
            <a:pPr marL="697865" lvl="1" indent="-229235">
              <a:lnSpc>
                <a:spcPct val="100000"/>
              </a:lnSpc>
              <a:spcBef>
                <a:spcPts val="850"/>
              </a:spcBef>
              <a:buFont typeface="Wingdings"/>
              <a:buChar char=""/>
              <a:tabLst>
                <a:tab pos="698500" algn="l"/>
              </a:tabLst>
            </a:pPr>
            <a:r>
              <a:rPr sz="1900" spc="-5" dirty="0">
                <a:latin typeface="Arial"/>
                <a:cs typeface="Arial"/>
              </a:rPr>
              <a:t>List your business address directly in the search</a:t>
            </a:r>
            <a:r>
              <a:rPr sz="1900" spc="200" dirty="0">
                <a:latin typeface="Arial"/>
                <a:cs typeface="Arial"/>
              </a:rPr>
              <a:t> </a:t>
            </a:r>
            <a:r>
              <a:rPr sz="1900" spc="-5" dirty="0">
                <a:latin typeface="Arial"/>
                <a:cs typeface="Arial"/>
              </a:rPr>
              <a:t>results.</a:t>
            </a:r>
            <a:endParaRPr sz="1900">
              <a:latin typeface="Arial"/>
              <a:cs typeface="Arial"/>
            </a:endParaRPr>
          </a:p>
        </p:txBody>
      </p:sp>
      <p:sp>
        <p:nvSpPr>
          <p:cNvPr id="4" name="object 4"/>
          <p:cNvSpPr txBox="1"/>
          <p:nvPr/>
        </p:nvSpPr>
        <p:spPr>
          <a:xfrm>
            <a:off x="8747506" y="809624"/>
            <a:ext cx="95885"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Arial"/>
                <a:cs typeface="Arial"/>
              </a:rPr>
              <a:t>7</a:t>
            </a:r>
            <a:endParaRPr sz="1000">
              <a:latin typeface="Arial"/>
              <a:cs typeface="Arial"/>
            </a:endParaRPr>
          </a:p>
        </p:txBody>
      </p:sp>
      <p:sp>
        <p:nvSpPr>
          <p:cNvPr id="5" name="object 5"/>
          <p:cNvSpPr txBox="1"/>
          <p:nvPr/>
        </p:nvSpPr>
        <p:spPr>
          <a:xfrm>
            <a:off x="749909" y="1293367"/>
            <a:ext cx="7391400" cy="421640"/>
          </a:xfrm>
          <a:prstGeom prst="rect">
            <a:avLst/>
          </a:prstGeom>
        </p:spPr>
        <p:txBody>
          <a:bodyPr vert="horz" wrap="square" lIns="0" tIns="12065" rIns="0" bIns="0" rtlCol="0">
            <a:spAutoFit/>
          </a:bodyPr>
          <a:lstStyle/>
          <a:p>
            <a:pPr marL="12700" marR="5080">
              <a:lnSpc>
                <a:spcPct val="100000"/>
              </a:lnSpc>
              <a:spcBef>
                <a:spcPts val="95"/>
              </a:spcBef>
            </a:pPr>
            <a:r>
              <a:rPr sz="1300" spc="-10" dirty="0">
                <a:latin typeface="Arial"/>
                <a:cs typeface="Arial"/>
              </a:rPr>
              <a:t>Each </a:t>
            </a:r>
            <a:r>
              <a:rPr sz="1300" spc="-5" dirty="0">
                <a:latin typeface="Arial"/>
                <a:cs typeface="Arial"/>
              </a:rPr>
              <a:t>extension </a:t>
            </a:r>
            <a:r>
              <a:rPr sz="1300" spc="-10" dirty="0">
                <a:latin typeface="Arial"/>
                <a:cs typeface="Arial"/>
              </a:rPr>
              <a:t>offers </a:t>
            </a:r>
            <a:r>
              <a:rPr sz="1300" spc="-5" dirty="0">
                <a:latin typeface="Arial"/>
                <a:cs typeface="Arial"/>
              </a:rPr>
              <a:t>a unique </a:t>
            </a:r>
            <a:r>
              <a:rPr sz="1300" spc="-10" dirty="0">
                <a:latin typeface="Arial"/>
                <a:cs typeface="Arial"/>
              </a:rPr>
              <a:t>way </a:t>
            </a:r>
            <a:r>
              <a:rPr sz="1300" spc="-5" dirty="0">
                <a:latin typeface="Arial"/>
                <a:cs typeface="Arial"/>
              </a:rPr>
              <a:t>for </a:t>
            </a:r>
            <a:r>
              <a:rPr sz="1300" spc="-10" dirty="0">
                <a:latin typeface="Arial"/>
                <a:cs typeface="Arial"/>
              </a:rPr>
              <a:t>you </a:t>
            </a:r>
            <a:r>
              <a:rPr sz="1300" spc="-5" dirty="0">
                <a:latin typeface="Arial"/>
                <a:cs typeface="Arial"/>
              </a:rPr>
              <a:t>to provide potential customers </a:t>
            </a:r>
            <a:r>
              <a:rPr sz="1300" spc="-10" dirty="0">
                <a:latin typeface="Arial"/>
                <a:cs typeface="Arial"/>
              </a:rPr>
              <a:t>with </a:t>
            </a:r>
            <a:r>
              <a:rPr sz="1300" spc="-5" dirty="0">
                <a:latin typeface="Arial"/>
                <a:cs typeface="Arial"/>
              </a:rPr>
              <a:t>additional information  such as phone numbers, directions, or services about </a:t>
            </a:r>
            <a:r>
              <a:rPr sz="1300" spc="-10" dirty="0">
                <a:latin typeface="Arial"/>
                <a:cs typeface="Arial"/>
              </a:rPr>
              <a:t>your</a:t>
            </a:r>
            <a:r>
              <a:rPr sz="1300" spc="225" dirty="0">
                <a:latin typeface="Arial"/>
                <a:cs typeface="Arial"/>
              </a:rPr>
              <a:t> </a:t>
            </a:r>
            <a:r>
              <a:rPr sz="1300" spc="-10" dirty="0">
                <a:latin typeface="Arial"/>
                <a:cs typeface="Arial"/>
              </a:rPr>
              <a:t>business.</a:t>
            </a:r>
            <a:endParaRPr sz="1300">
              <a:latin typeface="Arial"/>
              <a:cs typeface="Arial"/>
            </a:endParaRPr>
          </a:p>
        </p:txBody>
      </p:sp>
      <p:sp>
        <p:nvSpPr>
          <p:cNvPr id="6" name="object 6"/>
          <p:cNvSpPr/>
          <p:nvPr/>
        </p:nvSpPr>
        <p:spPr>
          <a:xfrm>
            <a:off x="1812237" y="4834338"/>
            <a:ext cx="5104961" cy="183216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58494"/>
            <a:ext cx="3274695" cy="360680"/>
          </a:xfrm>
          <a:prstGeom prst="rect">
            <a:avLst/>
          </a:prstGeom>
        </p:spPr>
        <p:txBody>
          <a:bodyPr vert="horz" wrap="square" lIns="0" tIns="12065" rIns="0" bIns="0" rtlCol="0">
            <a:spAutoFit/>
          </a:bodyPr>
          <a:lstStyle/>
          <a:p>
            <a:pPr marL="12700">
              <a:lnSpc>
                <a:spcPct val="100000"/>
              </a:lnSpc>
              <a:spcBef>
                <a:spcPts val="95"/>
              </a:spcBef>
            </a:pPr>
            <a:r>
              <a:rPr sz="2200" b="0" spc="-5" dirty="0">
                <a:latin typeface="Arial"/>
                <a:cs typeface="Arial"/>
              </a:rPr>
              <a:t>TRACK </a:t>
            </a:r>
            <a:r>
              <a:rPr sz="2200" b="0" spc="-10" dirty="0">
                <a:latin typeface="Arial"/>
                <a:cs typeface="Arial"/>
              </a:rPr>
              <a:t>YOUR</a:t>
            </a:r>
            <a:r>
              <a:rPr sz="2200" b="0" spc="-95" dirty="0">
                <a:latin typeface="Arial"/>
                <a:cs typeface="Arial"/>
              </a:rPr>
              <a:t> </a:t>
            </a:r>
            <a:r>
              <a:rPr sz="2200" b="0" spc="-5" dirty="0">
                <a:latin typeface="Arial"/>
                <a:cs typeface="Arial"/>
              </a:rPr>
              <a:t>SUCCESS</a:t>
            </a:r>
            <a:endParaRPr sz="2200">
              <a:latin typeface="Arial"/>
              <a:cs typeface="Arial"/>
            </a:endParaRPr>
          </a:p>
        </p:txBody>
      </p:sp>
      <p:sp>
        <p:nvSpPr>
          <p:cNvPr id="3" name="object 3"/>
          <p:cNvSpPr txBox="1">
            <a:spLocks noGrp="1"/>
          </p:cNvSpPr>
          <p:nvPr>
            <p:ph idx="1"/>
          </p:nvPr>
        </p:nvSpPr>
        <p:spPr>
          <a:xfrm>
            <a:off x="304800" y="2590800"/>
            <a:ext cx="7765322" cy="4058751"/>
          </a:xfrm>
          <a:prstGeom prst="rect">
            <a:avLst/>
          </a:prstGeom>
        </p:spPr>
        <p:txBody>
          <a:bodyPr vert="horz" wrap="square" lIns="0" tIns="165100" rIns="0" bIns="0" rtlCol="0">
            <a:spAutoFit/>
          </a:bodyPr>
          <a:lstStyle/>
          <a:p>
            <a:pPr marL="973455" indent="-229235">
              <a:lnSpc>
                <a:spcPct val="100000"/>
              </a:lnSpc>
              <a:spcBef>
                <a:spcPts val="1300"/>
              </a:spcBef>
              <a:buChar char="•"/>
              <a:tabLst>
                <a:tab pos="974725" algn="l"/>
              </a:tabLst>
            </a:pPr>
            <a:r>
              <a:rPr spc="-10" dirty="0"/>
              <a:t>AdWords </a:t>
            </a:r>
            <a:r>
              <a:rPr dirty="0"/>
              <a:t>conversion</a:t>
            </a:r>
            <a:r>
              <a:rPr spc="10" dirty="0"/>
              <a:t> </a:t>
            </a:r>
            <a:r>
              <a:rPr dirty="0"/>
              <a:t>tracking</a:t>
            </a:r>
          </a:p>
          <a:p>
            <a:pPr marL="1430655" marR="5080" lvl="1" indent="-228600">
              <a:lnSpc>
                <a:spcPct val="100000"/>
              </a:lnSpc>
              <a:spcBef>
                <a:spcPts val="905"/>
              </a:spcBef>
              <a:buFont typeface="Wingdings"/>
              <a:buChar char=""/>
              <a:tabLst>
                <a:tab pos="1431925" algn="l"/>
              </a:tabLst>
            </a:pPr>
            <a:r>
              <a:rPr sz="2100" dirty="0">
                <a:latin typeface="Arial"/>
                <a:cs typeface="Arial"/>
              </a:rPr>
              <a:t>Set </a:t>
            </a:r>
            <a:r>
              <a:rPr sz="2100" spc="-5" dirty="0">
                <a:latin typeface="Arial"/>
                <a:cs typeface="Arial"/>
              </a:rPr>
              <a:t>up conversions </a:t>
            </a:r>
            <a:r>
              <a:rPr sz="2100" dirty="0">
                <a:latin typeface="Arial"/>
                <a:cs typeface="Arial"/>
              </a:rPr>
              <a:t>for </a:t>
            </a:r>
            <a:r>
              <a:rPr sz="2100" spc="-5" dirty="0">
                <a:latin typeface="Arial"/>
                <a:cs typeface="Arial"/>
              </a:rPr>
              <a:t>transactions completed or </a:t>
            </a:r>
            <a:r>
              <a:rPr sz="2100" dirty="0">
                <a:latin typeface="Arial"/>
                <a:cs typeface="Arial"/>
              </a:rPr>
              <a:t>submission  forms</a:t>
            </a:r>
            <a:r>
              <a:rPr sz="2100" spc="-20" dirty="0">
                <a:latin typeface="Arial"/>
                <a:cs typeface="Arial"/>
              </a:rPr>
              <a:t> </a:t>
            </a:r>
            <a:r>
              <a:rPr sz="2100" spc="-5" dirty="0">
                <a:latin typeface="Arial"/>
                <a:cs typeface="Arial"/>
              </a:rPr>
              <a:t>received.</a:t>
            </a:r>
            <a:endParaRPr sz="2100" dirty="0">
              <a:latin typeface="Arial"/>
              <a:cs typeface="Arial"/>
            </a:endParaRPr>
          </a:p>
          <a:p>
            <a:pPr marL="732155" lvl="1">
              <a:lnSpc>
                <a:spcPct val="100000"/>
              </a:lnSpc>
              <a:spcBef>
                <a:spcPts val="25"/>
              </a:spcBef>
              <a:buChar char=""/>
            </a:pPr>
            <a:endParaRPr sz="3200" dirty="0"/>
          </a:p>
          <a:p>
            <a:pPr marL="973455" indent="-229235">
              <a:lnSpc>
                <a:spcPct val="100000"/>
              </a:lnSpc>
              <a:spcBef>
                <a:spcPts val="5"/>
              </a:spcBef>
              <a:buChar char="•"/>
              <a:tabLst>
                <a:tab pos="974725" algn="l"/>
              </a:tabLst>
            </a:pPr>
            <a:r>
              <a:rPr dirty="0"/>
              <a:t>Link </a:t>
            </a:r>
            <a:r>
              <a:rPr spc="-10" dirty="0"/>
              <a:t>AdWords </a:t>
            </a:r>
            <a:r>
              <a:rPr dirty="0"/>
              <a:t>and </a:t>
            </a:r>
            <a:r>
              <a:rPr spc="-5" dirty="0"/>
              <a:t>Google</a:t>
            </a:r>
            <a:r>
              <a:rPr spc="-300" dirty="0"/>
              <a:t> </a:t>
            </a:r>
            <a:r>
              <a:rPr dirty="0"/>
              <a:t>Analytics</a:t>
            </a:r>
          </a:p>
          <a:p>
            <a:pPr marL="1430655" marR="85725" lvl="1" indent="-228600">
              <a:lnSpc>
                <a:spcPct val="100000"/>
              </a:lnSpc>
              <a:spcBef>
                <a:spcPts val="850"/>
              </a:spcBef>
              <a:buFont typeface="Wingdings"/>
              <a:buChar char=""/>
              <a:tabLst>
                <a:tab pos="1431925" algn="l"/>
              </a:tabLst>
            </a:pPr>
            <a:r>
              <a:rPr sz="1900" spc="-5" dirty="0">
                <a:latin typeface="Arial"/>
                <a:cs typeface="Arial"/>
              </a:rPr>
              <a:t>Gain access to advanced analytics data to learn how </a:t>
            </a:r>
            <a:r>
              <a:rPr sz="1900" spc="-10" dirty="0">
                <a:latin typeface="Arial"/>
                <a:cs typeface="Arial"/>
              </a:rPr>
              <a:t>PPC traffic </a:t>
            </a:r>
            <a:r>
              <a:rPr sz="1900" spc="-5" dirty="0">
                <a:latin typeface="Arial"/>
                <a:cs typeface="Arial"/>
              </a:rPr>
              <a:t>is  engaging on your</a:t>
            </a:r>
            <a:r>
              <a:rPr sz="1900" spc="65" dirty="0">
                <a:latin typeface="Arial"/>
                <a:cs typeface="Arial"/>
              </a:rPr>
              <a:t> </a:t>
            </a:r>
            <a:r>
              <a:rPr sz="1900" spc="-5" dirty="0">
                <a:latin typeface="Arial"/>
                <a:cs typeface="Arial"/>
              </a:rPr>
              <a:t>site.</a:t>
            </a:r>
            <a:endParaRPr sz="1900" dirty="0">
              <a:latin typeface="Arial"/>
              <a:cs typeface="Arial"/>
            </a:endParaRPr>
          </a:p>
        </p:txBody>
      </p:sp>
      <p:sp>
        <p:nvSpPr>
          <p:cNvPr id="4" name="object 4"/>
          <p:cNvSpPr txBox="1"/>
          <p:nvPr/>
        </p:nvSpPr>
        <p:spPr>
          <a:xfrm>
            <a:off x="8747506" y="809624"/>
            <a:ext cx="95885"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Arial"/>
                <a:cs typeface="Arial"/>
              </a:rPr>
              <a:t>8</a:t>
            </a:r>
            <a:endParaRPr sz="1000">
              <a:latin typeface="Arial"/>
              <a:cs typeface="Arial"/>
            </a:endParaRPr>
          </a:p>
        </p:txBody>
      </p:sp>
      <p:sp>
        <p:nvSpPr>
          <p:cNvPr id="5" name="object 5"/>
          <p:cNvSpPr txBox="1"/>
          <p:nvPr/>
        </p:nvSpPr>
        <p:spPr>
          <a:xfrm>
            <a:off x="537495" y="1676400"/>
            <a:ext cx="7602220" cy="619760"/>
          </a:xfrm>
          <a:prstGeom prst="rect">
            <a:avLst/>
          </a:prstGeom>
        </p:spPr>
        <p:txBody>
          <a:bodyPr vert="horz" wrap="square" lIns="0" tIns="12065" rIns="0" bIns="0" rtlCol="0">
            <a:spAutoFit/>
          </a:bodyPr>
          <a:lstStyle/>
          <a:p>
            <a:pPr marL="12700" marR="5080" algn="just">
              <a:lnSpc>
                <a:spcPct val="100000"/>
              </a:lnSpc>
              <a:spcBef>
                <a:spcPts val="95"/>
              </a:spcBef>
            </a:pPr>
            <a:r>
              <a:rPr sz="1300" dirty="0">
                <a:latin typeface="Arial"/>
                <a:cs typeface="Arial"/>
              </a:rPr>
              <a:t>The </a:t>
            </a:r>
            <a:r>
              <a:rPr sz="1300" spc="-5" dirty="0">
                <a:latin typeface="Arial"/>
                <a:cs typeface="Arial"/>
              </a:rPr>
              <a:t>ability to enable tracking features for key performance indicators such as transactions completed or  leads generated is essential for not only managing your ads after activation, but tracking the success of  </a:t>
            </a:r>
            <a:r>
              <a:rPr sz="1300" spc="-10" dirty="0">
                <a:latin typeface="Arial"/>
                <a:cs typeface="Arial"/>
              </a:rPr>
              <a:t>your </a:t>
            </a:r>
            <a:r>
              <a:rPr sz="1300" spc="-5" dirty="0">
                <a:latin typeface="Arial"/>
                <a:cs typeface="Arial"/>
              </a:rPr>
              <a:t>paid search</a:t>
            </a:r>
            <a:r>
              <a:rPr sz="1300" spc="50" dirty="0">
                <a:latin typeface="Arial"/>
                <a:cs typeface="Arial"/>
              </a:rPr>
              <a:t> </a:t>
            </a:r>
            <a:r>
              <a:rPr sz="1300" spc="-5" dirty="0">
                <a:latin typeface="Arial"/>
                <a:cs typeface="Arial"/>
              </a:rPr>
              <a:t>effort.</a:t>
            </a:r>
            <a:endParaRPr sz="1300" dirty="0">
              <a:latin typeface="Arial"/>
              <a:cs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TotalTime>
  <Words>557</Words>
  <Application>Microsoft Office PowerPoint</Application>
  <PresentationFormat>On-screen Show (4:3)</PresentationFormat>
  <Paragraphs>72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Building Successful  Low Budget PPC</vt:lpstr>
      <vt:lpstr>Slide 2</vt:lpstr>
      <vt:lpstr>Slide 3</vt:lpstr>
      <vt:lpstr>Slide 4</vt:lpstr>
      <vt:lpstr>SELECT YOUR KEYWORDS</vt:lpstr>
      <vt:lpstr>Slide 6</vt:lpstr>
      <vt:lpstr>UTILIZE ACCOUNT EXTRAS LIKE AD EXTENSIONS</vt:lpstr>
      <vt:lpstr>TRACK YOUR SUCCESS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Successful  Low Budget PPC</dc:title>
  <dc:creator>Abhishek Shukla</dc:creator>
  <cp:lastModifiedBy>abhishek.shukla</cp:lastModifiedBy>
  <cp:revision>5</cp:revision>
  <dcterms:created xsi:type="dcterms:W3CDTF">2021-03-16T10:34:53Z</dcterms:created>
  <dcterms:modified xsi:type="dcterms:W3CDTF">2022-05-05T05:18:54Z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2013-09-23T00:00:00Z</vt:filetime>
  </property>
  <property fmtid="{D5CDD505-2E9C-101B-9397-08002B2CF9AE}" pid="3" name="Creator">
    <vt:lpwstr>Microsoft® Office PowerPoint® 2007</vt:lpwstr>
  </property>
  <property fmtid="{D5CDD505-2E9C-101B-9397-08002B2CF9AE}" pid="4" name="LastSaved">
    <vt:filetime>2021-03-16T00:00:00Z</vt:filetime>
  </property>
</Properties>
</file>