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2" y="14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6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09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3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52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734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345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23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930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16173" y="-213867"/>
            <a:ext cx="5359653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178DB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9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5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58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3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7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9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32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8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84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google.com/adwords/answer/answer.py?answer=631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3145" y="2508630"/>
            <a:ext cx="81819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" dirty="0">
                <a:solidFill>
                  <a:srgbClr val="178DBA"/>
                </a:solidFill>
                <a:latin typeface="Arial"/>
                <a:cs typeface="Arial"/>
              </a:rPr>
              <a:t>Google </a:t>
            </a:r>
            <a:r>
              <a:rPr sz="6000" spc="-80" dirty="0">
                <a:solidFill>
                  <a:srgbClr val="178DBA"/>
                </a:solidFill>
                <a:latin typeface="Arial"/>
                <a:cs typeface="Arial"/>
              </a:rPr>
              <a:t>Display</a:t>
            </a:r>
            <a:r>
              <a:rPr sz="6000" spc="-120" dirty="0">
                <a:solidFill>
                  <a:srgbClr val="178DBA"/>
                </a:solidFill>
                <a:latin typeface="Arial"/>
                <a:cs typeface="Arial"/>
              </a:rPr>
              <a:t> </a:t>
            </a:r>
            <a:r>
              <a:rPr sz="6000" spc="75" dirty="0">
                <a:solidFill>
                  <a:srgbClr val="178DBA"/>
                </a:solidFill>
                <a:latin typeface="Arial"/>
                <a:cs typeface="Arial"/>
              </a:rPr>
              <a:t>Network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7348" y="3694938"/>
            <a:ext cx="353567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5" dirty="0">
                <a:solidFill>
                  <a:srgbClr val="585858"/>
                </a:solidFill>
                <a:latin typeface="Arial"/>
                <a:cs typeface="Arial"/>
              </a:rPr>
              <a:t>Building </a:t>
            </a:r>
            <a:r>
              <a:rPr sz="1500" spc="-50" dirty="0">
                <a:solidFill>
                  <a:srgbClr val="585858"/>
                </a:solidFill>
                <a:latin typeface="Arial"/>
                <a:cs typeface="Arial"/>
              </a:rPr>
              <a:t>Successful </a:t>
            </a:r>
            <a:r>
              <a:rPr sz="1500" dirty="0">
                <a:solidFill>
                  <a:srgbClr val="585858"/>
                </a:solidFill>
                <a:latin typeface="Arial"/>
                <a:cs typeface="Arial"/>
              </a:rPr>
              <a:t>Advertising</a:t>
            </a:r>
            <a:r>
              <a:rPr sz="15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585858"/>
                </a:solidFill>
                <a:latin typeface="Arial"/>
                <a:cs typeface="Arial"/>
              </a:rPr>
              <a:t>Campaign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6552" y="6095"/>
            <a:ext cx="3659124" cy="2580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415109"/>
            <a:ext cx="64103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Ad </a:t>
            </a:r>
            <a:r>
              <a:rPr spc="-30" dirty="0"/>
              <a:t>Creation</a:t>
            </a:r>
            <a:r>
              <a:rPr spc="-195" dirty="0"/>
              <a:t> </a:t>
            </a:r>
            <a:r>
              <a:rPr spc="-20" dirty="0"/>
              <a:t>Done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3962400"/>
            <a:ext cx="23590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3095" marR="5080" indent="-62103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with: </a:t>
            </a:r>
            <a:r>
              <a:rPr sz="2000" b="1" spc="65" dirty="0">
                <a:latin typeface="Arial"/>
                <a:cs typeface="Arial"/>
              </a:rPr>
              <a:t>No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Marketing  </a:t>
            </a:r>
            <a:r>
              <a:rPr sz="2000" b="1" spc="-15" dirty="0">
                <a:latin typeface="Arial"/>
                <a:cs typeface="Arial"/>
              </a:rPr>
              <a:t>objective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89860" y="1543810"/>
            <a:ext cx="9502140" cy="53141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7341" y="0"/>
            <a:ext cx="44291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Ad </a:t>
            </a:r>
            <a:r>
              <a:rPr spc="-30" dirty="0"/>
              <a:t>Creation</a:t>
            </a:r>
            <a:r>
              <a:rPr spc="-195" dirty="0"/>
              <a:t> </a:t>
            </a:r>
            <a:r>
              <a:rPr spc="-20" dirty="0"/>
              <a:t>Done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8595" y="731646"/>
            <a:ext cx="235902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3095" marR="5080" indent="-62103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with: </a:t>
            </a:r>
            <a:r>
              <a:rPr sz="2000" b="1" spc="65" dirty="0">
                <a:latin typeface="Arial"/>
                <a:cs typeface="Arial"/>
              </a:rPr>
              <a:t>No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Marketing  </a:t>
            </a:r>
            <a:r>
              <a:rPr sz="2000" b="1" spc="-15" dirty="0">
                <a:latin typeface="Arial"/>
                <a:cs typeface="Arial"/>
              </a:rPr>
              <a:t>objective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6879" y="1636774"/>
            <a:ext cx="10490200" cy="5226050"/>
            <a:chOff x="1706879" y="1636774"/>
            <a:chExt cx="10490200" cy="5226050"/>
          </a:xfrm>
        </p:grpSpPr>
        <p:sp>
          <p:nvSpPr>
            <p:cNvPr id="5" name="object 5"/>
            <p:cNvSpPr/>
            <p:nvPr/>
          </p:nvSpPr>
          <p:spPr>
            <a:xfrm>
              <a:off x="1716023" y="1645918"/>
              <a:ext cx="10475976" cy="5212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1451" y="1641346"/>
              <a:ext cx="10480675" cy="5217160"/>
            </a:xfrm>
            <a:custGeom>
              <a:avLst/>
              <a:gdLst/>
              <a:ahLst/>
              <a:cxnLst/>
              <a:rect l="l" t="t" r="r" b="b"/>
              <a:pathLst>
                <a:path w="10480675" h="5217159">
                  <a:moveTo>
                    <a:pt x="10480548" y="0"/>
                  </a:moveTo>
                  <a:lnTo>
                    <a:pt x="0" y="0"/>
                  </a:lnTo>
                  <a:lnTo>
                    <a:pt x="0" y="52166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28" y="0"/>
            <a:ext cx="1824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How</a:t>
            </a:r>
            <a:r>
              <a:rPr spc="-120" dirty="0"/>
              <a:t> </a:t>
            </a:r>
            <a:r>
              <a:rPr spc="200" dirty="0"/>
              <a:t>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5660" y="377697"/>
            <a:ext cx="1824989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0" marR="5080" indent="-108585">
              <a:lnSpc>
                <a:spcPct val="100000"/>
              </a:lnSpc>
              <a:spcBef>
                <a:spcPts val="105"/>
              </a:spcBef>
            </a:pPr>
            <a:r>
              <a:rPr sz="4400" spc="-60" dirty="0">
                <a:solidFill>
                  <a:srgbClr val="178DBA"/>
                </a:solidFill>
                <a:latin typeface="Arial"/>
                <a:cs typeface="Arial"/>
              </a:rPr>
              <a:t>ch</a:t>
            </a:r>
            <a:r>
              <a:rPr sz="4400" spc="-35" dirty="0">
                <a:solidFill>
                  <a:srgbClr val="178DBA"/>
                </a:solidFill>
                <a:latin typeface="Arial"/>
                <a:cs typeface="Arial"/>
              </a:rPr>
              <a:t>ange  </a:t>
            </a:r>
            <a:r>
              <a:rPr sz="4400" spc="-45" dirty="0">
                <a:solidFill>
                  <a:srgbClr val="178DBA"/>
                </a:solidFill>
                <a:latin typeface="Arial"/>
                <a:cs typeface="Arial"/>
              </a:rPr>
              <a:t>Target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605" y="1901393"/>
            <a:ext cx="235839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with: </a:t>
            </a:r>
            <a:r>
              <a:rPr sz="2000" b="1" spc="70" dirty="0">
                <a:latin typeface="Arial"/>
                <a:cs typeface="Arial"/>
              </a:rPr>
              <a:t>No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Marketing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latin typeface="Arial"/>
                <a:cs typeface="Arial"/>
              </a:rPr>
              <a:t>objective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53511" y="0"/>
            <a:ext cx="9238615" cy="6858000"/>
            <a:chOff x="2953511" y="0"/>
            <a:chExt cx="9238615" cy="6858000"/>
          </a:xfrm>
        </p:grpSpPr>
        <p:sp>
          <p:nvSpPr>
            <p:cNvPr id="6" name="object 6"/>
            <p:cNvSpPr/>
            <p:nvPr/>
          </p:nvSpPr>
          <p:spPr>
            <a:xfrm>
              <a:off x="2962655" y="0"/>
              <a:ext cx="9229343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58083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841915"/>
            <a:ext cx="647954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solidFill>
                  <a:srgbClr val="00B0F0"/>
                </a:solidFill>
              </a:rPr>
              <a:t>Display</a:t>
            </a:r>
            <a:r>
              <a:rPr spc="-100" dirty="0">
                <a:solidFill>
                  <a:srgbClr val="00B0F0"/>
                </a:solidFill>
              </a:rPr>
              <a:t> </a:t>
            </a:r>
            <a:r>
              <a:rPr spc="-90" dirty="0">
                <a:solidFill>
                  <a:srgbClr val="00B0F0"/>
                </a:solidFill>
              </a:rPr>
              <a:t>Planner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2362200"/>
            <a:ext cx="11446510" cy="3339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Arial"/>
                <a:cs typeface="Arial"/>
              </a:rPr>
              <a:t>An </a:t>
            </a:r>
            <a:r>
              <a:rPr sz="1800" b="1" spc="-15" dirty="0">
                <a:latin typeface="Arial"/>
                <a:cs typeface="Arial"/>
              </a:rPr>
              <a:t>AdWords </a:t>
            </a:r>
            <a:r>
              <a:rPr sz="1800" b="1" spc="20" dirty="0">
                <a:latin typeface="Arial"/>
                <a:cs typeface="Arial"/>
              </a:rPr>
              <a:t>tool </a:t>
            </a:r>
            <a:r>
              <a:rPr sz="1800" b="1" spc="30" dirty="0">
                <a:latin typeface="Arial"/>
                <a:cs typeface="Arial"/>
              </a:rPr>
              <a:t>that </a:t>
            </a:r>
            <a:r>
              <a:rPr sz="1800" b="1" spc="-30" dirty="0">
                <a:latin typeface="Arial"/>
                <a:cs typeface="Arial"/>
              </a:rPr>
              <a:t>provides </a:t>
            </a:r>
            <a:r>
              <a:rPr sz="1800" b="1" spc="-55" dirty="0">
                <a:latin typeface="Arial"/>
                <a:cs typeface="Arial"/>
              </a:rPr>
              <a:t>ideas </a:t>
            </a:r>
            <a:r>
              <a:rPr sz="1800" b="1" spc="-10" dirty="0">
                <a:latin typeface="Arial"/>
                <a:cs typeface="Arial"/>
              </a:rPr>
              <a:t>and </a:t>
            </a:r>
            <a:r>
              <a:rPr sz="1800" b="1" spc="-35" dirty="0">
                <a:latin typeface="Arial"/>
                <a:cs typeface="Arial"/>
              </a:rPr>
              <a:t>estimates </a:t>
            </a:r>
            <a:r>
              <a:rPr sz="1800" b="1" spc="45" dirty="0">
                <a:latin typeface="Arial"/>
                <a:cs typeface="Arial"/>
              </a:rPr>
              <a:t>to </a:t>
            </a:r>
            <a:r>
              <a:rPr sz="1800" b="1" spc="-10" dirty="0">
                <a:latin typeface="Arial"/>
                <a:cs typeface="Arial"/>
              </a:rPr>
              <a:t>help </a:t>
            </a:r>
            <a:r>
              <a:rPr sz="1800" b="1" spc="-15" dirty="0">
                <a:latin typeface="Arial"/>
                <a:cs typeface="Arial"/>
              </a:rPr>
              <a:t>you </a:t>
            </a:r>
            <a:r>
              <a:rPr sz="1800" b="1" spc="-5" dirty="0">
                <a:latin typeface="Arial"/>
                <a:cs typeface="Arial"/>
              </a:rPr>
              <a:t>plan </a:t>
            </a:r>
            <a:r>
              <a:rPr sz="1800" b="1" spc="-35" dirty="0">
                <a:latin typeface="Arial"/>
                <a:cs typeface="Arial"/>
              </a:rPr>
              <a:t>a </a:t>
            </a:r>
            <a:r>
              <a:rPr sz="1800" b="1" spc="-30" dirty="0">
                <a:latin typeface="Arial"/>
                <a:cs typeface="Arial"/>
              </a:rPr>
              <a:t>Display  </a:t>
            </a:r>
            <a:r>
              <a:rPr sz="1800" b="1" spc="30" dirty="0">
                <a:latin typeface="Arial"/>
                <a:cs typeface="Arial"/>
              </a:rPr>
              <a:t>Network </a:t>
            </a:r>
            <a:r>
              <a:rPr sz="1800" b="1" spc="-20" dirty="0">
                <a:latin typeface="Arial"/>
                <a:cs typeface="Arial"/>
              </a:rPr>
              <a:t>campaign </a:t>
            </a:r>
            <a:r>
              <a:rPr sz="1800" b="1" spc="30" dirty="0">
                <a:latin typeface="Arial"/>
                <a:cs typeface="Arial"/>
              </a:rPr>
              <a:t>that </a:t>
            </a:r>
            <a:r>
              <a:rPr sz="1800" b="1" spc="-15" dirty="0">
                <a:latin typeface="Arial"/>
                <a:cs typeface="Arial"/>
              </a:rPr>
              <a:t>you </a:t>
            </a:r>
            <a:r>
              <a:rPr sz="1800" b="1" spc="-65" dirty="0">
                <a:latin typeface="Arial"/>
                <a:cs typeface="Arial"/>
              </a:rPr>
              <a:t>can </a:t>
            </a:r>
            <a:r>
              <a:rPr sz="1800" b="1" spc="-5" dirty="0">
                <a:latin typeface="Arial"/>
                <a:cs typeface="Arial"/>
              </a:rPr>
              <a:t>add </a:t>
            </a:r>
            <a:r>
              <a:rPr sz="1800" b="1" spc="45" dirty="0">
                <a:latin typeface="Arial"/>
                <a:cs typeface="Arial"/>
              </a:rPr>
              <a:t>to </a:t>
            </a:r>
            <a:r>
              <a:rPr sz="1800" b="1" spc="-10" dirty="0">
                <a:latin typeface="Arial"/>
                <a:cs typeface="Arial"/>
              </a:rPr>
              <a:t>your </a:t>
            </a:r>
            <a:r>
              <a:rPr sz="1800" b="1" spc="-35" dirty="0">
                <a:latin typeface="Arial"/>
                <a:cs typeface="Arial"/>
              </a:rPr>
              <a:t>account </a:t>
            </a:r>
            <a:r>
              <a:rPr sz="1800" b="1" spc="5" dirty="0">
                <a:latin typeface="Arial"/>
                <a:cs typeface="Arial"/>
              </a:rPr>
              <a:t>or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download.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13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30" dirty="0">
                <a:latin typeface="Arial"/>
                <a:cs typeface="Arial"/>
              </a:rPr>
              <a:t>Display </a:t>
            </a:r>
            <a:r>
              <a:rPr sz="1800" spc="-40" dirty="0">
                <a:latin typeface="Arial"/>
                <a:cs typeface="Arial"/>
              </a:rPr>
              <a:t>Planner </a:t>
            </a:r>
            <a:r>
              <a:rPr sz="1800" spc="-25" dirty="0">
                <a:latin typeface="Arial"/>
                <a:cs typeface="Arial"/>
              </a:rPr>
              <a:t>generates </a:t>
            </a:r>
            <a:r>
              <a:rPr sz="1800" spc="-45" dirty="0">
                <a:latin typeface="Arial"/>
                <a:cs typeface="Arial"/>
              </a:rPr>
              <a:t>ideas </a:t>
            </a:r>
            <a:r>
              <a:rPr sz="1800" spc="45" dirty="0">
                <a:latin typeface="Arial"/>
                <a:cs typeface="Arial"/>
              </a:rPr>
              <a:t>for </a:t>
            </a:r>
            <a:r>
              <a:rPr sz="1800" spc="-10" dirty="0">
                <a:latin typeface="Arial"/>
                <a:cs typeface="Arial"/>
              </a:rPr>
              <a:t>all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ways </a:t>
            </a:r>
            <a:r>
              <a:rPr sz="1800" spc="10" dirty="0">
                <a:latin typeface="Arial"/>
                <a:cs typeface="Arial"/>
              </a:rPr>
              <a:t>you </a:t>
            </a:r>
            <a:r>
              <a:rPr sz="1800" spc="-50" dirty="0">
                <a:latin typeface="Arial"/>
                <a:cs typeface="Arial"/>
              </a:rPr>
              <a:t>can </a:t>
            </a:r>
            <a:r>
              <a:rPr sz="1800" spc="20" dirty="0">
                <a:latin typeface="Arial"/>
                <a:cs typeface="Arial"/>
              </a:rPr>
              <a:t>target the </a:t>
            </a:r>
            <a:r>
              <a:rPr sz="1800" spc="-30" dirty="0">
                <a:latin typeface="Arial"/>
                <a:cs typeface="Arial"/>
              </a:rPr>
              <a:t>Display</a:t>
            </a:r>
            <a:endParaRPr sz="1800" dirty="0">
              <a:latin typeface="Arial"/>
              <a:cs typeface="Arial"/>
            </a:endParaRPr>
          </a:p>
          <a:p>
            <a:pPr marL="299085" marR="18415">
              <a:lnSpc>
                <a:spcPct val="100000"/>
              </a:lnSpc>
            </a:pPr>
            <a:r>
              <a:rPr sz="1800" spc="5" dirty="0">
                <a:latin typeface="Arial"/>
                <a:cs typeface="Arial"/>
              </a:rPr>
              <a:t>Network. </a:t>
            </a:r>
            <a:r>
              <a:rPr sz="1800" spc="-5" dirty="0">
                <a:latin typeface="Arial"/>
                <a:cs typeface="Arial"/>
              </a:rPr>
              <a:t>Targeting </a:t>
            </a:r>
            <a:r>
              <a:rPr sz="1800" spc="-45" dirty="0">
                <a:latin typeface="Arial"/>
                <a:cs typeface="Arial"/>
              </a:rPr>
              <a:t>ideas are </a:t>
            </a:r>
            <a:r>
              <a:rPr sz="1800" spc="-40" dirty="0">
                <a:latin typeface="Arial"/>
                <a:cs typeface="Arial"/>
              </a:rPr>
              <a:t>based </a:t>
            </a:r>
            <a:r>
              <a:rPr sz="1800" spc="35" dirty="0">
                <a:latin typeface="Arial"/>
                <a:cs typeface="Arial"/>
              </a:rPr>
              <a:t>on </a:t>
            </a:r>
            <a:r>
              <a:rPr sz="1800" spc="15" dirty="0">
                <a:latin typeface="Arial"/>
                <a:cs typeface="Arial"/>
              </a:rPr>
              <a:t>your </a:t>
            </a:r>
            <a:r>
              <a:rPr sz="1800" spc="-15" dirty="0">
                <a:latin typeface="Arial"/>
                <a:cs typeface="Arial"/>
              </a:rPr>
              <a:t>customers’ interests </a:t>
            </a:r>
            <a:r>
              <a:rPr sz="1800" spc="40" dirty="0">
                <a:latin typeface="Arial"/>
                <a:cs typeface="Arial"/>
              </a:rPr>
              <a:t>or </a:t>
            </a:r>
            <a:r>
              <a:rPr sz="1800" spc="15" dirty="0">
                <a:latin typeface="Arial"/>
                <a:cs typeface="Arial"/>
              </a:rPr>
              <a:t>your landing  </a:t>
            </a:r>
            <a:r>
              <a:rPr sz="1800" spc="-35" dirty="0">
                <a:latin typeface="Arial"/>
                <a:cs typeface="Arial"/>
              </a:rPr>
              <a:t>page. </a:t>
            </a:r>
            <a:r>
              <a:rPr sz="1800" spc="-60" dirty="0">
                <a:latin typeface="Arial"/>
                <a:cs typeface="Arial"/>
              </a:rPr>
              <a:t>They </a:t>
            </a:r>
            <a:r>
              <a:rPr sz="1800" spc="-5" dirty="0">
                <a:latin typeface="Arial"/>
                <a:cs typeface="Arial"/>
              </a:rPr>
              <a:t>include </a:t>
            </a:r>
            <a:r>
              <a:rPr sz="1800" spc="-30" dirty="0">
                <a:latin typeface="Arial"/>
                <a:cs typeface="Arial"/>
              </a:rPr>
              <a:t>keywords, </a:t>
            </a:r>
            <a:r>
              <a:rPr sz="1800" spc="-20" dirty="0">
                <a:latin typeface="Arial"/>
                <a:cs typeface="Arial"/>
              </a:rPr>
              <a:t>placements </a:t>
            </a:r>
            <a:r>
              <a:rPr sz="1800" spc="-40" dirty="0">
                <a:latin typeface="Arial"/>
                <a:cs typeface="Arial"/>
              </a:rPr>
              <a:t>(websites, </a:t>
            </a:r>
            <a:r>
              <a:rPr sz="1800" spc="-35" dirty="0">
                <a:latin typeface="Arial"/>
                <a:cs typeface="Arial"/>
              </a:rPr>
              <a:t>videos, </a:t>
            </a:r>
            <a:r>
              <a:rPr sz="1800" spc="20" dirty="0">
                <a:latin typeface="Arial"/>
                <a:cs typeface="Arial"/>
              </a:rPr>
              <a:t>mobile </a:t>
            </a:r>
            <a:r>
              <a:rPr sz="1800" spc="-50" dirty="0">
                <a:latin typeface="Arial"/>
                <a:cs typeface="Arial"/>
              </a:rPr>
              <a:t>apps, </a:t>
            </a:r>
            <a:r>
              <a:rPr sz="1800" spc="20" dirty="0">
                <a:latin typeface="Arial"/>
                <a:cs typeface="Arial"/>
              </a:rPr>
              <a:t>mobile  </a:t>
            </a:r>
            <a:r>
              <a:rPr sz="1800" spc="5" dirty="0">
                <a:latin typeface="Arial"/>
                <a:cs typeface="Arial"/>
              </a:rPr>
              <a:t>app </a:t>
            </a:r>
            <a:r>
              <a:rPr sz="1800" spc="-30" dirty="0">
                <a:latin typeface="Arial"/>
                <a:cs typeface="Arial"/>
              </a:rPr>
              <a:t>categories), </a:t>
            </a:r>
            <a:r>
              <a:rPr sz="1800" spc="-15" dirty="0">
                <a:latin typeface="Arial"/>
                <a:cs typeface="Arial"/>
              </a:rPr>
              <a:t>topics, interests </a:t>
            </a:r>
            <a:r>
              <a:rPr sz="1800" spc="-10" dirty="0">
                <a:latin typeface="Arial"/>
                <a:cs typeface="Arial"/>
              </a:rPr>
              <a:t>(affinities, </a:t>
            </a:r>
            <a:r>
              <a:rPr sz="1800" spc="20" dirty="0">
                <a:latin typeface="Arial"/>
                <a:cs typeface="Arial"/>
              </a:rPr>
              <a:t>in-market </a:t>
            </a:r>
            <a:r>
              <a:rPr sz="1800" spc="-40" dirty="0">
                <a:latin typeface="Arial"/>
                <a:cs typeface="Arial"/>
              </a:rPr>
              <a:t>segments), </a:t>
            </a:r>
            <a:r>
              <a:rPr sz="1800" spc="-5" dirty="0">
                <a:latin typeface="Arial"/>
                <a:cs typeface="Arial"/>
              </a:rPr>
              <a:t>demographics  </a:t>
            </a:r>
            <a:r>
              <a:rPr sz="1800" spc="-55" dirty="0">
                <a:latin typeface="Arial"/>
                <a:cs typeface="Arial"/>
              </a:rPr>
              <a:t>(age, </a:t>
            </a:r>
            <a:r>
              <a:rPr sz="1800" spc="-20" dirty="0">
                <a:latin typeface="Arial"/>
                <a:cs typeface="Arial"/>
              </a:rPr>
              <a:t>gender),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remarketing.</a:t>
            </a:r>
            <a:endParaRPr sz="1800" dirty="0">
              <a:latin typeface="Arial"/>
              <a:cs typeface="Arial"/>
            </a:endParaRPr>
          </a:p>
          <a:p>
            <a:pPr marL="299085" marR="248285" indent="-287020">
              <a:lnSpc>
                <a:spcPct val="100000"/>
              </a:lnSpc>
              <a:spcBef>
                <a:spcPts val="216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10" dirty="0">
                <a:latin typeface="Arial"/>
                <a:cs typeface="Arial"/>
              </a:rPr>
              <a:t>Each </a:t>
            </a:r>
            <a:r>
              <a:rPr sz="1800" spc="-20" dirty="0">
                <a:latin typeface="Arial"/>
                <a:cs typeface="Arial"/>
              </a:rPr>
              <a:t>idea </a:t>
            </a:r>
            <a:r>
              <a:rPr sz="1800" spc="-35" dirty="0">
                <a:latin typeface="Arial"/>
                <a:cs typeface="Arial"/>
              </a:rPr>
              <a:t>comes </a:t>
            </a:r>
            <a:r>
              <a:rPr sz="1800" spc="35" dirty="0"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impression </a:t>
            </a:r>
            <a:r>
              <a:rPr sz="1800" spc="-25" dirty="0">
                <a:latin typeface="Arial"/>
                <a:cs typeface="Arial"/>
              </a:rPr>
              <a:t>estimates </a:t>
            </a:r>
            <a:r>
              <a:rPr sz="1800" spc="-5" dirty="0">
                <a:latin typeface="Arial"/>
                <a:cs typeface="Arial"/>
              </a:rPr>
              <a:t>and historical </a:t>
            </a:r>
            <a:r>
              <a:rPr sz="1800" spc="-50" dirty="0">
                <a:latin typeface="Arial"/>
                <a:cs typeface="Arial"/>
              </a:rPr>
              <a:t>costs. </a:t>
            </a:r>
            <a:r>
              <a:rPr sz="1800" spc="-20" dirty="0">
                <a:latin typeface="Arial"/>
                <a:cs typeface="Arial"/>
              </a:rPr>
              <a:t>Think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30" dirty="0">
                <a:latin typeface="Arial"/>
                <a:cs typeface="Arial"/>
              </a:rPr>
              <a:t>these  </a:t>
            </a:r>
            <a:r>
              <a:rPr sz="1800" spc="-25" dirty="0">
                <a:latin typeface="Arial"/>
                <a:cs typeface="Arial"/>
              </a:rPr>
              <a:t>estimates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20" dirty="0">
                <a:latin typeface="Arial"/>
                <a:cs typeface="Arial"/>
              </a:rPr>
              <a:t>statistics </a:t>
            </a:r>
            <a:r>
              <a:rPr sz="1800" spc="-114" dirty="0">
                <a:latin typeface="Arial"/>
                <a:cs typeface="Arial"/>
              </a:rPr>
              <a:t>as </a:t>
            </a:r>
            <a:r>
              <a:rPr sz="1800" spc="-90" dirty="0">
                <a:latin typeface="Arial"/>
                <a:cs typeface="Arial"/>
              </a:rPr>
              <a:t>a </a:t>
            </a:r>
            <a:r>
              <a:rPr sz="1800" spc="20" dirty="0">
                <a:latin typeface="Arial"/>
                <a:cs typeface="Arial"/>
              </a:rPr>
              <a:t>guide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10" dirty="0">
                <a:latin typeface="Arial"/>
                <a:cs typeface="Arial"/>
              </a:rPr>
              <a:t>help you </a:t>
            </a:r>
            <a:r>
              <a:rPr sz="1800" dirty="0">
                <a:latin typeface="Arial"/>
                <a:cs typeface="Arial"/>
              </a:rPr>
              <a:t>plan </a:t>
            </a:r>
            <a:r>
              <a:rPr sz="1800" spc="15" dirty="0">
                <a:latin typeface="Arial"/>
                <a:cs typeface="Arial"/>
              </a:rPr>
              <a:t>your </a:t>
            </a:r>
            <a:r>
              <a:rPr sz="1800" spc="-30" dirty="0">
                <a:latin typeface="Arial"/>
                <a:cs typeface="Arial"/>
              </a:rPr>
              <a:t>Display </a:t>
            </a:r>
            <a:r>
              <a:rPr sz="1800" spc="20" dirty="0">
                <a:latin typeface="Arial"/>
                <a:cs typeface="Arial"/>
              </a:rPr>
              <a:t>Network  </a:t>
            </a:r>
            <a:r>
              <a:rPr sz="1800" spc="-20" dirty="0">
                <a:latin typeface="Arial"/>
                <a:cs typeface="Arial"/>
              </a:rPr>
              <a:t>campaign, </a:t>
            </a:r>
            <a:r>
              <a:rPr sz="1800" dirty="0">
                <a:latin typeface="Arial"/>
                <a:cs typeface="Arial"/>
              </a:rPr>
              <a:t>rather </a:t>
            </a:r>
            <a:r>
              <a:rPr sz="1800" spc="10" dirty="0">
                <a:latin typeface="Arial"/>
                <a:cs typeface="Arial"/>
              </a:rPr>
              <a:t>than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15" dirty="0">
                <a:latin typeface="Arial"/>
                <a:cs typeface="Arial"/>
              </a:rPr>
              <a:t>project </a:t>
            </a:r>
            <a:r>
              <a:rPr sz="1800" spc="25" dirty="0">
                <a:latin typeface="Arial"/>
                <a:cs typeface="Arial"/>
              </a:rPr>
              <a:t>future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performance.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216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45" dirty="0">
                <a:latin typeface="Arial"/>
                <a:cs typeface="Arial"/>
              </a:rPr>
              <a:t>You </a:t>
            </a:r>
            <a:r>
              <a:rPr sz="1800" spc="-50" dirty="0">
                <a:latin typeface="Arial"/>
                <a:cs typeface="Arial"/>
              </a:rPr>
              <a:t>can </a:t>
            </a:r>
            <a:r>
              <a:rPr sz="1800" spc="40" dirty="0">
                <a:latin typeface="Arial"/>
                <a:cs typeface="Arial"/>
              </a:rPr>
              <a:t>find </a:t>
            </a:r>
            <a:r>
              <a:rPr sz="1800" spc="-30" dirty="0">
                <a:latin typeface="Arial"/>
                <a:cs typeface="Arial"/>
              </a:rPr>
              <a:t>Display </a:t>
            </a:r>
            <a:r>
              <a:rPr sz="1800" spc="-40" dirty="0">
                <a:latin typeface="Arial"/>
                <a:cs typeface="Arial"/>
              </a:rPr>
              <a:t>Planner </a:t>
            </a:r>
            <a:r>
              <a:rPr sz="1800" spc="5" dirty="0">
                <a:latin typeface="Arial"/>
                <a:cs typeface="Arial"/>
              </a:rPr>
              <a:t>under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30" dirty="0">
                <a:latin typeface="Arial"/>
                <a:cs typeface="Arial"/>
              </a:rPr>
              <a:t>Tools </a:t>
            </a:r>
            <a:r>
              <a:rPr sz="1800" spc="25" dirty="0">
                <a:latin typeface="Arial"/>
                <a:cs typeface="Arial"/>
              </a:rPr>
              <a:t>tab </a:t>
            </a:r>
            <a:r>
              <a:rPr sz="1800" spc="20" dirty="0">
                <a:latin typeface="Arial"/>
                <a:cs typeface="Arial"/>
              </a:rPr>
              <a:t>in </a:t>
            </a:r>
            <a:r>
              <a:rPr sz="1800" spc="15" dirty="0">
                <a:latin typeface="Arial"/>
                <a:cs typeface="Arial"/>
              </a:rPr>
              <a:t>your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account.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Display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5365" y="2712189"/>
            <a:ext cx="1880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0" dirty="0">
                <a:solidFill>
                  <a:srgbClr val="178DBA"/>
                </a:solidFill>
                <a:latin typeface="Arial"/>
                <a:cs typeface="Arial"/>
              </a:rPr>
              <a:t>Pla</a:t>
            </a:r>
            <a:r>
              <a:rPr sz="4400" spc="-150" dirty="0">
                <a:solidFill>
                  <a:srgbClr val="178DBA"/>
                </a:solidFill>
                <a:latin typeface="Arial"/>
                <a:cs typeface="Arial"/>
              </a:rPr>
              <a:t>n</a:t>
            </a:r>
            <a:r>
              <a:rPr sz="4400" spc="-15" dirty="0">
                <a:solidFill>
                  <a:srgbClr val="178DBA"/>
                </a:solidFill>
                <a:latin typeface="Arial"/>
                <a:cs typeface="Arial"/>
              </a:rPr>
              <a:t>ner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1711" y="12190"/>
            <a:ext cx="8400287" cy="6845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Display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5365" y="2809584"/>
            <a:ext cx="1880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0" dirty="0">
                <a:solidFill>
                  <a:srgbClr val="178DBA"/>
                </a:solidFill>
                <a:latin typeface="Arial"/>
                <a:cs typeface="Arial"/>
              </a:rPr>
              <a:t>Pla</a:t>
            </a:r>
            <a:r>
              <a:rPr sz="4400" spc="-150" dirty="0">
                <a:solidFill>
                  <a:srgbClr val="178DBA"/>
                </a:solidFill>
                <a:latin typeface="Arial"/>
                <a:cs typeface="Arial"/>
              </a:rPr>
              <a:t>n</a:t>
            </a:r>
            <a:r>
              <a:rPr sz="4400" spc="-15" dirty="0">
                <a:solidFill>
                  <a:srgbClr val="178DBA"/>
                </a:solidFill>
                <a:latin typeface="Arial"/>
                <a:cs typeface="Arial"/>
              </a:rPr>
              <a:t>ner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74720" y="12190"/>
            <a:ext cx="8717279" cy="6845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0589" y="573100"/>
            <a:ext cx="41052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solidFill>
                  <a:srgbClr val="178DBA"/>
                </a:solidFill>
                <a:latin typeface="Arial"/>
                <a:cs typeface="Arial"/>
              </a:rPr>
              <a:t>Campaign</a:t>
            </a:r>
            <a:r>
              <a:rPr sz="4400" spc="-114" dirty="0">
                <a:solidFill>
                  <a:srgbClr val="178DBA"/>
                </a:solidFill>
                <a:latin typeface="Arial"/>
                <a:cs typeface="Arial"/>
              </a:rPr>
              <a:t> </a:t>
            </a:r>
            <a:r>
              <a:rPr sz="4400" spc="-65" dirty="0">
                <a:solidFill>
                  <a:srgbClr val="178DBA"/>
                </a:solidFill>
                <a:latin typeface="Arial"/>
                <a:cs typeface="Arial"/>
              </a:rPr>
              <a:t>Setup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6723" y="1607261"/>
            <a:ext cx="5087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0" dirty="0">
                <a:solidFill>
                  <a:srgbClr val="585858"/>
                </a:solidFill>
                <a:latin typeface="Trebuchet MS"/>
                <a:cs typeface="Trebuchet MS"/>
              </a:rPr>
              <a:t>Choose</a:t>
            </a:r>
            <a:r>
              <a:rPr sz="1600" spc="-18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600" spc="-105" dirty="0">
                <a:solidFill>
                  <a:srgbClr val="585858"/>
                </a:solidFill>
                <a:latin typeface="Trebuchet MS"/>
                <a:cs typeface="Trebuchet MS"/>
              </a:rPr>
              <a:t>“Search</a:t>
            </a:r>
            <a:r>
              <a:rPr sz="1600" spc="-1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585858"/>
                </a:solidFill>
                <a:latin typeface="Trebuchet MS"/>
                <a:cs typeface="Trebuchet MS"/>
              </a:rPr>
              <a:t>Network</a:t>
            </a:r>
            <a:r>
              <a:rPr sz="1600" spc="-18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585858"/>
                </a:solidFill>
                <a:latin typeface="Trebuchet MS"/>
                <a:cs typeface="Trebuchet MS"/>
              </a:rPr>
              <a:t>with</a:t>
            </a:r>
            <a:r>
              <a:rPr sz="1600" spc="-1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585858"/>
                </a:solidFill>
                <a:latin typeface="Trebuchet MS"/>
                <a:cs typeface="Trebuchet MS"/>
              </a:rPr>
              <a:t>Display</a:t>
            </a:r>
            <a:r>
              <a:rPr sz="1600" spc="-17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600" spc="-55" dirty="0">
                <a:solidFill>
                  <a:srgbClr val="585858"/>
                </a:solidFill>
                <a:latin typeface="Trebuchet MS"/>
                <a:cs typeface="Trebuchet MS"/>
              </a:rPr>
              <a:t>or</a:t>
            </a:r>
            <a:r>
              <a:rPr sz="1600" spc="-1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585858"/>
                </a:solidFill>
                <a:latin typeface="Trebuchet MS"/>
                <a:cs typeface="Trebuchet MS"/>
              </a:rPr>
              <a:t>Display</a:t>
            </a:r>
            <a:r>
              <a:rPr sz="1600" spc="-18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600" spc="-80" dirty="0">
                <a:solidFill>
                  <a:srgbClr val="585858"/>
                </a:solidFill>
                <a:latin typeface="Trebuchet MS"/>
                <a:cs typeface="Trebuchet MS"/>
              </a:rPr>
              <a:t>Network</a:t>
            </a:r>
            <a:r>
              <a:rPr sz="1600" spc="-19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585858"/>
                </a:solidFill>
                <a:latin typeface="Trebuchet MS"/>
                <a:cs typeface="Trebuchet MS"/>
              </a:rPr>
              <a:t>Only”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8460" y="2057400"/>
            <a:ext cx="9709531" cy="4495800"/>
            <a:chOff x="2680716" y="2183892"/>
            <a:chExt cx="6647815" cy="3733800"/>
          </a:xfrm>
        </p:grpSpPr>
        <p:sp>
          <p:nvSpPr>
            <p:cNvPr id="5" name="object 5"/>
            <p:cNvSpPr/>
            <p:nvPr/>
          </p:nvSpPr>
          <p:spPr>
            <a:xfrm>
              <a:off x="2689860" y="2193036"/>
              <a:ext cx="6629400" cy="37155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5288" y="2188464"/>
              <a:ext cx="6638925" cy="3724910"/>
            </a:xfrm>
            <a:custGeom>
              <a:avLst/>
              <a:gdLst/>
              <a:ahLst/>
              <a:cxnLst/>
              <a:rect l="l" t="t" r="r" b="b"/>
              <a:pathLst>
                <a:path w="6638925" h="3724910">
                  <a:moveTo>
                    <a:pt x="0" y="3724655"/>
                  </a:moveTo>
                  <a:lnTo>
                    <a:pt x="6638544" y="3724655"/>
                  </a:lnTo>
                  <a:lnTo>
                    <a:pt x="6638544" y="0"/>
                  </a:lnTo>
                  <a:lnTo>
                    <a:pt x="0" y="0"/>
                  </a:lnTo>
                  <a:lnTo>
                    <a:pt x="0" y="3724655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1184" y="676654"/>
            <a:ext cx="7167371" cy="6083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00" y="1524000"/>
            <a:ext cx="44297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solidFill>
                  <a:srgbClr val="178DBA"/>
                </a:solidFill>
                <a:latin typeface="Arial"/>
                <a:cs typeface="Arial"/>
              </a:rPr>
              <a:t>Campaign</a:t>
            </a:r>
            <a:r>
              <a:rPr sz="4400" spc="-125" dirty="0">
                <a:solidFill>
                  <a:srgbClr val="178DBA"/>
                </a:solidFill>
                <a:latin typeface="Arial"/>
                <a:cs typeface="Arial"/>
              </a:rPr>
              <a:t> </a:t>
            </a:r>
            <a:r>
              <a:rPr sz="4400" spc="5" dirty="0">
                <a:solidFill>
                  <a:srgbClr val="178DBA"/>
                </a:solidFill>
                <a:latin typeface="Arial"/>
                <a:cs typeface="Arial"/>
              </a:rPr>
              <a:t>Setting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600" y="3258311"/>
            <a:ext cx="320357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latin typeface="Arial"/>
                <a:cs typeface="Arial"/>
              </a:rPr>
              <a:t>Display </a:t>
            </a:r>
            <a:r>
              <a:rPr sz="2000" b="1" spc="35" dirty="0">
                <a:latin typeface="Arial"/>
                <a:cs typeface="Arial"/>
              </a:rPr>
              <a:t>Network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only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Arial"/>
                <a:cs typeface="Arial"/>
              </a:rPr>
              <a:t>with: </a:t>
            </a:r>
            <a:r>
              <a:rPr sz="2000" b="1" spc="30" dirty="0">
                <a:latin typeface="Arial"/>
                <a:cs typeface="Arial"/>
              </a:rPr>
              <a:t>Marketing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objectives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5752" y="0"/>
            <a:ext cx="6556375" cy="6858000"/>
            <a:chOff x="5635752" y="0"/>
            <a:chExt cx="6556375" cy="6858000"/>
          </a:xfrm>
        </p:grpSpPr>
        <p:sp>
          <p:nvSpPr>
            <p:cNvPr id="3" name="object 3"/>
            <p:cNvSpPr/>
            <p:nvPr/>
          </p:nvSpPr>
          <p:spPr>
            <a:xfrm>
              <a:off x="5644896" y="0"/>
              <a:ext cx="6547104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40324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14400" y="2209800"/>
            <a:ext cx="44297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solidFill>
                  <a:srgbClr val="178DBA"/>
                </a:solidFill>
                <a:latin typeface="Arial"/>
                <a:cs typeface="Arial"/>
              </a:rPr>
              <a:t>Campaign</a:t>
            </a:r>
            <a:r>
              <a:rPr sz="4400" spc="-125" dirty="0">
                <a:solidFill>
                  <a:srgbClr val="178DBA"/>
                </a:solidFill>
                <a:latin typeface="Arial"/>
                <a:cs typeface="Arial"/>
              </a:rPr>
              <a:t> </a:t>
            </a:r>
            <a:r>
              <a:rPr sz="4400" spc="5" dirty="0">
                <a:solidFill>
                  <a:srgbClr val="178DBA"/>
                </a:solidFill>
                <a:latin typeface="Arial"/>
                <a:cs typeface="Arial"/>
              </a:rPr>
              <a:t>Setting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200" y="3581400"/>
            <a:ext cx="351726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35" dirty="0">
                <a:latin typeface="Arial"/>
                <a:cs typeface="Arial"/>
              </a:rPr>
              <a:t>Display </a:t>
            </a:r>
            <a:r>
              <a:rPr sz="2000" b="1" spc="35" dirty="0">
                <a:latin typeface="Arial"/>
                <a:cs typeface="Arial"/>
              </a:rPr>
              <a:t>Network</a:t>
            </a:r>
            <a:r>
              <a:rPr sz="2000" b="1" spc="-15" dirty="0">
                <a:latin typeface="Arial"/>
                <a:cs typeface="Arial"/>
              </a:rPr>
              <a:t> only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Arial"/>
                <a:cs typeface="Arial"/>
              </a:rPr>
              <a:t>with: </a:t>
            </a:r>
            <a:r>
              <a:rPr sz="2000" b="1" spc="65" dirty="0">
                <a:latin typeface="Arial"/>
                <a:cs typeface="Arial"/>
              </a:rPr>
              <a:t>No </a:t>
            </a:r>
            <a:r>
              <a:rPr sz="2000" b="1" spc="35" dirty="0">
                <a:latin typeface="Arial"/>
                <a:cs typeface="Arial"/>
              </a:rPr>
              <a:t>Marketing</a:t>
            </a:r>
            <a:r>
              <a:rPr sz="2000" b="1" spc="-185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objective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505200" y="533400"/>
            <a:ext cx="7569453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Display </a:t>
            </a:r>
            <a:r>
              <a:rPr spc="55" dirty="0"/>
              <a:t>Network</a:t>
            </a:r>
            <a:r>
              <a:rPr spc="-75" dirty="0"/>
              <a:t> </a:t>
            </a:r>
            <a:r>
              <a:rPr spc="45" dirty="0"/>
              <a:t>only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6414" y="1676400"/>
            <a:ext cx="3519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with: </a:t>
            </a:r>
            <a:r>
              <a:rPr sz="2000" b="1" spc="70" dirty="0">
                <a:latin typeface="Arial"/>
                <a:cs typeface="Arial"/>
              </a:rPr>
              <a:t>No </a:t>
            </a:r>
            <a:r>
              <a:rPr sz="2000" b="1" spc="35" dirty="0">
                <a:latin typeface="Arial"/>
                <a:cs typeface="Arial"/>
              </a:rPr>
              <a:t>Marketing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objective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599" y="2209800"/>
            <a:ext cx="10972800" cy="4450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796109"/>
            <a:ext cx="77781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00B0F0"/>
                </a:solidFill>
              </a:rPr>
              <a:t>Display </a:t>
            </a:r>
            <a:r>
              <a:rPr spc="55" dirty="0">
                <a:solidFill>
                  <a:srgbClr val="00B0F0"/>
                </a:solidFill>
              </a:rPr>
              <a:t>Network</a:t>
            </a:r>
            <a:r>
              <a:rPr spc="-80" dirty="0">
                <a:solidFill>
                  <a:srgbClr val="00B0F0"/>
                </a:solidFill>
              </a:rPr>
              <a:t> </a:t>
            </a:r>
            <a:r>
              <a:rPr spc="45" dirty="0">
                <a:solidFill>
                  <a:srgbClr val="00B0F0"/>
                </a:solidFill>
              </a:rPr>
              <a:t>only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828800"/>
            <a:ext cx="11777345" cy="47686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3384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with: </a:t>
            </a:r>
            <a:r>
              <a:rPr sz="2000" b="1" spc="65" dirty="0">
                <a:latin typeface="Arial"/>
                <a:cs typeface="Arial"/>
              </a:rPr>
              <a:t>No </a:t>
            </a:r>
            <a:r>
              <a:rPr sz="2000" b="1" spc="35" dirty="0">
                <a:latin typeface="Arial"/>
                <a:cs typeface="Arial"/>
              </a:rPr>
              <a:t>Marketing </a:t>
            </a:r>
            <a:r>
              <a:rPr sz="2000" b="1" spc="-15" dirty="0">
                <a:latin typeface="Arial"/>
                <a:cs typeface="Arial"/>
              </a:rPr>
              <a:t>objective </a:t>
            </a:r>
            <a:r>
              <a:rPr sz="2000" b="1" dirty="0">
                <a:latin typeface="Arial"/>
                <a:cs typeface="Arial"/>
              </a:rPr>
              <a:t>(Built</a:t>
            </a:r>
            <a:r>
              <a:rPr sz="2000" b="1" spc="-19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Awareness)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 dirty="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800" b="1" spc="-45" dirty="0">
                <a:latin typeface="Arial"/>
                <a:cs typeface="Arial"/>
              </a:rPr>
              <a:t>Increase </a:t>
            </a:r>
            <a:r>
              <a:rPr sz="1800" b="1" spc="-5" dirty="0">
                <a:latin typeface="Arial"/>
                <a:cs typeface="Arial"/>
              </a:rPr>
              <a:t>brand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awareness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800" spc="-70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purpose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90" dirty="0">
                <a:latin typeface="Arial"/>
                <a:cs typeface="Arial"/>
              </a:rPr>
              <a:t>a </a:t>
            </a:r>
            <a:r>
              <a:rPr sz="1800" spc="10" dirty="0">
                <a:latin typeface="Arial"/>
                <a:cs typeface="Arial"/>
              </a:rPr>
              <a:t>brand-engagement </a:t>
            </a:r>
            <a:r>
              <a:rPr sz="1800" spc="-10" dirty="0">
                <a:latin typeface="Arial"/>
                <a:cs typeface="Arial"/>
              </a:rPr>
              <a:t>campaign </a:t>
            </a:r>
            <a:r>
              <a:rPr sz="1800" spc="-55" dirty="0">
                <a:latin typeface="Arial"/>
                <a:cs typeface="Arial"/>
              </a:rPr>
              <a:t>is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35" dirty="0">
                <a:latin typeface="Arial"/>
                <a:cs typeface="Arial"/>
              </a:rPr>
              <a:t>build </a:t>
            </a:r>
            <a:r>
              <a:rPr sz="1800" spc="-65" dirty="0">
                <a:latin typeface="Arial"/>
                <a:cs typeface="Arial"/>
              </a:rPr>
              <a:t>awareness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and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positive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30" dirty="0">
                <a:latin typeface="Arial"/>
                <a:cs typeface="Arial"/>
              </a:rPr>
              <a:t>associations </a:t>
            </a:r>
            <a:r>
              <a:rPr sz="1800" spc="35" dirty="0">
                <a:latin typeface="Arial"/>
                <a:cs typeface="Arial"/>
              </a:rPr>
              <a:t>with </a:t>
            </a:r>
            <a:r>
              <a:rPr sz="1800" spc="15" dirty="0">
                <a:latin typeface="Arial"/>
                <a:cs typeface="Arial"/>
              </a:rPr>
              <a:t>your </a:t>
            </a:r>
            <a:r>
              <a:rPr sz="1800" spc="-5" dirty="0">
                <a:latin typeface="Arial"/>
                <a:cs typeface="Arial"/>
              </a:rPr>
              <a:t>company and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10" dirty="0">
                <a:latin typeface="Arial"/>
                <a:cs typeface="Arial"/>
              </a:rPr>
              <a:t>products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65" dirty="0">
                <a:latin typeface="Arial"/>
                <a:cs typeface="Arial"/>
              </a:rPr>
              <a:t>services. </a:t>
            </a:r>
            <a:r>
              <a:rPr sz="1800" spc="-4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customer </a:t>
            </a:r>
            <a:r>
              <a:rPr sz="1800" spc="-50" dirty="0">
                <a:latin typeface="Arial"/>
                <a:cs typeface="Arial"/>
              </a:rPr>
              <a:t>can </a:t>
            </a:r>
            <a:r>
              <a:rPr sz="1800" spc="5" dirty="0">
                <a:latin typeface="Arial"/>
                <a:cs typeface="Arial"/>
              </a:rPr>
              <a:t>interact </a:t>
            </a:r>
            <a:r>
              <a:rPr sz="1800" spc="35" dirty="0">
                <a:latin typeface="Arial"/>
                <a:cs typeface="Arial"/>
              </a:rPr>
              <a:t>with  </a:t>
            </a:r>
            <a:r>
              <a:rPr sz="1800" spc="15" dirty="0">
                <a:latin typeface="Arial"/>
                <a:cs typeface="Arial"/>
              </a:rPr>
              <a:t>your </a:t>
            </a:r>
            <a:r>
              <a:rPr sz="1800" spc="10" dirty="0">
                <a:latin typeface="Arial"/>
                <a:cs typeface="Arial"/>
              </a:rPr>
              <a:t>brand </a:t>
            </a:r>
            <a:r>
              <a:rPr sz="1800" spc="20" dirty="0">
                <a:latin typeface="Arial"/>
                <a:cs typeface="Arial"/>
              </a:rPr>
              <a:t>in </a:t>
            </a:r>
            <a:r>
              <a:rPr sz="1800" spc="-9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variety </a:t>
            </a:r>
            <a:r>
              <a:rPr sz="1800" spc="55" dirty="0">
                <a:latin typeface="Arial"/>
                <a:cs typeface="Arial"/>
              </a:rPr>
              <a:t>of </a:t>
            </a:r>
            <a:r>
              <a:rPr sz="1800" spc="-75" dirty="0">
                <a:latin typeface="Arial"/>
                <a:cs typeface="Arial"/>
              </a:rPr>
              <a:t>ways, </a:t>
            </a:r>
            <a:r>
              <a:rPr sz="1800" spc="15" dirty="0">
                <a:latin typeface="Arial"/>
                <a:cs typeface="Arial"/>
              </a:rPr>
              <a:t>including </a:t>
            </a:r>
            <a:r>
              <a:rPr sz="1800" spc="5" dirty="0">
                <a:latin typeface="Arial"/>
                <a:cs typeface="Arial"/>
              </a:rPr>
              <a:t>watching </a:t>
            </a:r>
            <a:r>
              <a:rPr sz="1800" spc="-35" dirty="0">
                <a:latin typeface="Arial"/>
                <a:cs typeface="Arial"/>
              </a:rPr>
              <a:t>videos, </a:t>
            </a:r>
            <a:r>
              <a:rPr sz="1800" spc="10" dirty="0">
                <a:latin typeface="Arial"/>
                <a:cs typeface="Arial"/>
              </a:rPr>
              <a:t>playing </a:t>
            </a:r>
            <a:r>
              <a:rPr sz="1800" spc="-55" dirty="0">
                <a:latin typeface="Arial"/>
                <a:cs typeface="Arial"/>
              </a:rPr>
              <a:t>games, </a:t>
            </a:r>
            <a:r>
              <a:rPr sz="1800" dirty="0">
                <a:latin typeface="Arial"/>
                <a:cs typeface="Arial"/>
              </a:rPr>
              <a:t>spending </a:t>
            </a:r>
            <a:r>
              <a:rPr sz="1800" spc="30" dirty="0">
                <a:latin typeface="Arial"/>
                <a:cs typeface="Arial"/>
              </a:rPr>
              <a:t>time  </a:t>
            </a:r>
            <a:r>
              <a:rPr sz="1800" spc="35" dirty="0">
                <a:latin typeface="Arial"/>
                <a:cs typeface="Arial"/>
              </a:rPr>
              <a:t>on </a:t>
            </a:r>
            <a:r>
              <a:rPr sz="1800" spc="15" dirty="0">
                <a:latin typeface="Arial"/>
                <a:cs typeface="Arial"/>
              </a:rPr>
              <a:t>your </a:t>
            </a:r>
            <a:r>
              <a:rPr sz="1800" spc="-25" dirty="0">
                <a:latin typeface="Arial"/>
                <a:cs typeface="Arial"/>
              </a:rPr>
              <a:t>website, </a:t>
            </a:r>
            <a:r>
              <a:rPr sz="1800" spc="40" dirty="0">
                <a:latin typeface="Arial"/>
                <a:cs typeface="Arial"/>
              </a:rPr>
              <a:t>or </a:t>
            </a:r>
            <a:r>
              <a:rPr sz="1800" spc="15" dirty="0">
                <a:latin typeface="Arial"/>
                <a:cs typeface="Arial"/>
              </a:rPr>
              <a:t>communicating </a:t>
            </a:r>
            <a:r>
              <a:rPr sz="1800" spc="35" dirty="0">
                <a:latin typeface="Arial"/>
                <a:cs typeface="Arial"/>
              </a:rPr>
              <a:t>with </a:t>
            </a:r>
            <a:r>
              <a:rPr sz="1800" spc="25" dirty="0">
                <a:latin typeface="Arial"/>
                <a:cs typeface="Arial"/>
              </a:rPr>
              <a:t>other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customers.</a:t>
            </a:r>
            <a:endParaRPr sz="1800" dirty="0">
              <a:latin typeface="Arial"/>
              <a:cs typeface="Arial"/>
            </a:endParaRPr>
          </a:p>
          <a:p>
            <a:pPr marL="12700" marR="95885">
              <a:lnSpc>
                <a:spcPct val="100000"/>
              </a:lnSpc>
              <a:spcBef>
                <a:spcPts val="5"/>
              </a:spcBef>
            </a:pPr>
            <a:r>
              <a:rPr sz="1800" spc="15" dirty="0">
                <a:latin typeface="Arial"/>
                <a:cs typeface="Arial"/>
              </a:rPr>
              <a:t>If </a:t>
            </a:r>
            <a:r>
              <a:rPr sz="1800" spc="10" dirty="0">
                <a:latin typeface="Arial"/>
                <a:cs typeface="Arial"/>
              </a:rPr>
              <a:t>you're </a:t>
            </a:r>
            <a:r>
              <a:rPr sz="1800" spc="-5" dirty="0">
                <a:latin typeface="Arial"/>
                <a:cs typeface="Arial"/>
              </a:rPr>
              <a:t>interested </a:t>
            </a:r>
            <a:r>
              <a:rPr sz="1800" spc="20" dirty="0">
                <a:latin typeface="Arial"/>
                <a:cs typeface="Arial"/>
              </a:rPr>
              <a:t>in </a:t>
            </a:r>
            <a:r>
              <a:rPr sz="1800" spc="-20" dirty="0">
                <a:latin typeface="Arial"/>
                <a:cs typeface="Arial"/>
              </a:rPr>
              <a:t>increasing </a:t>
            </a:r>
            <a:r>
              <a:rPr sz="1800" spc="15" dirty="0">
                <a:latin typeface="Arial"/>
                <a:cs typeface="Arial"/>
              </a:rPr>
              <a:t>your </a:t>
            </a:r>
            <a:r>
              <a:rPr sz="1800" spc="10" dirty="0">
                <a:latin typeface="Arial"/>
                <a:cs typeface="Arial"/>
              </a:rPr>
              <a:t>brand </a:t>
            </a:r>
            <a:r>
              <a:rPr sz="1800" spc="-70" dirty="0">
                <a:latin typeface="Arial"/>
                <a:cs typeface="Arial"/>
              </a:rPr>
              <a:t>awareness,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Google </a:t>
            </a:r>
            <a:r>
              <a:rPr sz="1800" spc="-30" dirty="0">
                <a:latin typeface="Arial"/>
                <a:cs typeface="Arial"/>
              </a:rPr>
              <a:t>Display </a:t>
            </a:r>
            <a:r>
              <a:rPr sz="1800" spc="20" dirty="0">
                <a:latin typeface="Arial"/>
                <a:cs typeface="Arial"/>
              </a:rPr>
              <a:t>Network </a:t>
            </a:r>
            <a:r>
              <a:rPr sz="1800" dirty="0">
                <a:latin typeface="Arial"/>
                <a:cs typeface="Arial"/>
              </a:rPr>
              <a:t>offers  </a:t>
            </a:r>
            <a:r>
              <a:rPr sz="1800" spc="10" dirty="0">
                <a:latin typeface="Arial"/>
                <a:cs typeface="Arial"/>
              </a:rPr>
              <a:t>you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-45" dirty="0">
                <a:latin typeface="Arial"/>
                <a:cs typeface="Arial"/>
              </a:rPr>
              <a:t>chance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connect </a:t>
            </a:r>
            <a:r>
              <a:rPr sz="1800" spc="35" dirty="0">
                <a:latin typeface="Arial"/>
                <a:cs typeface="Arial"/>
              </a:rPr>
              <a:t>with </a:t>
            </a:r>
            <a:r>
              <a:rPr sz="1800" spc="-20" dirty="0">
                <a:latin typeface="Arial"/>
                <a:cs typeface="Arial"/>
              </a:rPr>
              <a:t>customers </a:t>
            </a:r>
            <a:r>
              <a:rPr sz="1800" spc="10" dirty="0">
                <a:latin typeface="Arial"/>
                <a:cs typeface="Arial"/>
              </a:rPr>
              <a:t>at </a:t>
            </a:r>
            <a:r>
              <a:rPr sz="1800" spc="20" dirty="0">
                <a:latin typeface="Arial"/>
                <a:cs typeface="Arial"/>
              </a:rPr>
              <a:t>the </a:t>
            </a:r>
            <a:r>
              <a:rPr sz="1800" spc="45" dirty="0">
                <a:latin typeface="Arial"/>
                <a:cs typeface="Arial"/>
              </a:rPr>
              <a:t>right </a:t>
            </a:r>
            <a:r>
              <a:rPr sz="1800" spc="30" dirty="0">
                <a:latin typeface="Arial"/>
                <a:cs typeface="Arial"/>
              </a:rPr>
              <a:t>time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spc="-30" dirty="0">
                <a:latin typeface="Arial"/>
                <a:cs typeface="Arial"/>
              </a:rPr>
              <a:t>place </a:t>
            </a:r>
            <a:r>
              <a:rPr sz="1800" spc="35" dirty="0">
                <a:latin typeface="Arial"/>
                <a:cs typeface="Arial"/>
              </a:rPr>
              <a:t>on </a:t>
            </a:r>
            <a:r>
              <a:rPr sz="1800" spc="-15" dirty="0">
                <a:latin typeface="Arial"/>
                <a:cs typeface="Arial"/>
              </a:rPr>
              <a:t>thousands </a:t>
            </a:r>
            <a:r>
              <a:rPr sz="1800" spc="55" dirty="0">
                <a:latin typeface="Arial"/>
                <a:cs typeface="Arial"/>
              </a:rPr>
              <a:t>of  </a:t>
            </a:r>
            <a:r>
              <a:rPr sz="1800" spc="-30" dirty="0">
                <a:latin typeface="Arial"/>
                <a:cs typeface="Arial"/>
              </a:rPr>
              <a:t>websites </a:t>
            </a:r>
            <a:r>
              <a:rPr sz="1800" spc="5" dirty="0">
                <a:latin typeface="Arial"/>
                <a:cs typeface="Arial"/>
              </a:rPr>
              <a:t>worldwide. </a:t>
            </a:r>
            <a:r>
              <a:rPr sz="1800" spc="-45" dirty="0">
                <a:latin typeface="Arial"/>
                <a:cs typeface="Arial"/>
              </a:rPr>
              <a:t>You </a:t>
            </a:r>
            <a:r>
              <a:rPr sz="1800" spc="-50" dirty="0">
                <a:latin typeface="Arial"/>
                <a:cs typeface="Arial"/>
              </a:rPr>
              <a:t>can </a:t>
            </a:r>
            <a:r>
              <a:rPr sz="1800" spc="-60" dirty="0">
                <a:latin typeface="Arial"/>
                <a:cs typeface="Arial"/>
              </a:rPr>
              <a:t>use </a:t>
            </a:r>
            <a:r>
              <a:rPr sz="1800" spc="-10" dirty="0">
                <a:latin typeface="Arial"/>
                <a:cs typeface="Arial"/>
              </a:rPr>
              <a:t>placement </a:t>
            </a:r>
            <a:r>
              <a:rPr sz="1800" spc="25" dirty="0">
                <a:latin typeface="Arial"/>
                <a:cs typeface="Arial"/>
              </a:rPr>
              <a:t>targeting </a:t>
            </a:r>
            <a:r>
              <a:rPr sz="1800" spc="2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AdWords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10" dirty="0">
                <a:latin typeface="Arial"/>
                <a:cs typeface="Arial"/>
              </a:rPr>
              <a:t>help </a:t>
            </a:r>
            <a:r>
              <a:rPr sz="1800" spc="-40" dirty="0">
                <a:latin typeface="Arial"/>
                <a:cs typeface="Arial"/>
              </a:rPr>
              <a:t>reach </a:t>
            </a:r>
            <a:r>
              <a:rPr sz="1800" spc="-9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relevant  </a:t>
            </a:r>
            <a:r>
              <a:rPr sz="1800" spc="-25" dirty="0">
                <a:latin typeface="Arial"/>
                <a:cs typeface="Arial"/>
              </a:rPr>
              <a:t>audience </a:t>
            </a:r>
            <a:r>
              <a:rPr sz="1800" spc="45" dirty="0">
                <a:latin typeface="Arial"/>
                <a:cs typeface="Arial"/>
              </a:rPr>
              <a:t>for </a:t>
            </a:r>
            <a:r>
              <a:rPr sz="1800" spc="15" dirty="0">
                <a:latin typeface="Arial"/>
                <a:cs typeface="Arial"/>
              </a:rPr>
              <a:t>your </a:t>
            </a:r>
            <a:r>
              <a:rPr sz="1800" spc="-10" dirty="0">
                <a:latin typeface="Arial"/>
                <a:cs typeface="Arial"/>
              </a:rPr>
              <a:t>brand, </a:t>
            </a:r>
            <a:r>
              <a:rPr sz="1800" spc="-5" dirty="0">
                <a:latin typeface="Arial"/>
                <a:cs typeface="Arial"/>
              </a:rPr>
              <a:t>using </a:t>
            </a:r>
            <a:r>
              <a:rPr sz="1800" spc="10" dirty="0">
                <a:latin typeface="Arial"/>
                <a:cs typeface="Arial"/>
              </a:rPr>
              <a:t>rich-media </a:t>
            </a:r>
            <a:r>
              <a:rPr sz="1800" spc="-15" dirty="0">
                <a:latin typeface="Arial"/>
                <a:cs typeface="Arial"/>
              </a:rPr>
              <a:t>ad </a:t>
            </a:r>
            <a:r>
              <a:rPr sz="1800" spc="10" dirty="0">
                <a:latin typeface="Arial"/>
                <a:cs typeface="Arial"/>
              </a:rPr>
              <a:t>formats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u="heavy" spc="-95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latin typeface="Arial"/>
                <a:cs typeface="Arial"/>
                <a:hlinkClick r:id="rId2"/>
              </a:rPr>
              <a:t>CPM</a:t>
            </a:r>
            <a:r>
              <a:rPr sz="1800" u="heavy" spc="-175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20" dirty="0">
                <a:solidFill>
                  <a:srgbClr val="2C9FF0"/>
                </a:solidFill>
                <a:uFill>
                  <a:solidFill>
                    <a:srgbClr val="2C9FF0"/>
                  </a:solidFill>
                </a:uFill>
                <a:latin typeface="Arial"/>
                <a:cs typeface="Arial"/>
                <a:hlinkClick r:id="rId2"/>
              </a:rPr>
              <a:t>bidding</a:t>
            </a:r>
            <a:r>
              <a:rPr sz="1800" spc="20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150"/>
              </a:lnSpc>
              <a:spcBef>
                <a:spcPts val="25"/>
              </a:spcBef>
            </a:pPr>
            <a:r>
              <a:rPr sz="1800" b="1" spc="-5" dirty="0">
                <a:latin typeface="Arial"/>
                <a:cs typeface="Arial"/>
              </a:rPr>
              <a:t>Brand-engagement </a:t>
            </a:r>
            <a:r>
              <a:rPr sz="1800" b="1" spc="-40" dirty="0">
                <a:latin typeface="Arial"/>
                <a:cs typeface="Arial"/>
              </a:rPr>
              <a:t>campaigns </a:t>
            </a:r>
            <a:r>
              <a:rPr sz="1800" b="1" spc="-65" dirty="0">
                <a:latin typeface="Arial"/>
                <a:cs typeface="Arial"/>
              </a:rPr>
              <a:t>can </a:t>
            </a:r>
            <a:r>
              <a:rPr sz="1800" b="1" spc="-10" dirty="0">
                <a:latin typeface="Arial"/>
                <a:cs typeface="Arial"/>
              </a:rPr>
              <a:t>help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spc="-40" dirty="0">
                <a:latin typeface="Arial"/>
                <a:cs typeface="Arial"/>
              </a:rPr>
              <a:t>you:</a:t>
            </a:r>
            <a:endParaRPr sz="1800" dirty="0">
              <a:latin typeface="Arial"/>
              <a:cs typeface="Arial"/>
            </a:endParaRPr>
          </a:p>
          <a:p>
            <a:pPr marL="12700" marR="5242560">
              <a:lnSpc>
                <a:spcPts val="2160"/>
              </a:lnSpc>
              <a:spcBef>
                <a:spcPts val="60"/>
              </a:spcBef>
            </a:pPr>
            <a:r>
              <a:rPr sz="1800" spc="-55" dirty="0">
                <a:latin typeface="Arial"/>
                <a:cs typeface="Arial"/>
              </a:rPr>
              <a:t>Increase </a:t>
            </a:r>
            <a:r>
              <a:rPr sz="1800" dirty="0">
                <a:latin typeface="Arial"/>
                <a:cs typeface="Arial"/>
              </a:rPr>
              <a:t>interactions </a:t>
            </a:r>
            <a:r>
              <a:rPr sz="1800" spc="35" dirty="0">
                <a:latin typeface="Arial"/>
                <a:cs typeface="Arial"/>
              </a:rPr>
              <a:t>with </a:t>
            </a:r>
            <a:r>
              <a:rPr sz="1800" spc="15" dirty="0">
                <a:latin typeface="Arial"/>
                <a:cs typeface="Arial"/>
              </a:rPr>
              <a:t>your </a:t>
            </a:r>
            <a:r>
              <a:rPr sz="1800" spc="-10" dirty="0">
                <a:latin typeface="Arial"/>
                <a:cs typeface="Arial"/>
              </a:rPr>
              <a:t>brand.  Build </a:t>
            </a:r>
            <a:r>
              <a:rPr sz="1800" spc="10" dirty="0">
                <a:latin typeface="Arial"/>
                <a:cs typeface="Arial"/>
              </a:rPr>
              <a:t>more </a:t>
            </a:r>
            <a:r>
              <a:rPr sz="1800" spc="5" dirty="0">
                <a:latin typeface="Arial"/>
                <a:cs typeface="Arial"/>
              </a:rPr>
              <a:t>positive </a:t>
            </a:r>
            <a:r>
              <a:rPr sz="1800" spc="10" dirty="0">
                <a:latin typeface="Arial"/>
                <a:cs typeface="Arial"/>
              </a:rPr>
              <a:t>brand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associations.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sz="1800" spc="-55" dirty="0">
                <a:latin typeface="Arial"/>
                <a:cs typeface="Arial"/>
              </a:rPr>
              <a:t>Increase </a:t>
            </a:r>
            <a:r>
              <a:rPr sz="1800" spc="10" dirty="0">
                <a:latin typeface="Arial"/>
                <a:cs typeface="Arial"/>
              </a:rPr>
              <a:t>brand loyalty by </a:t>
            </a:r>
            <a:r>
              <a:rPr sz="1800" spc="5" dirty="0">
                <a:latin typeface="Arial"/>
                <a:cs typeface="Arial"/>
              </a:rPr>
              <a:t>connecting </a:t>
            </a:r>
            <a:r>
              <a:rPr sz="1800" spc="35" dirty="0">
                <a:latin typeface="Arial"/>
                <a:cs typeface="Arial"/>
              </a:rPr>
              <a:t>with </a:t>
            </a:r>
            <a:r>
              <a:rPr sz="1800" spc="15" dirty="0">
                <a:latin typeface="Arial"/>
                <a:cs typeface="Arial"/>
              </a:rPr>
              <a:t>your </a:t>
            </a:r>
            <a:r>
              <a:rPr sz="1800" spc="20" dirty="0">
                <a:latin typeface="Arial"/>
                <a:cs typeface="Arial"/>
              </a:rPr>
              <a:t>target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audience.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30" dirty="0">
                <a:latin typeface="Arial"/>
                <a:cs typeface="Arial"/>
              </a:rPr>
              <a:t>Motivate </a:t>
            </a:r>
            <a:r>
              <a:rPr sz="1800" spc="-20" dirty="0">
                <a:latin typeface="Arial"/>
                <a:cs typeface="Arial"/>
              </a:rPr>
              <a:t>customers </a:t>
            </a:r>
            <a:r>
              <a:rPr sz="1800" spc="80" dirty="0">
                <a:latin typeface="Arial"/>
                <a:cs typeface="Arial"/>
              </a:rPr>
              <a:t>to </a:t>
            </a:r>
            <a:r>
              <a:rPr sz="1800" spc="-20" dirty="0">
                <a:latin typeface="Arial"/>
                <a:cs typeface="Arial"/>
              </a:rPr>
              <a:t>engage </a:t>
            </a:r>
            <a:r>
              <a:rPr sz="1800" spc="35" dirty="0">
                <a:latin typeface="Arial"/>
                <a:cs typeface="Arial"/>
              </a:rPr>
              <a:t>with </a:t>
            </a:r>
            <a:r>
              <a:rPr sz="1800" spc="15" dirty="0">
                <a:latin typeface="Arial"/>
                <a:cs typeface="Arial"/>
              </a:rPr>
              <a:t>your </a:t>
            </a:r>
            <a:r>
              <a:rPr sz="1800" spc="10" dirty="0">
                <a:latin typeface="Arial"/>
                <a:cs typeface="Arial"/>
              </a:rPr>
              <a:t>brand </a:t>
            </a:r>
            <a:r>
              <a:rPr sz="1800" spc="-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its </a:t>
            </a:r>
            <a:r>
              <a:rPr sz="1800" spc="-35" dirty="0">
                <a:latin typeface="Arial"/>
                <a:cs typeface="Arial"/>
              </a:rPr>
              <a:t>associated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products.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8597" y="2091509"/>
            <a:ext cx="315658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00B0F0"/>
                </a:solidFill>
              </a:rPr>
              <a:t>Ad</a:t>
            </a:r>
            <a:r>
              <a:rPr spc="-110" dirty="0">
                <a:solidFill>
                  <a:srgbClr val="00B0F0"/>
                </a:solidFill>
              </a:rPr>
              <a:t> </a:t>
            </a:r>
            <a:r>
              <a:rPr spc="-10" dirty="0">
                <a:solidFill>
                  <a:srgbClr val="00B0F0"/>
                </a:solidFill>
              </a:rPr>
              <a:t>Group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3810000"/>
            <a:ext cx="23583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with: </a:t>
            </a:r>
            <a:r>
              <a:rPr sz="2000" b="1" spc="70" dirty="0">
                <a:latin typeface="Arial"/>
                <a:cs typeface="Arial"/>
              </a:rPr>
              <a:t>No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Marketing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15" dirty="0">
                <a:latin typeface="Arial"/>
                <a:cs typeface="Arial"/>
              </a:rPr>
              <a:t>objective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2007" y="0"/>
            <a:ext cx="9080500" cy="6858000"/>
            <a:chOff x="3112007" y="0"/>
            <a:chExt cx="9080500" cy="6858000"/>
          </a:xfrm>
        </p:grpSpPr>
        <p:sp>
          <p:nvSpPr>
            <p:cNvPr id="5" name="object 5"/>
            <p:cNvSpPr/>
            <p:nvPr/>
          </p:nvSpPr>
          <p:spPr>
            <a:xfrm>
              <a:off x="3121151" y="0"/>
              <a:ext cx="9070848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6579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799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0" y="545671"/>
            <a:ext cx="39940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00B0F0"/>
                </a:solidFill>
              </a:rPr>
              <a:t>Ad</a:t>
            </a:r>
            <a:r>
              <a:rPr spc="-110" dirty="0">
                <a:solidFill>
                  <a:srgbClr val="00B0F0"/>
                </a:solidFill>
              </a:rPr>
              <a:t> </a:t>
            </a:r>
            <a:r>
              <a:rPr spc="-10" dirty="0">
                <a:solidFill>
                  <a:srgbClr val="00B0F0"/>
                </a:solidFill>
              </a:rPr>
              <a:t>Group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0400" y="1600200"/>
            <a:ext cx="517779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with: </a:t>
            </a:r>
            <a:r>
              <a:rPr sz="2000" b="1" spc="65" dirty="0">
                <a:latin typeface="Arial"/>
                <a:cs typeface="Arial"/>
              </a:rPr>
              <a:t>No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Marketing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spc="-15" dirty="0">
                <a:latin typeface="Arial"/>
                <a:cs typeface="Arial"/>
              </a:rPr>
              <a:t>objective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435350"/>
            <a:ext cx="12192000" cy="4422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579" y="2065206"/>
            <a:ext cx="29552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00B0F0"/>
                </a:solidFill>
              </a:rPr>
              <a:t>Ad</a:t>
            </a:r>
            <a:r>
              <a:rPr spc="-105" dirty="0">
                <a:solidFill>
                  <a:srgbClr val="00B0F0"/>
                </a:solidFill>
              </a:rPr>
              <a:t> </a:t>
            </a:r>
            <a:r>
              <a:rPr spc="-30" dirty="0">
                <a:solidFill>
                  <a:srgbClr val="00B0F0"/>
                </a:solidFill>
              </a:rPr>
              <a:t>Creation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479" y="4495800"/>
            <a:ext cx="235839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with: </a:t>
            </a:r>
            <a:r>
              <a:rPr sz="2000" b="1" spc="70" dirty="0">
                <a:latin typeface="Arial"/>
                <a:cs typeface="Arial"/>
              </a:rPr>
              <a:t>No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Marketing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latin typeface="Arial"/>
                <a:cs typeface="Arial"/>
              </a:rPr>
              <a:t>objective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1900" y="0"/>
            <a:ext cx="84200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43</TotalTime>
  <Words>405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Trebuchet MS</vt:lpstr>
      <vt:lpstr>Vapor Trail</vt:lpstr>
      <vt:lpstr>PowerPoint Presentation</vt:lpstr>
      <vt:lpstr>PowerPoint Presentation</vt:lpstr>
      <vt:lpstr>PowerPoint Presentation</vt:lpstr>
      <vt:lpstr>PowerPoint Presentation</vt:lpstr>
      <vt:lpstr>Display Network only</vt:lpstr>
      <vt:lpstr>Display Network only</vt:lpstr>
      <vt:lpstr>Ad Group</vt:lpstr>
      <vt:lpstr>Ad Group</vt:lpstr>
      <vt:lpstr>Ad Creation</vt:lpstr>
      <vt:lpstr>Ad Creation Done</vt:lpstr>
      <vt:lpstr>Ad Creation Done</vt:lpstr>
      <vt:lpstr>How to</vt:lpstr>
      <vt:lpstr>Display Planner</vt:lpstr>
      <vt:lpstr>Display</vt:lpstr>
      <vt:lpstr>Display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Shukla</dc:creator>
  <cp:lastModifiedBy>Abhishek Shukla</cp:lastModifiedBy>
  <cp:revision>3</cp:revision>
  <dcterms:created xsi:type="dcterms:W3CDTF">2021-03-16T10:15:35Z</dcterms:created>
  <dcterms:modified xsi:type="dcterms:W3CDTF">2021-04-02T06:43:10Z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2021-03-16T00:00:00Z</vt:filetime>
  </property>
</Properties>
</file>