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48" y="1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0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40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8062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801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7940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50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983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45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53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541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69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76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29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40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3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99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49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8952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34311" y="0"/>
            <a:ext cx="8211820" cy="1437640"/>
            <a:chOff x="1734311" y="0"/>
            <a:chExt cx="8211820" cy="1437640"/>
          </a:xfrm>
        </p:grpSpPr>
        <p:sp>
          <p:nvSpPr>
            <p:cNvPr id="4" name="object 4"/>
            <p:cNvSpPr/>
            <p:nvPr/>
          </p:nvSpPr>
          <p:spPr>
            <a:xfrm>
              <a:off x="2054351" y="112776"/>
              <a:ext cx="7891272" cy="9555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34311" y="0"/>
              <a:ext cx="7014972" cy="14371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13787" y="152400"/>
              <a:ext cx="7772400" cy="838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13788" y="152400"/>
            <a:ext cx="7772400" cy="83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6085"/>
              </a:lnSpc>
            </a:pPr>
            <a:r>
              <a:rPr sz="5400" spc="-80" dirty="0">
                <a:solidFill>
                  <a:srgbClr val="6F2F9F"/>
                </a:solidFill>
              </a:rPr>
              <a:t>MOBILE</a:t>
            </a:r>
            <a:r>
              <a:rPr sz="5400" spc="-310" dirty="0">
                <a:solidFill>
                  <a:srgbClr val="6F2F9F"/>
                </a:solidFill>
              </a:rPr>
              <a:t> </a:t>
            </a:r>
            <a:r>
              <a:rPr sz="5400" spc="-100" dirty="0">
                <a:solidFill>
                  <a:srgbClr val="6F2F9F"/>
                </a:solidFill>
              </a:rPr>
              <a:t>MARKETING</a:t>
            </a:r>
            <a:endParaRPr sz="5400"/>
          </a:p>
        </p:txBody>
      </p:sp>
      <p:grpSp>
        <p:nvGrpSpPr>
          <p:cNvPr id="8" name="object 8"/>
          <p:cNvGrpSpPr/>
          <p:nvPr/>
        </p:nvGrpSpPr>
        <p:grpSpPr>
          <a:xfrm>
            <a:off x="608076" y="1231391"/>
            <a:ext cx="10288905" cy="3985260"/>
            <a:chOff x="608076" y="1231391"/>
            <a:chExt cx="10288905" cy="3985260"/>
          </a:xfrm>
        </p:grpSpPr>
        <p:sp>
          <p:nvSpPr>
            <p:cNvPr id="9" name="object 9"/>
            <p:cNvSpPr/>
            <p:nvPr/>
          </p:nvSpPr>
          <p:spPr>
            <a:xfrm>
              <a:off x="608076" y="1231391"/>
              <a:ext cx="4562856" cy="38862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07152" y="1446275"/>
              <a:ext cx="5489448" cy="37703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416" y="601726"/>
            <a:ext cx="35426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9736" y="1630534"/>
            <a:ext cx="4097654" cy="4340225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20"/>
              </a:spcBef>
              <a:buSzPct val="78947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spc="-15" dirty="0">
                <a:solidFill>
                  <a:srgbClr val="585858"/>
                </a:solidFill>
                <a:latin typeface="Trebuchet MS"/>
                <a:cs typeface="Trebuchet MS"/>
              </a:rPr>
              <a:t>Instantaneous</a:t>
            </a:r>
            <a:endParaRPr sz="19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120"/>
              </a:spcBef>
              <a:buSzPct val="78947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spc="-65" dirty="0">
                <a:solidFill>
                  <a:srgbClr val="585858"/>
                </a:solidFill>
                <a:latin typeface="Trebuchet MS"/>
                <a:cs typeface="Trebuchet MS"/>
              </a:rPr>
              <a:t>Efficient</a:t>
            </a:r>
            <a:endParaRPr sz="19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115"/>
              </a:spcBef>
              <a:buSzPct val="78947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spc="-55" dirty="0">
                <a:solidFill>
                  <a:srgbClr val="585858"/>
                </a:solidFill>
                <a:latin typeface="Trebuchet MS"/>
                <a:cs typeface="Trebuchet MS"/>
              </a:rPr>
              <a:t>Convenient</a:t>
            </a:r>
            <a:endParaRPr sz="19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120"/>
              </a:spcBef>
              <a:buSzPct val="78947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dirty="0">
                <a:solidFill>
                  <a:srgbClr val="585858"/>
                </a:solidFill>
                <a:latin typeface="Trebuchet MS"/>
                <a:cs typeface="Trebuchet MS"/>
              </a:rPr>
              <a:t>Sharing</a:t>
            </a:r>
            <a:endParaRPr sz="19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115"/>
              </a:spcBef>
              <a:buSzPct val="78947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spc="-15" dirty="0">
                <a:solidFill>
                  <a:srgbClr val="585858"/>
                </a:solidFill>
                <a:latin typeface="Trebuchet MS"/>
                <a:cs typeface="Trebuchet MS"/>
              </a:rPr>
              <a:t>Consumer </a:t>
            </a:r>
            <a:r>
              <a:rPr sz="1900" spc="-30" dirty="0">
                <a:solidFill>
                  <a:srgbClr val="585858"/>
                </a:solidFill>
                <a:latin typeface="Trebuchet MS"/>
                <a:cs typeface="Trebuchet MS"/>
              </a:rPr>
              <a:t>Relationship</a:t>
            </a:r>
            <a:r>
              <a:rPr sz="1900" spc="-20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900" spc="5" dirty="0">
                <a:solidFill>
                  <a:srgbClr val="585858"/>
                </a:solidFill>
                <a:latin typeface="Trebuchet MS"/>
                <a:cs typeface="Trebuchet MS"/>
              </a:rPr>
              <a:t>Management</a:t>
            </a:r>
            <a:endParaRPr sz="19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115"/>
              </a:spcBef>
              <a:buSzPct val="78947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spc="-10" dirty="0">
                <a:solidFill>
                  <a:srgbClr val="585858"/>
                </a:solidFill>
                <a:latin typeface="Trebuchet MS"/>
                <a:cs typeface="Trebuchet MS"/>
              </a:rPr>
              <a:t>Real </a:t>
            </a:r>
            <a:r>
              <a:rPr sz="1900" spc="-60" dirty="0">
                <a:solidFill>
                  <a:srgbClr val="585858"/>
                </a:solidFill>
                <a:latin typeface="Trebuchet MS"/>
                <a:cs typeface="Trebuchet MS"/>
              </a:rPr>
              <a:t>Time</a:t>
            </a:r>
            <a:r>
              <a:rPr sz="1900" spc="-20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900" spc="-55" dirty="0">
                <a:solidFill>
                  <a:srgbClr val="585858"/>
                </a:solidFill>
                <a:latin typeface="Trebuchet MS"/>
                <a:cs typeface="Trebuchet MS"/>
              </a:rPr>
              <a:t>Tracking</a:t>
            </a:r>
            <a:endParaRPr sz="19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120"/>
              </a:spcBef>
              <a:buSzPct val="78947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spc="-20" dirty="0">
                <a:solidFill>
                  <a:srgbClr val="585858"/>
                </a:solidFill>
                <a:latin typeface="Trebuchet MS"/>
                <a:cs typeface="Trebuchet MS"/>
              </a:rPr>
              <a:t>Customisable </a:t>
            </a:r>
            <a:r>
              <a:rPr sz="1900" spc="95" dirty="0">
                <a:solidFill>
                  <a:srgbClr val="585858"/>
                </a:solidFill>
                <a:latin typeface="Trebuchet MS"/>
                <a:cs typeface="Trebuchet MS"/>
              </a:rPr>
              <a:t>Mass</a:t>
            </a:r>
            <a:r>
              <a:rPr sz="1900" spc="-19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900" spc="-25" dirty="0">
                <a:solidFill>
                  <a:srgbClr val="585858"/>
                </a:solidFill>
                <a:latin typeface="Trebuchet MS"/>
                <a:cs typeface="Trebuchet MS"/>
              </a:rPr>
              <a:t>Communication</a:t>
            </a:r>
            <a:endParaRPr sz="19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115"/>
              </a:spcBef>
              <a:buSzPct val="78947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spc="-25" dirty="0">
                <a:solidFill>
                  <a:srgbClr val="585858"/>
                </a:solidFill>
                <a:latin typeface="Trebuchet MS"/>
                <a:cs typeface="Trebuchet MS"/>
              </a:rPr>
              <a:t>Multimedia</a:t>
            </a:r>
            <a:endParaRPr sz="19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120"/>
              </a:spcBef>
              <a:buSzPct val="78947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spc="-25" dirty="0">
                <a:solidFill>
                  <a:srgbClr val="585858"/>
                </a:solidFill>
                <a:latin typeface="Trebuchet MS"/>
                <a:cs typeface="Trebuchet MS"/>
              </a:rPr>
              <a:t>Payment</a:t>
            </a:r>
            <a:endParaRPr sz="19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115"/>
              </a:spcBef>
              <a:buSzPct val="78947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spc="-85" dirty="0">
                <a:solidFill>
                  <a:srgbClr val="585858"/>
                </a:solidFill>
                <a:latin typeface="Trebuchet MS"/>
                <a:cs typeface="Trebuchet MS"/>
              </a:rPr>
              <a:t>Direct, </a:t>
            </a:r>
            <a:r>
              <a:rPr sz="1900" spc="-15" dirty="0">
                <a:solidFill>
                  <a:srgbClr val="585858"/>
                </a:solidFill>
                <a:latin typeface="Trebuchet MS"/>
                <a:cs typeface="Trebuchet MS"/>
              </a:rPr>
              <a:t>Personalised</a:t>
            </a:r>
            <a:r>
              <a:rPr sz="1900" spc="-15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900" spc="-20" dirty="0">
                <a:solidFill>
                  <a:srgbClr val="585858"/>
                </a:solidFill>
                <a:latin typeface="Trebuchet MS"/>
                <a:cs typeface="Trebuchet MS"/>
              </a:rPr>
              <a:t>Marketing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88152" y="2055876"/>
            <a:ext cx="5032248" cy="2746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016" y="792226"/>
            <a:ext cx="44538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DISADVANTAGES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9736" y="1622577"/>
            <a:ext cx="3969385" cy="247650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65"/>
              </a:spcBef>
              <a:buSzPct val="80357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spc="-40" dirty="0">
                <a:solidFill>
                  <a:srgbClr val="585858"/>
                </a:solidFill>
                <a:latin typeface="Trebuchet MS"/>
                <a:cs typeface="Trebuchet MS"/>
              </a:rPr>
              <a:t>Platforms </a:t>
            </a:r>
            <a:r>
              <a:rPr sz="2800" spc="-105" dirty="0">
                <a:solidFill>
                  <a:srgbClr val="585858"/>
                </a:solidFill>
                <a:latin typeface="Trebuchet MS"/>
                <a:cs typeface="Trebuchet MS"/>
              </a:rPr>
              <a:t>too</a:t>
            </a:r>
            <a:r>
              <a:rPr sz="2800" spc="-27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800" spc="-70" dirty="0">
                <a:solidFill>
                  <a:srgbClr val="585858"/>
                </a:solidFill>
                <a:latin typeface="Trebuchet MS"/>
                <a:cs typeface="Trebuchet MS"/>
              </a:rPr>
              <a:t>diverse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460"/>
              </a:spcBef>
              <a:buSzPct val="80357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spc="-80" dirty="0">
                <a:solidFill>
                  <a:srgbClr val="585858"/>
                </a:solidFill>
                <a:latin typeface="Trebuchet MS"/>
                <a:cs typeface="Trebuchet MS"/>
              </a:rPr>
              <a:t>Privacy </a:t>
            </a:r>
            <a:r>
              <a:rPr sz="2800" spc="-10" dirty="0">
                <a:solidFill>
                  <a:srgbClr val="585858"/>
                </a:solidFill>
                <a:latin typeface="Trebuchet MS"/>
                <a:cs typeface="Trebuchet MS"/>
              </a:rPr>
              <a:t>and</a:t>
            </a:r>
            <a:r>
              <a:rPr sz="2800" spc="-22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585858"/>
                </a:solidFill>
                <a:latin typeface="Trebuchet MS"/>
                <a:cs typeface="Trebuchet MS"/>
              </a:rPr>
              <a:t>Permission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465"/>
              </a:spcBef>
              <a:buSzPct val="80357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spc="-55" dirty="0">
                <a:solidFill>
                  <a:srgbClr val="585858"/>
                </a:solidFill>
                <a:latin typeface="Trebuchet MS"/>
                <a:cs typeface="Trebuchet MS"/>
              </a:rPr>
              <a:t>Questionable</a:t>
            </a:r>
            <a:r>
              <a:rPr sz="2800" spc="-18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800" spc="-55" dirty="0">
                <a:solidFill>
                  <a:srgbClr val="585858"/>
                </a:solidFill>
                <a:latin typeface="Trebuchet MS"/>
                <a:cs typeface="Trebuchet MS"/>
              </a:rPr>
              <a:t>Navigation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465"/>
              </a:spcBef>
              <a:buSzPct val="80357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spc="-55" dirty="0">
                <a:solidFill>
                  <a:srgbClr val="585858"/>
                </a:solidFill>
                <a:latin typeface="Trebuchet MS"/>
                <a:cs typeface="Trebuchet MS"/>
              </a:rPr>
              <a:t>Education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78552" y="1979676"/>
            <a:ext cx="5391911" cy="28361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8952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01951" y="3884674"/>
            <a:ext cx="7927848" cy="2848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7270" y="319786"/>
            <a:ext cx="7198359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spc="-145" dirty="0"/>
              <a:t>What </a:t>
            </a:r>
            <a:r>
              <a:rPr sz="4900" spc="-80" dirty="0"/>
              <a:t>is </a:t>
            </a:r>
            <a:r>
              <a:rPr sz="4900" spc="-145" dirty="0"/>
              <a:t>Mobile</a:t>
            </a:r>
            <a:r>
              <a:rPr sz="4900" spc="-600" dirty="0"/>
              <a:t> </a:t>
            </a:r>
            <a:r>
              <a:rPr sz="4900" spc="-135" dirty="0"/>
              <a:t>marketing?</a:t>
            </a:r>
            <a:endParaRPr sz="4900"/>
          </a:p>
        </p:txBody>
      </p:sp>
      <p:sp>
        <p:nvSpPr>
          <p:cNvPr id="5" name="object 5"/>
          <p:cNvSpPr txBox="1"/>
          <p:nvPr/>
        </p:nvSpPr>
        <p:spPr>
          <a:xfrm>
            <a:off x="686816" y="1744421"/>
            <a:ext cx="7203440" cy="187325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59"/>
              </a:spcBef>
              <a:tabLst>
                <a:tab pos="2254250" algn="l"/>
              </a:tabLst>
            </a:pPr>
            <a:r>
              <a:rPr sz="2200" spc="-20" dirty="0">
                <a:latin typeface="Trebuchet MS"/>
                <a:cs typeface="Trebuchet MS"/>
              </a:rPr>
              <a:t>Mobile</a:t>
            </a:r>
            <a:r>
              <a:rPr sz="2200" spc="-120" dirty="0">
                <a:latin typeface="Trebuchet MS"/>
                <a:cs typeface="Trebuchet MS"/>
              </a:rPr>
              <a:t> </a:t>
            </a:r>
            <a:r>
              <a:rPr sz="2200" spc="-35" dirty="0">
                <a:latin typeface="Trebuchet MS"/>
                <a:cs typeface="Trebuchet MS"/>
              </a:rPr>
              <a:t>marketing	</a:t>
            </a:r>
            <a:r>
              <a:rPr sz="2200" spc="-75" dirty="0">
                <a:latin typeface="Trebuchet MS"/>
                <a:cs typeface="Trebuchet MS"/>
              </a:rPr>
              <a:t>provide </a:t>
            </a:r>
            <a:r>
              <a:rPr sz="2200" spc="-20" dirty="0">
                <a:latin typeface="Trebuchet MS"/>
                <a:cs typeface="Trebuchet MS"/>
              </a:rPr>
              <a:t>customers </a:t>
            </a:r>
            <a:r>
              <a:rPr sz="2200" spc="-95" dirty="0">
                <a:latin typeface="Trebuchet MS"/>
                <a:cs typeface="Trebuchet MS"/>
              </a:rPr>
              <a:t>with </a:t>
            </a:r>
            <a:r>
              <a:rPr sz="2200" spc="-60" dirty="0">
                <a:latin typeface="Trebuchet MS"/>
                <a:cs typeface="Trebuchet MS"/>
              </a:rPr>
              <a:t>time </a:t>
            </a:r>
            <a:r>
              <a:rPr sz="2200" spc="-10" dirty="0">
                <a:latin typeface="Trebuchet MS"/>
                <a:cs typeface="Trebuchet MS"/>
              </a:rPr>
              <a:t>and</a:t>
            </a:r>
            <a:r>
              <a:rPr sz="2200" spc="-335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Trebuchet MS"/>
                <a:cs typeface="Trebuchet MS"/>
              </a:rPr>
              <a:t>location  </a:t>
            </a:r>
            <a:r>
              <a:rPr sz="2200" spc="-70" dirty="0">
                <a:latin typeface="Trebuchet MS"/>
                <a:cs typeface="Trebuchet MS"/>
              </a:rPr>
              <a:t>sensitive, </a:t>
            </a:r>
            <a:r>
              <a:rPr sz="2200" spc="-45" dirty="0">
                <a:latin typeface="Trebuchet MS"/>
                <a:cs typeface="Trebuchet MS"/>
              </a:rPr>
              <a:t>personalized </a:t>
            </a:r>
            <a:r>
              <a:rPr sz="2200" spc="-55" dirty="0">
                <a:latin typeface="Trebuchet MS"/>
                <a:cs typeface="Trebuchet MS"/>
              </a:rPr>
              <a:t>information </a:t>
            </a:r>
            <a:r>
              <a:rPr sz="2200" spc="-85" dirty="0">
                <a:latin typeface="Trebuchet MS"/>
                <a:cs typeface="Trebuchet MS"/>
              </a:rPr>
              <a:t>that </a:t>
            </a:r>
            <a:r>
              <a:rPr sz="2200" spc="-40" dirty="0">
                <a:latin typeface="Trebuchet MS"/>
                <a:cs typeface="Trebuchet MS"/>
              </a:rPr>
              <a:t>promotes goods,  </a:t>
            </a:r>
            <a:r>
              <a:rPr sz="2200" spc="-35" dirty="0">
                <a:latin typeface="Trebuchet MS"/>
                <a:cs typeface="Trebuchet MS"/>
              </a:rPr>
              <a:t>services </a:t>
            </a:r>
            <a:r>
              <a:rPr sz="2200" spc="-10" dirty="0">
                <a:latin typeface="Trebuchet MS"/>
                <a:cs typeface="Trebuchet MS"/>
              </a:rPr>
              <a:t>and</a:t>
            </a:r>
            <a:r>
              <a:rPr sz="2200" spc="-204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Trebuchet MS"/>
                <a:cs typeface="Trebuchet MS"/>
              </a:rPr>
              <a:t>ideas.</a:t>
            </a:r>
            <a:endParaRPr sz="2200" dirty="0">
              <a:latin typeface="Trebuchet MS"/>
              <a:cs typeface="Trebuchet MS"/>
            </a:endParaRPr>
          </a:p>
          <a:p>
            <a:pPr marL="88900">
              <a:lnSpc>
                <a:spcPct val="100000"/>
              </a:lnSpc>
              <a:spcBef>
                <a:spcPts val="1870"/>
              </a:spcBef>
            </a:pPr>
            <a:r>
              <a:rPr sz="2200" spc="-20" dirty="0">
                <a:latin typeface="Trebuchet MS"/>
                <a:cs typeface="Trebuchet MS"/>
              </a:rPr>
              <a:t>In </a:t>
            </a:r>
            <a:r>
              <a:rPr sz="2200" spc="-100" dirty="0">
                <a:latin typeface="Trebuchet MS"/>
                <a:cs typeface="Trebuchet MS"/>
              </a:rPr>
              <a:t>Brief, </a:t>
            </a:r>
            <a:r>
              <a:rPr sz="2200" spc="-130" dirty="0">
                <a:latin typeface="Trebuchet MS"/>
                <a:cs typeface="Trebuchet MS"/>
              </a:rPr>
              <a:t>it </a:t>
            </a:r>
            <a:r>
              <a:rPr sz="2200" spc="10" dirty="0">
                <a:latin typeface="Trebuchet MS"/>
                <a:cs typeface="Trebuchet MS"/>
              </a:rPr>
              <a:t>is </a:t>
            </a:r>
            <a:r>
              <a:rPr sz="2200" spc="-90" dirty="0">
                <a:latin typeface="Trebuchet MS"/>
                <a:cs typeface="Trebuchet MS"/>
              </a:rPr>
              <a:t>just </a:t>
            </a:r>
            <a:r>
              <a:rPr sz="2200" spc="-80" dirty="0">
                <a:latin typeface="Trebuchet MS"/>
                <a:cs typeface="Trebuchet MS"/>
              </a:rPr>
              <a:t>the </a:t>
            </a:r>
            <a:r>
              <a:rPr sz="2200" spc="-40" dirty="0">
                <a:latin typeface="Trebuchet MS"/>
                <a:cs typeface="Trebuchet MS"/>
              </a:rPr>
              <a:t>advertisements </a:t>
            </a:r>
            <a:r>
              <a:rPr sz="2200" spc="-20" dirty="0">
                <a:latin typeface="Trebuchet MS"/>
                <a:cs typeface="Trebuchet MS"/>
              </a:rPr>
              <a:t>on</a:t>
            </a:r>
            <a:r>
              <a:rPr sz="2200" spc="-475" dirty="0">
                <a:latin typeface="Trebuchet MS"/>
                <a:cs typeface="Trebuchet MS"/>
              </a:rPr>
              <a:t> </a:t>
            </a:r>
            <a:r>
              <a:rPr sz="2200" spc="-80" dirty="0">
                <a:latin typeface="Trebuchet MS"/>
                <a:cs typeface="Trebuchet MS"/>
              </a:rPr>
              <a:t>your</a:t>
            </a:r>
            <a:endParaRPr sz="2200" dirty="0">
              <a:latin typeface="Trebuchet MS"/>
              <a:cs typeface="Trebuchet MS"/>
            </a:endParaRPr>
          </a:p>
          <a:p>
            <a:pPr marL="88900">
              <a:lnSpc>
                <a:spcPct val="100000"/>
              </a:lnSpc>
            </a:pPr>
            <a:r>
              <a:rPr sz="2200" spc="-45" dirty="0">
                <a:latin typeface="Trebuchet MS"/>
                <a:cs typeface="Trebuchet MS"/>
              </a:rPr>
              <a:t>smartphone.</a:t>
            </a:r>
            <a:endParaRPr sz="2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8952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14716" y="1065275"/>
            <a:ext cx="3948683" cy="2746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7270" y="165861"/>
            <a:ext cx="65938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80" dirty="0"/>
              <a:t>Why </a:t>
            </a:r>
            <a:r>
              <a:rPr sz="5400" spc="-160" dirty="0"/>
              <a:t>Mobile</a:t>
            </a:r>
            <a:r>
              <a:rPr sz="5400" spc="-375" dirty="0"/>
              <a:t> </a:t>
            </a:r>
            <a:r>
              <a:rPr sz="5400" spc="-170" dirty="0"/>
              <a:t>Marketing</a:t>
            </a:r>
            <a:endParaRPr sz="5400"/>
          </a:p>
        </p:txBody>
      </p:sp>
      <p:sp>
        <p:nvSpPr>
          <p:cNvPr id="5" name="object 5"/>
          <p:cNvSpPr txBox="1"/>
          <p:nvPr/>
        </p:nvSpPr>
        <p:spPr>
          <a:xfrm>
            <a:off x="1144016" y="1320795"/>
            <a:ext cx="6069965" cy="78105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spc="-5" dirty="0">
                <a:solidFill>
                  <a:srgbClr val="585858"/>
                </a:solidFill>
                <a:latin typeface="Arial"/>
                <a:cs typeface="Arial"/>
              </a:rPr>
              <a:t>Most of the transactions happen through</a:t>
            </a:r>
            <a:r>
              <a:rPr sz="2200" spc="10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Arial"/>
                <a:cs typeface="Arial"/>
              </a:rPr>
              <a:t>mobiles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Which </a:t>
            </a:r>
            <a:r>
              <a:rPr sz="2200" spc="-5" dirty="0">
                <a:solidFill>
                  <a:srgbClr val="585858"/>
                </a:solidFill>
                <a:latin typeface="Arial"/>
                <a:cs typeface="Arial"/>
              </a:rPr>
              <a:t>gives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personalization </a:t>
            </a:r>
            <a:r>
              <a:rPr sz="2200" spc="-5" dirty="0">
                <a:solidFill>
                  <a:srgbClr val="585858"/>
                </a:solidFill>
                <a:latin typeface="Arial"/>
                <a:cs typeface="Arial"/>
              </a:rPr>
              <a:t>to the</a:t>
            </a:r>
            <a:r>
              <a:rPr sz="22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Arial"/>
                <a:cs typeface="Arial"/>
              </a:rPr>
              <a:t>customers.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888223" y="3912106"/>
            <a:ext cx="4075176" cy="29458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16679" y="2503932"/>
            <a:ext cx="3814572" cy="30586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7452" y="2502407"/>
            <a:ext cx="3572255" cy="31379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8952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3016" y="699261"/>
            <a:ext cx="77101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375" dirty="0"/>
              <a:t>Types </a:t>
            </a:r>
            <a:r>
              <a:rPr sz="5400" spc="-250" dirty="0"/>
              <a:t>of </a:t>
            </a:r>
            <a:r>
              <a:rPr sz="5400" spc="-160" dirty="0"/>
              <a:t>Mobile</a:t>
            </a:r>
            <a:r>
              <a:rPr sz="5400" spc="-280" dirty="0"/>
              <a:t> </a:t>
            </a:r>
            <a:r>
              <a:rPr sz="5400" spc="-170" dirty="0"/>
              <a:t>Marketing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763016" y="2022475"/>
            <a:ext cx="5727700" cy="3424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SzPct val="79166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600" spc="320" dirty="0">
                <a:latin typeface="Trebuchet MS"/>
                <a:cs typeface="Trebuchet MS"/>
              </a:rPr>
              <a:t>SMS</a:t>
            </a:r>
            <a:r>
              <a:rPr sz="3600" spc="-185" dirty="0">
                <a:latin typeface="Trebuchet MS"/>
                <a:cs typeface="Trebuchet MS"/>
              </a:rPr>
              <a:t> </a:t>
            </a:r>
            <a:r>
              <a:rPr sz="3600" spc="-35" dirty="0">
                <a:latin typeface="Trebuchet MS"/>
                <a:cs typeface="Trebuchet MS"/>
              </a:rPr>
              <a:t>Marketing</a:t>
            </a:r>
            <a:endParaRPr sz="36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65"/>
              </a:spcBef>
              <a:buClr>
                <a:srgbClr val="585858"/>
              </a:buClr>
              <a:buSzPct val="79166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600" spc="65" dirty="0">
                <a:latin typeface="Trebuchet MS"/>
                <a:cs typeface="Trebuchet MS"/>
              </a:rPr>
              <a:t>Push</a:t>
            </a:r>
            <a:r>
              <a:rPr sz="3600" spc="-200" dirty="0">
                <a:latin typeface="Trebuchet MS"/>
                <a:cs typeface="Trebuchet MS"/>
              </a:rPr>
              <a:t> </a:t>
            </a:r>
            <a:r>
              <a:rPr sz="3600" spc="-85" dirty="0">
                <a:latin typeface="Trebuchet MS"/>
                <a:cs typeface="Trebuchet MS"/>
              </a:rPr>
              <a:t>Notifications</a:t>
            </a:r>
            <a:endParaRPr sz="36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70"/>
              </a:spcBef>
              <a:buClr>
                <a:srgbClr val="585858"/>
              </a:buClr>
              <a:buSzPct val="79166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600" spc="-35" dirty="0">
                <a:latin typeface="Trebuchet MS"/>
                <a:cs typeface="Trebuchet MS"/>
              </a:rPr>
              <a:t>App </a:t>
            </a:r>
            <a:r>
              <a:rPr sz="3600" dirty="0">
                <a:latin typeface="Trebuchet MS"/>
                <a:cs typeface="Trebuchet MS"/>
              </a:rPr>
              <a:t>based</a:t>
            </a:r>
            <a:r>
              <a:rPr sz="3600" spc="-345" dirty="0">
                <a:latin typeface="Trebuchet MS"/>
                <a:cs typeface="Trebuchet MS"/>
              </a:rPr>
              <a:t> </a:t>
            </a:r>
            <a:r>
              <a:rPr sz="3600" spc="-35" dirty="0">
                <a:latin typeface="Trebuchet MS"/>
                <a:cs typeface="Trebuchet MS"/>
              </a:rPr>
              <a:t>Marketing</a:t>
            </a:r>
            <a:endParaRPr sz="36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70"/>
              </a:spcBef>
              <a:buClr>
                <a:srgbClr val="585858"/>
              </a:buClr>
              <a:buSzPct val="79166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600" spc="-80" dirty="0">
                <a:latin typeface="Trebuchet MS"/>
                <a:cs typeface="Trebuchet MS"/>
              </a:rPr>
              <a:t>In-Game </a:t>
            </a:r>
            <a:r>
              <a:rPr sz="3600" spc="-65" dirty="0">
                <a:latin typeface="Trebuchet MS"/>
                <a:cs typeface="Trebuchet MS"/>
              </a:rPr>
              <a:t>mobile</a:t>
            </a:r>
            <a:r>
              <a:rPr sz="3600" spc="-355" dirty="0">
                <a:latin typeface="Trebuchet MS"/>
                <a:cs typeface="Trebuchet MS"/>
              </a:rPr>
              <a:t> </a:t>
            </a:r>
            <a:r>
              <a:rPr sz="3600" spc="-55" dirty="0">
                <a:latin typeface="Trebuchet MS"/>
                <a:cs typeface="Trebuchet MS"/>
              </a:rPr>
              <a:t>marketing</a:t>
            </a:r>
            <a:endParaRPr sz="36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65"/>
              </a:spcBef>
              <a:buClr>
                <a:srgbClr val="585858"/>
              </a:buClr>
              <a:buSzPct val="79166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600" spc="-30" dirty="0">
                <a:latin typeface="Trebuchet MS"/>
                <a:cs typeface="Trebuchet MS"/>
              </a:rPr>
              <a:t>Mobile </a:t>
            </a:r>
            <a:r>
              <a:rPr sz="3600" spc="-120" dirty="0">
                <a:latin typeface="Trebuchet MS"/>
                <a:cs typeface="Trebuchet MS"/>
              </a:rPr>
              <a:t>web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55" dirty="0">
                <a:latin typeface="Trebuchet MS"/>
                <a:cs typeface="Trebuchet MS"/>
              </a:rPr>
              <a:t>marketing</a:t>
            </a:r>
            <a:endParaRPr sz="36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75"/>
              </a:spcBef>
              <a:buClr>
                <a:srgbClr val="585858"/>
              </a:buClr>
              <a:buSzPct val="79166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600" spc="50" dirty="0">
                <a:latin typeface="Trebuchet MS"/>
                <a:cs typeface="Trebuchet MS"/>
              </a:rPr>
              <a:t>QR</a:t>
            </a:r>
            <a:r>
              <a:rPr sz="3600" spc="-204" dirty="0">
                <a:latin typeface="Trebuchet MS"/>
                <a:cs typeface="Trebuchet MS"/>
              </a:rPr>
              <a:t> </a:t>
            </a:r>
            <a:r>
              <a:rPr sz="3600" spc="-20" dirty="0">
                <a:latin typeface="Trebuchet MS"/>
                <a:cs typeface="Trebuchet MS"/>
              </a:rPr>
              <a:t>codes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0216" y="217678"/>
            <a:ext cx="1925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4" dirty="0">
                <a:solidFill>
                  <a:srgbClr val="0D0D0D"/>
                </a:solidFill>
              </a:rPr>
              <a:t>Examples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760476" y="1176527"/>
            <a:ext cx="2286000" cy="4064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72611" y="1176527"/>
            <a:ext cx="2286000" cy="4064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5592" y="5301741"/>
            <a:ext cx="1077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Trebuchet MS"/>
                <a:cs typeface="Trebuchet MS"/>
              </a:rPr>
              <a:t>App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15" dirty="0">
                <a:latin typeface="Trebuchet MS"/>
                <a:cs typeface="Trebuchet MS"/>
              </a:rPr>
              <a:t>Based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16197" y="5278373"/>
            <a:ext cx="17995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latin typeface="Trebuchet MS"/>
                <a:cs typeface="Trebuchet MS"/>
              </a:rPr>
              <a:t>Push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Notifications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86271" y="1176527"/>
            <a:ext cx="2458212" cy="40645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90259" y="5295391"/>
            <a:ext cx="1515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5" dirty="0">
                <a:latin typeface="Trebuchet MS"/>
                <a:cs typeface="Trebuchet MS"/>
              </a:rPr>
              <a:t>SMS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Marketing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770619" y="1167383"/>
            <a:ext cx="2450592" cy="40736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166986" y="5301741"/>
            <a:ext cx="1902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Trebuchet MS"/>
                <a:cs typeface="Trebuchet MS"/>
              </a:rPr>
              <a:t>In </a:t>
            </a:r>
            <a:r>
              <a:rPr sz="1800" spc="-5" dirty="0">
                <a:latin typeface="Trebuchet MS"/>
                <a:cs typeface="Trebuchet MS"/>
              </a:rPr>
              <a:t>Game</a:t>
            </a:r>
            <a:r>
              <a:rPr sz="1800" spc="-25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Marketing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8952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216" y="359409"/>
            <a:ext cx="315150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320" dirty="0"/>
              <a:t>Features</a:t>
            </a:r>
            <a:endParaRPr sz="6600"/>
          </a:p>
        </p:txBody>
      </p:sp>
      <p:sp>
        <p:nvSpPr>
          <p:cNvPr id="4" name="object 4"/>
          <p:cNvSpPr txBox="1"/>
          <p:nvPr/>
        </p:nvSpPr>
        <p:spPr>
          <a:xfrm>
            <a:off x="839216" y="1714626"/>
            <a:ext cx="4130675" cy="3759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rgbClr val="585858"/>
              </a:buClr>
              <a:buSzPct val="80000"/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4000" spc="-10" dirty="0">
                <a:solidFill>
                  <a:srgbClr val="161717"/>
                </a:solidFill>
                <a:latin typeface="Gothic Uralic"/>
                <a:cs typeface="Gothic Uralic"/>
              </a:rPr>
              <a:t>Omnipresence</a:t>
            </a:r>
            <a:endParaRPr sz="4000" dirty="0">
              <a:latin typeface="Gothic Uralic"/>
              <a:cs typeface="Gothic Uralic"/>
            </a:endParaRPr>
          </a:p>
          <a:p>
            <a:pPr marL="469900" indent="-457200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SzPct val="80000"/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4000" spc="-10" dirty="0">
                <a:solidFill>
                  <a:srgbClr val="161717"/>
                </a:solidFill>
                <a:latin typeface="Gothic Uralic"/>
                <a:cs typeface="Gothic Uralic"/>
              </a:rPr>
              <a:t>Reach</a:t>
            </a:r>
            <a:endParaRPr sz="4000" dirty="0">
              <a:latin typeface="Gothic Uralic"/>
              <a:cs typeface="Gothic Uralic"/>
            </a:endParaRPr>
          </a:p>
          <a:p>
            <a:pPr marL="469900" indent="-457200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SzPct val="80000"/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4000" spc="-10" dirty="0">
                <a:solidFill>
                  <a:srgbClr val="161717"/>
                </a:solidFill>
                <a:latin typeface="Gothic Uralic"/>
                <a:cs typeface="Gothic Uralic"/>
              </a:rPr>
              <a:t>Delivery</a:t>
            </a:r>
            <a:endParaRPr sz="4000" dirty="0">
              <a:latin typeface="Gothic Uralic"/>
              <a:cs typeface="Gothic Uralic"/>
            </a:endParaRPr>
          </a:p>
          <a:p>
            <a:pPr marL="469900" indent="-457200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SzPct val="80000"/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4000" spc="-10" dirty="0">
                <a:solidFill>
                  <a:srgbClr val="161717"/>
                </a:solidFill>
                <a:latin typeface="Gothic Uralic"/>
                <a:cs typeface="Gothic Uralic"/>
              </a:rPr>
              <a:t>Distribution</a:t>
            </a:r>
            <a:endParaRPr sz="4000" dirty="0">
              <a:latin typeface="Gothic Uralic"/>
              <a:cs typeface="Gothic Uralic"/>
            </a:endParaRPr>
          </a:p>
          <a:p>
            <a:pPr marL="469900" indent="-457200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SzPct val="80000"/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4000" spc="-5" dirty="0">
                <a:solidFill>
                  <a:srgbClr val="161717"/>
                </a:solidFill>
                <a:latin typeface="Gothic Uralic"/>
                <a:cs typeface="Gothic Uralic"/>
              </a:rPr>
              <a:t>Affordability</a:t>
            </a:r>
            <a:endParaRPr sz="4000" dirty="0">
              <a:latin typeface="Gothic Uralic"/>
              <a:cs typeface="Gothic Uralic"/>
            </a:endParaRPr>
          </a:p>
          <a:p>
            <a:pPr marL="469900" indent="-457200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SzPct val="80000"/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4000" spc="-5" dirty="0">
                <a:solidFill>
                  <a:srgbClr val="161717"/>
                </a:solidFill>
                <a:latin typeface="Gothic Uralic"/>
                <a:cs typeface="Gothic Uralic"/>
              </a:rPr>
              <a:t>Targeted</a:t>
            </a:r>
            <a:endParaRPr sz="40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016" y="699261"/>
            <a:ext cx="62712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355" dirty="0"/>
              <a:t>VALUE </a:t>
            </a:r>
            <a:r>
              <a:rPr sz="5400" spc="-145" dirty="0"/>
              <a:t>CHAIN</a:t>
            </a:r>
            <a:r>
              <a:rPr sz="5400" spc="-315" dirty="0"/>
              <a:t> </a:t>
            </a:r>
            <a:r>
              <a:rPr sz="5400" spc="-80" dirty="0"/>
              <a:t>MODEL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1293875" y="2514600"/>
            <a:ext cx="7239000" cy="281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015" y="1336624"/>
            <a:ext cx="45561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REVENUE</a:t>
            </a:r>
            <a:r>
              <a:rPr spc="-345" dirty="0"/>
              <a:t> </a:t>
            </a:r>
            <a:r>
              <a:rPr spc="-7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8736" y="2536419"/>
            <a:ext cx="3613150" cy="2028825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15"/>
              </a:spcBef>
              <a:buSzPct val="79687"/>
              <a:buFont typeface="Arial"/>
              <a:buChar char="•"/>
              <a:tabLst>
                <a:tab pos="241300" algn="l"/>
              </a:tabLst>
            </a:pPr>
            <a:r>
              <a:rPr sz="3200" spc="-25" dirty="0">
                <a:solidFill>
                  <a:srgbClr val="585858"/>
                </a:solidFill>
                <a:latin typeface="Trebuchet MS"/>
                <a:cs typeface="Trebuchet MS"/>
              </a:rPr>
              <a:t>Pay </a:t>
            </a:r>
            <a:r>
              <a:rPr sz="3200" spc="-105" dirty="0">
                <a:solidFill>
                  <a:srgbClr val="585858"/>
                </a:solidFill>
                <a:latin typeface="Trebuchet MS"/>
                <a:cs typeface="Trebuchet MS"/>
              </a:rPr>
              <a:t>per</a:t>
            </a:r>
            <a:r>
              <a:rPr sz="3200" spc="-33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3200" spc="20" dirty="0">
                <a:solidFill>
                  <a:srgbClr val="585858"/>
                </a:solidFill>
                <a:latin typeface="Trebuchet MS"/>
                <a:cs typeface="Trebuchet MS"/>
              </a:rPr>
              <a:t>use</a:t>
            </a:r>
            <a:endParaRPr sz="32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420"/>
              </a:spcBef>
              <a:buSzPct val="79687"/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solidFill>
                  <a:srgbClr val="585858"/>
                </a:solidFill>
                <a:latin typeface="Trebuchet MS"/>
                <a:cs typeface="Trebuchet MS"/>
              </a:rPr>
              <a:t>Sponsored</a:t>
            </a:r>
            <a:r>
              <a:rPr sz="3200" spc="-229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3200" spc="-45" dirty="0">
                <a:solidFill>
                  <a:srgbClr val="585858"/>
                </a:solidFill>
                <a:latin typeface="Trebuchet MS"/>
                <a:cs typeface="Trebuchet MS"/>
              </a:rPr>
              <a:t>services</a:t>
            </a:r>
            <a:endParaRPr sz="32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415"/>
              </a:spcBef>
              <a:buSzPct val="79687"/>
              <a:buFont typeface="Arial"/>
              <a:buChar char="•"/>
              <a:tabLst>
                <a:tab pos="241300" algn="l"/>
              </a:tabLst>
            </a:pPr>
            <a:r>
              <a:rPr sz="3200" spc="-45" dirty="0">
                <a:solidFill>
                  <a:srgbClr val="585858"/>
                </a:solidFill>
                <a:latin typeface="Trebuchet MS"/>
                <a:cs typeface="Trebuchet MS"/>
              </a:rPr>
              <a:t>Revenue</a:t>
            </a:r>
            <a:r>
              <a:rPr sz="3200" spc="-204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3200" spc="5" dirty="0">
                <a:solidFill>
                  <a:srgbClr val="585858"/>
                </a:solidFill>
                <a:latin typeface="Trebuchet MS"/>
                <a:cs typeface="Trebuchet MS"/>
              </a:rPr>
              <a:t>Sharing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07152" y="2894076"/>
            <a:ext cx="4956048" cy="2593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416" y="927557"/>
            <a:ext cx="48539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45" dirty="0"/>
              <a:t>PRICING</a:t>
            </a:r>
            <a:r>
              <a:rPr sz="5400" spc="-375" dirty="0"/>
              <a:t> </a:t>
            </a:r>
            <a:r>
              <a:rPr sz="5400" spc="-80" dirty="0"/>
              <a:t>MODEL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732536" y="2281555"/>
            <a:ext cx="4218305" cy="391196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SzPct val="80000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65" dirty="0">
                <a:solidFill>
                  <a:srgbClr val="585858"/>
                </a:solidFill>
                <a:latin typeface="Trebuchet MS"/>
                <a:cs typeface="Trebuchet MS"/>
              </a:rPr>
              <a:t>Flat </a:t>
            </a:r>
            <a:r>
              <a:rPr sz="2000" spc="-70" dirty="0">
                <a:solidFill>
                  <a:srgbClr val="585858"/>
                </a:solidFill>
                <a:latin typeface="Trebuchet MS"/>
                <a:cs typeface="Trebuchet MS"/>
              </a:rPr>
              <a:t>fee</a:t>
            </a:r>
            <a:r>
              <a:rPr sz="2000" spc="-17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585858"/>
                </a:solidFill>
                <a:latin typeface="Trebuchet MS"/>
                <a:cs typeface="Trebuchet MS"/>
              </a:rPr>
              <a:t>pricing</a:t>
            </a:r>
            <a:endParaRPr sz="20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560"/>
              </a:spcBef>
              <a:buSzPct val="80000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60" dirty="0">
                <a:solidFill>
                  <a:srgbClr val="585858"/>
                </a:solidFill>
                <a:latin typeface="Trebuchet MS"/>
                <a:cs typeface="Trebuchet MS"/>
              </a:rPr>
              <a:t>Value </a:t>
            </a:r>
            <a:r>
              <a:rPr sz="2000" spc="-25" dirty="0">
                <a:solidFill>
                  <a:srgbClr val="585858"/>
                </a:solidFill>
                <a:latin typeface="Trebuchet MS"/>
                <a:cs typeface="Trebuchet MS"/>
              </a:rPr>
              <a:t>added</a:t>
            </a:r>
            <a:r>
              <a:rPr sz="2000" spc="-20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585858"/>
                </a:solidFill>
                <a:latin typeface="Trebuchet MS"/>
                <a:cs typeface="Trebuchet MS"/>
              </a:rPr>
              <a:t>pricing</a:t>
            </a:r>
            <a:endParaRPr sz="20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560"/>
              </a:spcBef>
              <a:buSzPct val="80000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30" dirty="0">
                <a:solidFill>
                  <a:srgbClr val="585858"/>
                </a:solidFill>
                <a:latin typeface="Trebuchet MS"/>
                <a:cs typeface="Trebuchet MS"/>
              </a:rPr>
              <a:t>Cost </a:t>
            </a:r>
            <a:r>
              <a:rPr sz="2000" spc="-65" dirty="0">
                <a:solidFill>
                  <a:srgbClr val="585858"/>
                </a:solidFill>
                <a:latin typeface="Trebuchet MS"/>
                <a:cs typeface="Trebuchet MS"/>
              </a:rPr>
              <a:t>per </a:t>
            </a:r>
            <a:r>
              <a:rPr sz="2000" spc="-15" dirty="0">
                <a:solidFill>
                  <a:srgbClr val="585858"/>
                </a:solidFill>
                <a:latin typeface="Trebuchet MS"/>
                <a:cs typeface="Trebuchet MS"/>
              </a:rPr>
              <a:t>thousand </a:t>
            </a:r>
            <a:r>
              <a:rPr sz="2000" spc="-10" dirty="0">
                <a:solidFill>
                  <a:srgbClr val="585858"/>
                </a:solidFill>
                <a:latin typeface="Trebuchet MS"/>
                <a:cs typeface="Trebuchet MS"/>
              </a:rPr>
              <a:t>impression</a:t>
            </a:r>
            <a:r>
              <a:rPr sz="2000" spc="-37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Trebuchet MS"/>
                <a:cs typeface="Trebuchet MS"/>
              </a:rPr>
              <a:t>(CPM)</a:t>
            </a:r>
            <a:endParaRPr sz="20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560"/>
              </a:spcBef>
              <a:buSzPct val="80000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30" dirty="0">
                <a:solidFill>
                  <a:srgbClr val="585858"/>
                </a:solidFill>
                <a:latin typeface="Trebuchet MS"/>
                <a:cs typeface="Trebuchet MS"/>
              </a:rPr>
              <a:t>Cost </a:t>
            </a:r>
            <a:r>
              <a:rPr sz="2000" spc="-65" dirty="0">
                <a:solidFill>
                  <a:srgbClr val="585858"/>
                </a:solidFill>
                <a:latin typeface="Trebuchet MS"/>
                <a:cs typeface="Trebuchet MS"/>
              </a:rPr>
              <a:t>per </a:t>
            </a:r>
            <a:r>
              <a:rPr sz="2000" spc="-45" dirty="0">
                <a:solidFill>
                  <a:srgbClr val="585858"/>
                </a:solidFill>
                <a:latin typeface="Trebuchet MS"/>
                <a:cs typeface="Trebuchet MS"/>
              </a:rPr>
              <a:t>click</a:t>
            </a:r>
            <a:r>
              <a:rPr sz="2000" spc="-24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000" spc="-60" dirty="0">
                <a:solidFill>
                  <a:srgbClr val="585858"/>
                </a:solidFill>
                <a:latin typeface="Trebuchet MS"/>
                <a:cs typeface="Trebuchet MS"/>
              </a:rPr>
              <a:t>(CPC)</a:t>
            </a:r>
            <a:endParaRPr lang="en-US" sz="2000" spc="-60" dirty="0">
              <a:solidFill>
                <a:srgbClr val="585858"/>
              </a:solidFill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560"/>
              </a:spcBef>
              <a:buSzPct val="80000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IN" sz="2000" spc="-60" dirty="0">
                <a:solidFill>
                  <a:srgbClr val="585858"/>
                </a:solidFill>
                <a:latin typeface="Trebuchet MS"/>
                <a:cs typeface="Trebuchet MS"/>
              </a:rPr>
              <a:t>Paid</a:t>
            </a:r>
          </a:p>
          <a:p>
            <a:pPr marL="241300" indent="-228600">
              <a:lnSpc>
                <a:spcPct val="100000"/>
              </a:lnSpc>
              <a:spcBef>
                <a:spcPts val="1560"/>
              </a:spcBef>
              <a:buSzPct val="80000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IN" sz="2000" spc="-60" dirty="0">
                <a:solidFill>
                  <a:srgbClr val="585858"/>
                </a:solidFill>
                <a:latin typeface="Trebuchet MS"/>
                <a:cs typeface="Trebuchet MS"/>
              </a:rPr>
              <a:t>Free</a:t>
            </a:r>
          </a:p>
          <a:p>
            <a:pPr marL="241300" indent="-228600">
              <a:lnSpc>
                <a:spcPct val="100000"/>
              </a:lnSpc>
              <a:spcBef>
                <a:spcPts val="1560"/>
              </a:spcBef>
              <a:buSzPct val="80000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IN" sz="2000" spc="-60" dirty="0">
                <a:solidFill>
                  <a:srgbClr val="585858"/>
                </a:solidFill>
                <a:latin typeface="Trebuchet MS"/>
                <a:cs typeface="Trebuchet MS"/>
              </a:rPr>
              <a:t>Freemium</a:t>
            </a:r>
          </a:p>
          <a:p>
            <a:pPr marL="241300" indent="-228600">
              <a:lnSpc>
                <a:spcPct val="100000"/>
              </a:lnSpc>
              <a:spcBef>
                <a:spcPts val="1560"/>
              </a:spcBef>
              <a:buSzPct val="80000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IN" sz="2000" spc="-60" dirty="0" err="1">
                <a:solidFill>
                  <a:srgbClr val="585858"/>
                </a:solidFill>
                <a:latin typeface="Trebuchet MS"/>
                <a:cs typeface="Trebuchet MS"/>
              </a:rPr>
              <a:t>Paidmium</a:t>
            </a:r>
            <a:endParaRPr sz="200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42076" y="975360"/>
            <a:ext cx="3708400" cy="5501640"/>
            <a:chOff x="5942076" y="975360"/>
            <a:chExt cx="3708400" cy="5501640"/>
          </a:xfrm>
        </p:grpSpPr>
        <p:sp>
          <p:nvSpPr>
            <p:cNvPr id="5" name="object 5"/>
            <p:cNvSpPr/>
            <p:nvPr/>
          </p:nvSpPr>
          <p:spPr>
            <a:xfrm>
              <a:off x="5942076" y="975360"/>
              <a:ext cx="3707891" cy="2781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70676" y="3756660"/>
              <a:ext cx="2819400" cy="27203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</TotalTime>
  <Words>160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Gothic Uralic</vt:lpstr>
      <vt:lpstr>Trebuchet MS</vt:lpstr>
      <vt:lpstr>Wingdings</vt:lpstr>
      <vt:lpstr>Wingdings 3</vt:lpstr>
      <vt:lpstr>Facet</vt:lpstr>
      <vt:lpstr>MOBILE MARKETING</vt:lpstr>
      <vt:lpstr>What is Mobile marketing?</vt:lpstr>
      <vt:lpstr>Why Mobile Marketing</vt:lpstr>
      <vt:lpstr>Types of Mobile Marketing</vt:lpstr>
      <vt:lpstr>Examples</vt:lpstr>
      <vt:lpstr>Features</vt:lpstr>
      <vt:lpstr>VALUE CHAIN MODEL</vt:lpstr>
      <vt:lpstr>REVENUE MODEL</vt:lpstr>
      <vt:lpstr>PRICING MODEL</vt:lpstr>
      <vt:lpstr>ADVANTAGES</vt:lpstr>
      <vt:lpstr>DISADVANTAGES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MARKETING</dc:title>
  <dc:creator>Abhishek Shukla</dc:creator>
  <cp:lastModifiedBy>Abhishek Shukla</cp:lastModifiedBy>
  <cp:revision>4</cp:revision>
  <dcterms:created xsi:type="dcterms:W3CDTF">2021-04-22T12:03:47Z</dcterms:created>
  <dcterms:modified xsi:type="dcterms:W3CDTF">2021-04-30T11:32:46Z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2015-09-18T00:00:00Z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2021-04-22T00:00:00Z</vt:filetime>
  </property>
</Properties>
</file>