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48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1266" y="2906648"/>
            <a:ext cx="310946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585858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180" y="1550670"/>
            <a:ext cx="10618470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55302" y="6617919"/>
            <a:ext cx="23679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3792" y="6617919"/>
            <a:ext cx="14554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371600"/>
            <a:ext cx="6675120" cy="261802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1056005" algn="ctr">
              <a:lnSpc>
                <a:spcPts val="6480"/>
              </a:lnSpc>
              <a:spcBef>
                <a:spcPts val="915"/>
              </a:spcBef>
            </a:pPr>
            <a:r>
              <a:rPr spc="-55" dirty="0"/>
              <a:t>Introduction </a:t>
            </a:r>
            <a:r>
              <a:rPr spc="-45" dirty="0"/>
              <a:t>to  </a:t>
            </a:r>
            <a:r>
              <a:rPr spc="-35" dirty="0"/>
              <a:t>Social </a:t>
            </a:r>
            <a:r>
              <a:rPr spc="-40" dirty="0"/>
              <a:t>Media</a:t>
            </a:r>
            <a:r>
              <a:rPr spc="-240" dirty="0"/>
              <a:t> </a:t>
            </a:r>
            <a:r>
              <a:rPr spc="-50" dirty="0"/>
              <a:t>Listening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44639"/>
            <a:ext cx="12192000" cy="213360"/>
          </a:xfrm>
          <a:custGeom>
            <a:avLst/>
            <a:gdLst/>
            <a:ahLst/>
            <a:cxnLst/>
            <a:rect l="l" t="t" r="r" b="b"/>
            <a:pathLst>
              <a:path w="12192000" h="213359">
                <a:moveTo>
                  <a:pt x="0" y="213359"/>
                </a:moveTo>
                <a:lnTo>
                  <a:pt x="12192000" y="213359"/>
                </a:lnTo>
                <a:lnTo>
                  <a:pt x="12192000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44639"/>
            <a:ext cx="12192000" cy="213360"/>
          </a:xfrm>
          <a:custGeom>
            <a:avLst/>
            <a:gdLst/>
            <a:ahLst/>
            <a:cxnLst/>
            <a:rect l="l" t="t" r="r" b="b"/>
            <a:pathLst>
              <a:path w="12192000" h="213359">
                <a:moveTo>
                  <a:pt x="0" y="213359"/>
                </a:moveTo>
                <a:lnTo>
                  <a:pt x="12192000" y="213359"/>
                </a:lnTo>
                <a:lnTo>
                  <a:pt x="12192000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359156"/>
            <a:ext cx="9126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What </a:t>
            </a:r>
            <a:r>
              <a:rPr sz="3200" dirty="0">
                <a:solidFill>
                  <a:srgbClr val="000000"/>
                </a:solidFill>
              </a:rPr>
              <a:t>is Social Media </a:t>
            </a:r>
            <a:r>
              <a:rPr sz="3200" spc="-10" dirty="0">
                <a:solidFill>
                  <a:srgbClr val="000000"/>
                </a:solidFill>
              </a:rPr>
              <a:t>Listening </a:t>
            </a:r>
            <a:r>
              <a:rPr sz="3200" dirty="0">
                <a:solidFill>
                  <a:srgbClr val="000000"/>
                </a:solidFill>
              </a:rPr>
              <a:t>/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Monitoring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63880" y="2644901"/>
            <a:ext cx="3546475" cy="372110"/>
          </a:xfrm>
          <a:custGeom>
            <a:avLst/>
            <a:gdLst/>
            <a:ahLst/>
            <a:cxnLst/>
            <a:rect l="l" t="t" r="r" b="b"/>
            <a:pathLst>
              <a:path w="3546475" h="372110">
                <a:moveTo>
                  <a:pt x="0" y="371856"/>
                </a:moveTo>
                <a:lnTo>
                  <a:pt x="3546348" y="371856"/>
                </a:lnTo>
                <a:lnTo>
                  <a:pt x="3546348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0228" y="2644901"/>
            <a:ext cx="958850" cy="372110"/>
          </a:xfrm>
          <a:custGeom>
            <a:avLst/>
            <a:gdLst/>
            <a:ahLst/>
            <a:cxnLst/>
            <a:rect l="l" t="t" r="r" b="b"/>
            <a:pathLst>
              <a:path w="958850" h="372110">
                <a:moveTo>
                  <a:pt x="0" y="371856"/>
                </a:moveTo>
                <a:lnTo>
                  <a:pt x="958596" y="371856"/>
                </a:lnTo>
                <a:lnTo>
                  <a:pt x="958596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1590" y="2644901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6553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4355" y="2644901"/>
            <a:ext cx="5057140" cy="372110"/>
          </a:xfrm>
          <a:custGeom>
            <a:avLst/>
            <a:gdLst/>
            <a:ahLst/>
            <a:cxnLst/>
            <a:rect l="l" t="t" r="r" b="b"/>
            <a:pathLst>
              <a:path w="5057140" h="372110">
                <a:moveTo>
                  <a:pt x="0" y="371856"/>
                </a:moveTo>
                <a:lnTo>
                  <a:pt x="5056632" y="371856"/>
                </a:lnTo>
                <a:lnTo>
                  <a:pt x="5056632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0988" y="2644901"/>
            <a:ext cx="978535" cy="372110"/>
          </a:xfrm>
          <a:custGeom>
            <a:avLst/>
            <a:gdLst/>
            <a:ahLst/>
            <a:cxnLst/>
            <a:rect l="l" t="t" r="r" b="b"/>
            <a:pathLst>
              <a:path w="978534" h="372110">
                <a:moveTo>
                  <a:pt x="0" y="371856"/>
                </a:moveTo>
                <a:lnTo>
                  <a:pt x="978407" y="371856"/>
                </a:lnTo>
                <a:lnTo>
                  <a:pt x="978407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2512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/>
              <a:t>Social Media </a:t>
            </a:r>
            <a:r>
              <a:rPr spc="-10" dirty="0"/>
              <a:t>Listening </a:t>
            </a:r>
            <a:r>
              <a:rPr spc="-5" dirty="0"/>
              <a:t>or </a:t>
            </a:r>
            <a:r>
              <a:rPr dirty="0"/>
              <a:t>Social </a:t>
            </a:r>
            <a:r>
              <a:rPr spc="-10" dirty="0"/>
              <a:t>Listening </a:t>
            </a:r>
            <a:r>
              <a:rPr spc="-5" dirty="0"/>
              <a:t>can be interchangeably used with </a:t>
            </a:r>
            <a:r>
              <a:rPr dirty="0"/>
              <a:t>the </a:t>
            </a:r>
            <a:r>
              <a:rPr spc="-5" dirty="0"/>
              <a:t>term </a:t>
            </a:r>
            <a:r>
              <a:rPr dirty="0"/>
              <a:t>Social Media  </a:t>
            </a:r>
            <a:r>
              <a:rPr spc="-5" dirty="0"/>
              <a:t>Monitoring. Simply</a:t>
            </a:r>
            <a:r>
              <a:rPr spc="-20" dirty="0"/>
              <a:t> </a:t>
            </a:r>
            <a:r>
              <a:rPr dirty="0"/>
              <a:t>put: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spc="-5" dirty="0"/>
              <a:t>Social </a:t>
            </a:r>
            <a:r>
              <a:rPr sz="2400" dirty="0"/>
              <a:t>Media </a:t>
            </a:r>
            <a:r>
              <a:rPr sz="2400" spc="-10" dirty="0"/>
              <a:t>Listening </a:t>
            </a:r>
            <a:r>
              <a:rPr sz="2400" dirty="0"/>
              <a:t>is the </a:t>
            </a:r>
            <a:r>
              <a:rPr sz="2400" b="1" spc="-5" dirty="0">
                <a:latin typeface="Calibri"/>
                <a:cs typeface="Calibri"/>
              </a:rPr>
              <a:t>process </a:t>
            </a:r>
            <a:r>
              <a:rPr sz="2400" spc="-5" dirty="0"/>
              <a:t>of </a:t>
            </a:r>
            <a:r>
              <a:rPr sz="2400" dirty="0"/>
              <a:t>identifying, </a:t>
            </a:r>
            <a:r>
              <a:rPr sz="2400" spc="-10" dirty="0"/>
              <a:t>aggregating </a:t>
            </a:r>
            <a:r>
              <a:rPr sz="2400" dirty="0"/>
              <a:t>and </a:t>
            </a:r>
            <a:r>
              <a:rPr sz="2400" spc="-5" dirty="0"/>
              <a:t>analyzing </a:t>
            </a:r>
            <a:r>
              <a:rPr sz="2400" b="1" spc="-10" dirty="0">
                <a:latin typeface="Calibri"/>
                <a:cs typeface="Calibri"/>
              </a:rPr>
              <a:t>what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" y="3006089"/>
            <a:ext cx="6376670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5"/>
              </a:lnSpc>
            </a:pPr>
            <a:r>
              <a:rPr sz="2400" b="1" spc="-5" dirty="0">
                <a:latin typeface="Calibri"/>
                <a:cs typeface="Calibri"/>
              </a:rPr>
              <a:t>being </a:t>
            </a:r>
            <a:r>
              <a:rPr sz="2400" b="1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, about </a:t>
            </a:r>
            <a:r>
              <a:rPr sz="2400" b="1" spc="-5" dirty="0">
                <a:latin typeface="Calibri"/>
                <a:cs typeface="Calibri"/>
              </a:rPr>
              <a:t>topics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20" dirty="0">
                <a:latin typeface="Calibri"/>
                <a:cs typeface="Calibri"/>
              </a:rPr>
              <a:t>interest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social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media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80" y="3717391"/>
            <a:ext cx="9999345" cy="203453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read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above, you’ll notice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definition </a:t>
            </a:r>
            <a:r>
              <a:rPr sz="2000" dirty="0">
                <a:latin typeface="Calibri"/>
                <a:cs typeface="Calibri"/>
              </a:rPr>
              <a:t>is made up </a:t>
            </a:r>
            <a:r>
              <a:rPr sz="2000" spc="-5" dirty="0">
                <a:latin typeface="Calibri"/>
                <a:cs typeface="Calibri"/>
              </a:rPr>
              <a:t>of three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(1)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dirty="0">
                <a:latin typeface="Calibri"/>
                <a:cs typeface="Calibri"/>
              </a:rPr>
              <a:t>–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(2) </a:t>
            </a:r>
            <a:r>
              <a:rPr sz="2000" spc="-35" dirty="0">
                <a:latin typeface="Calibri"/>
                <a:cs typeface="Calibri"/>
              </a:rPr>
              <a:t>Topics </a:t>
            </a:r>
            <a:r>
              <a:rPr sz="2000" dirty="0">
                <a:latin typeface="Calibri"/>
                <a:cs typeface="Calibri"/>
              </a:rPr>
              <a:t>–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(3) </a:t>
            </a: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dirty="0">
                <a:latin typeface="Calibri"/>
                <a:cs typeface="Calibri"/>
              </a:rPr>
              <a:t>Media – the </a:t>
            </a:r>
            <a:r>
              <a:rPr sz="2000" spc="-5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next </a:t>
            </a:r>
            <a:r>
              <a:rPr sz="2000" spc="-20" dirty="0">
                <a:latin typeface="Calibri"/>
                <a:cs typeface="Calibri"/>
              </a:rPr>
              <a:t>few </a:t>
            </a:r>
            <a:r>
              <a:rPr sz="2000" spc="-5" dirty="0">
                <a:latin typeface="Calibri"/>
                <a:cs typeface="Calibri"/>
              </a:rPr>
              <a:t>slides </a:t>
            </a:r>
            <a:r>
              <a:rPr sz="2000" spc="-15" dirty="0">
                <a:latin typeface="Calibri"/>
                <a:cs typeface="Calibri"/>
              </a:rPr>
              <a:t>let’s </a:t>
            </a:r>
            <a:r>
              <a:rPr sz="2000" dirty="0">
                <a:latin typeface="Calibri"/>
                <a:cs typeface="Calibri"/>
              </a:rPr>
              <a:t>look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them </a:t>
            </a:r>
            <a:r>
              <a:rPr sz="2000" spc="-15" dirty="0">
                <a:latin typeface="Calibri"/>
                <a:cs typeface="Calibri"/>
              </a:rPr>
              <a:t>separately to </a:t>
            </a:r>
            <a:r>
              <a:rPr sz="2000" spc="-10" dirty="0">
                <a:latin typeface="Calibri"/>
                <a:cs typeface="Calibri"/>
              </a:rPr>
              <a:t>understand </a:t>
            </a: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listening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139700"/>
            <a:ext cx="912622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000000"/>
                </a:solidFill>
              </a:rPr>
              <a:t>Social Media </a:t>
            </a:r>
            <a:r>
              <a:rPr sz="3200" spc="-10" dirty="0">
                <a:solidFill>
                  <a:srgbClr val="000000"/>
                </a:solidFill>
              </a:rPr>
              <a:t>Listening </a:t>
            </a:r>
            <a:r>
              <a:rPr sz="3200" spc="-20" dirty="0">
                <a:solidFill>
                  <a:srgbClr val="000000"/>
                </a:solidFill>
              </a:rPr>
              <a:t>Process </a:t>
            </a:r>
            <a:r>
              <a:rPr sz="3200" dirty="0">
                <a:solidFill>
                  <a:srgbClr val="000000"/>
                </a:solidFill>
              </a:rPr>
              <a:t>– the</a:t>
            </a:r>
            <a:r>
              <a:rPr sz="3200" spc="2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How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5" y="2551176"/>
            <a:ext cx="1539240" cy="878205"/>
          </a:xfrm>
          <a:custGeom>
            <a:avLst/>
            <a:gdLst/>
            <a:ahLst/>
            <a:cxnLst/>
            <a:rect l="l" t="t" r="r" b="b"/>
            <a:pathLst>
              <a:path w="1539239" h="878204">
                <a:moveTo>
                  <a:pt x="1392936" y="0"/>
                </a:moveTo>
                <a:lnTo>
                  <a:pt x="146304" y="0"/>
                </a:lnTo>
                <a:lnTo>
                  <a:pt x="100062" y="7461"/>
                </a:lnTo>
                <a:lnTo>
                  <a:pt x="59900" y="28236"/>
                </a:lnTo>
                <a:lnTo>
                  <a:pt x="28229" y="59911"/>
                </a:lnTo>
                <a:lnTo>
                  <a:pt x="7459" y="100071"/>
                </a:lnTo>
                <a:lnTo>
                  <a:pt x="0" y="146303"/>
                </a:lnTo>
                <a:lnTo>
                  <a:pt x="0" y="731520"/>
                </a:lnTo>
                <a:lnTo>
                  <a:pt x="7459" y="777752"/>
                </a:lnTo>
                <a:lnTo>
                  <a:pt x="28229" y="817912"/>
                </a:lnTo>
                <a:lnTo>
                  <a:pt x="59900" y="849587"/>
                </a:lnTo>
                <a:lnTo>
                  <a:pt x="100062" y="870362"/>
                </a:lnTo>
                <a:lnTo>
                  <a:pt x="146304" y="877824"/>
                </a:lnTo>
                <a:lnTo>
                  <a:pt x="1392936" y="877824"/>
                </a:lnTo>
                <a:lnTo>
                  <a:pt x="1439168" y="870362"/>
                </a:lnTo>
                <a:lnTo>
                  <a:pt x="1479328" y="849587"/>
                </a:lnTo>
                <a:lnTo>
                  <a:pt x="1511003" y="817912"/>
                </a:lnTo>
                <a:lnTo>
                  <a:pt x="1531778" y="777752"/>
                </a:lnTo>
                <a:lnTo>
                  <a:pt x="1539240" y="731520"/>
                </a:lnTo>
                <a:lnTo>
                  <a:pt x="1539240" y="146303"/>
                </a:lnTo>
                <a:lnTo>
                  <a:pt x="1531778" y="100071"/>
                </a:lnTo>
                <a:lnTo>
                  <a:pt x="1511003" y="59911"/>
                </a:lnTo>
                <a:lnTo>
                  <a:pt x="1479328" y="28236"/>
                </a:lnTo>
                <a:lnTo>
                  <a:pt x="1439168" y="7461"/>
                </a:lnTo>
                <a:lnTo>
                  <a:pt x="139293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190" y="2688716"/>
            <a:ext cx="9061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8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Define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73" y="3552825"/>
            <a:ext cx="867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x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les: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673" y="3872560"/>
            <a:ext cx="919480" cy="215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ts val="1595"/>
              </a:lnSpc>
              <a:spcBef>
                <a:spcPts val="10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Brand</a:t>
            </a:r>
            <a:endParaRPr sz="1400">
              <a:latin typeface="Calibri"/>
              <a:cs typeface="Calibri"/>
            </a:endParaRPr>
          </a:p>
          <a:p>
            <a:pPr marL="125095">
              <a:lnSpc>
                <a:spcPts val="1595"/>
              </a:lnSpc>
            </a:pPr>
            <a:r>
              <a:rPr sz="1400" spc="-10" dirty="0">
                <a:latin typeface="Calibri"/>
                <a:cs typeface="Calibri"/>
              </a:rPr>
              <a:t>Perception</a:t>
            </a:r>
            <a:endParaRPr sz="1400">
              <a:latin typeface="Calibri"/>
              <a:cs typeface="Calibri"/>
            </a:endParaRPr>
          </a:p>
          <a:p>
            <a:pPr marL="125095" marR="102870" indent="-113030">
              <a:lnSpc>
                <a:spcPts val="1510"/>
              </a:lnSpc>
              <a:spcBef>
                <a:spcPts val="1019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Product 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edb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marL="125095" marR="85090" indent="-113030">
              <a:lnSpc>
                <a:spcPts val="1510"/>
              </a:lnSpc>
              <a:spcBef>
                <a:spcPts val="100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ome</a:t>
            </a:r>
            <a:r>
              <a:rPr sz="1400" dirty="0">
                <a:latin typeface="Calibri"/>
                <a:cs typeface="Calibri"/>
              </a:rPr>
              <a:t>r  Service  </a:t>
            </a:r>
            <a:r>
              <a:rPr sz="1400" spc="-5" dirty="0">
                <a:latin typeface="Calibri"/>
                <a:cs typeface="Calibri"/>
              </a:rPr>
              <a:t>Feedback</a:t>
            </a:r>
            <a:endParaRPr sz="1400">
              <a:latin typeface="Calibri"/>
              <a:cs typeface="Calibri"/>
            </a:endParaRPr>
          </a:p>
          <a:p>
            <a:pPr marL="125095" marR="67310" indent="-113030">
              <a:lnSpc>
                <a:spcPts val="1510"/>
              </a:lnSpc>
              <a:spcBef>
                <a:spcPts val="101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dirty="0">
                <a:latin typeface="Calibri"/>
                <a:cs typeface="Calibri"/>
              </a:rPr>
              <a:t>aign  </a:t>
            </a:r>
            <a:r>
              <a:rPr sz="1400" spc="-5" dirty="0">
                <a:latin typeface="Calibri"/>
                <a:cs typeface="Calibri"/>
              </a:rPr>
              <a:t>Ideation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5667" y="2551176"/>
            <a:ext cx="1539240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4648" y="2688716"/>
            <a:ext cx="107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Set  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5525" y="3848836"/>
            <a:ext cx="925194" cy="984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Countries</a:t>
            </a:r>
            <a:endParaRPr sz="1400">
              <a:latin typeface="Calibri"/>
              <a:cs typeface="Calibri"/>
            </a:endParaRPr>
          </a:p>
          <a:p>
            <a:pPr marL="125095" indent="-11303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Languages</a:t>
            </a:r>
            <a:endParaRPr sz="1400">
              <a:latin typeface="Calibri"/>
              <a:cs typeface="Calibri"/>
            </a:endParaRPr>
          </a:p>
          <a:p>
            <a:pPr marL="125095" indent="-11303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Timeframe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7308" y="2551176"/>
            <a:ext cx="1539240" cy="878205"/>
          </a:xfrm>
          <a:custGeom>
            <a:avLst/>
            <a:gdLst/>
            <a:ahLst/>
            <a:cxnLst/>
            <a:rect l="l" t="t" r="r" b="b"/>
            <a:pathLst>
              <a:path w="1539239" h="878204">
                <a:moveTo>
                  <a:pt x="1392936" y="0"/>
                </a:moveTo>
                <a:lnTo>
                  <a:pt x="146303" y="0"/>
                </a:ln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0" y="731520"/>
                </a:lnTo>
                <a:lnTo>
                  <a:pt x="7461" y="777752"/>
                </a:lnTo>
                <a:lnTo>
                  <a:pt x="28236" y="817912"/>
                </a:lnTo>
                <a:lnTo>
                  <a:pt x="59911" y="849587"/>
                </a:lnTo>
                <a:lnTo>
                  <a:pt x="100071" y="870362"/>
                </a:lnTo>
                <a:lnTo>
                  <a:pt x="146303" y="877824"/>
                </a:lnTo>
                <a:lnTo>
                  <a:pt x="1392936" y="877824"/>
                </a:lnTo>
                <a:lnTo>
                  <a:pt x="1439168" y="870362"/>
                </a:lnTo>
                <a:lnTo>
                  <a:pt x="1479328" y="849587"/>
                </a:lnTo>
                <a:lnTo>
                  <a:pt x="1511003" y="817912"/>
                </a:lnTo>
                <a:lnTo>
                  <a:pt x="1531778" y="777752"/>
                </a:lnTo>
                <a:lnTo>
                  <a:pt x="1539239" y="731520"/>
                </a:lnTo>
                <a:lnTo>
                  <a:pt x="1539239" y="146303"/>
                </a:lnTo>
                <a:lnTo>
                  <a:pt x="1531778" y="100071"/>
                </a:lnTo>
                <a:lnTo>
                  <a:pt x="1511003" y="59911"/>
                </a:lnTo>
                <a:lnTo>
                  <a:pt x="1479328" y="28236"/>
                </a:lnTo>
                <a:lnTo>
                  <a:pt x="1439168" y="7461"/>
                </a:lnTo>
                <a:lnTo>
                  <a:pt x="1392936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4394" y="2688716"/>
            <a:ext cx="9251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Identify 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6885" y="3819271"/>
            <a:ext cx="1198245" cy="17119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5095" marR="38100" indent="-113030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Identify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topics  and </a:t>
            </a:r>
            <a:r>
              <a:rPr sz="1400" spc="-15" dirty="0">
                <a:latin typeface="Calibri"/>
                <a:cs typeface="Calibri"/>
              </a:rPr>
              <a:t>keywords 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per  objective </a:t>
            </a:r>
            <a:r>
              <a:rPr sz="1400" dirty="0">
                <a:latin typeface="Calibri"/>
                <a:cs typeface="Calibri"/>
              </a:rPr>
              <a:t>and  </a:t>
            </a:r>
            <a:r>
              <a:rPr sz="1400" spc="-10" dirty="0">
                <a:latin typeface="Calibri"/>
                <a:cs typeface="Calibri"/>
              </a:rPr>
              <a:t>parameters</a:t>
            </a:r>
            <a:endParaRPr sz="1400">
              <a:latin typeface="Calibri"/>
              <a:cs typeface="Calibri"/>
            </a:endParaRPr>
          </a:p>
          <a:p>
            <a:pPr marL="125095" marR="5080" indent="-113030">
              <a:lnSpc>
                <a:spcPts val="1510"/>
              </a:lnSpc>
              <a:spcBef>
                <a:spcPts val="1019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Write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keyword  </a:t>
            </a:r>
            <a:r>
              <a:rPr sz="1400" spc="-5" dirty="0">
                <a:latin typeface="Calibri"/>
                <a:cs typeface="Calibri"/>
              </a:rPr>
              <a:t>queries using  </a:t>
            </a:r>
            <a:r>
              <a:rPr sz="1400" dirty="0">
                <a:latin typeface="Calibri"/>
                <a:cs typeface="Calibri"/>
              </a:rPr>
              <a:t>Boolean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03976" y="2551176"/>
            <a:ext cx="187909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86602" y="2688716"/>
            <a:ext cx="151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Social  </a:t>
            </a:r>
            <a:r>
              <a:rPr sz="1800" spc="-10" dirty="0">
                <a:latin typeface="Calibri"/>
                <a:cs typeface="Calibri"/>
              </a:rPr>
              <a:t>Listening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Tool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00416" y="2551176"/>
            <a:ext cx="1270000" cy="878205"/>
          </a:xfrm>
          <a:custGeom>
            <a:avLst/>
            <a:gdLst/>
            <a:ahLst/>
            <a:cxnLst/>
            <a:rect l="l" t="t" r="r" b="b"/>
            <a:pathLst>
              <a:path w="1270000" h="878204">
                <a:moveTo>
                  <a:pt x="1123187" y="0"/>
                </a:moveTo>
                <a:lnTo>
                  <a:pt x="146303" y="0"/>
                </a:ln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0" y="731520"/>
                </a:lnTo>
                <a:lnTo>
                  <a:pt x="7461" y="777752"/>
                </a:lnTo>
                <a:lnTo>
                  <a:pt x="28236" y="817912"/>
                </a:lnTo>
                <a:lnTo>
                  <a:pt x="59911" y="849587"/>
                </a:lnTo>
                <a:lnTo>
                  <a:pt x="100071" y="870362"/>
                </a:lnTo>
                <a:lnTo>
                  <a:pt x="146303" y="877824"/>
                </a:lnTo>
                <a:lnTo>
                  <a:pt x="1123187" y="877824"/>
                </a:lnTo>
                <a:lnTo>
                  <a:pt x="1169420" y="870362"/>
                </a:lnTo>
                <a:lnTo>
                  <a:pt x="1209580" y="849587"/>
                </a:lnTo>
                <a:lnTo>
                  <a:pt x="1241255" y="817912"/>
                </a:lnTo>
                <a:lnTo>
                  <a:pt x="1262030" y="777752"/>
                </a:lnTo>
                <a:lnTo>
                  <a:pt x="1269491" y="731520"/>
                </a:lnTo>
                <a:lnTo>
                  <a:pt x="1269491" y="146303"/>
                </a:lnTo>
                <a:lnTo>
                  <a:pt x="1262030" y="100071"/>
                </a:lnTo>
                <a:lnTo>
                  <a:pt x="1241255" y="59911"/>
                </a:lnTo>
                <a:lnTo>
                  <a:pt x="1209580" y="28236"/>
                </a:lnTo>
                <a:lnTo>
                  <a:pt x="1169420" y="7461"/>
                </a:lnTo>
                <a:lnTo>
                  <a:pt x="11231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52943" y="2688716"/>
            <a:ext cx="96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85731" y="2551176"/>
            <a:ext cx="1269492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50400" y="2825877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72571" y="2551176"/>
            <a:ext cx="1270000" cy="878205"/>
          </a:xfrm>
          <a:custGeom>
            <a:avLst/>
            <a:gdLst/>
            <a:ahLst/>
            <a:cxnLst/>
            <a:rect l="l" t="t" r="r" b="b"/>
            <a:pathLst>
              <a:path w="1270000" h="878204">
                <a:moveTo>
                  <a:pt x="1123187" y="0"/>
                </a:moveTo>
                <a:lnTo>
                  <a:pt x="146303" y="0"/>
                </a:ln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0" y="731520"/>
                </a:lnTo>
                <a:lnTo>
                  <a:pt x="7461" y="777752"/>
                </a:lnTo>
                <a:lnTo>
                  <a:pt x="28236" y="817912"/>
                </a:lnTo>
                <a:lnTo>
                  <a:pt x="59911" y="849587"/>
                </a:lnTo>
                <a:lnTo>
                  <a:pt x="100071" y="870362"/>
                </a:lnTo>
                <a:lnTo>
                  <a:pt x="146303" y="877824"/>
                </a:lnTo>
                <a:lnTo>
                  <a:pt x="1123187" y="877824"/>
                </a:lnTo>
                <a:lnTo>
                  <a:pt x="1169420" y="870362"/>
                </a:lnTo>
                <a:lnTo>
                  <a:pt x="1209580" y="849587"/>
                </a:lnTo>
                <a:lnTo>
                  <a:pt x="1241255" y="817912"/>
                </a:lnTo>
                <a:lnTo>
                  <a:pt x="1262030" y="777752"/>
                </a:lnTo>
                <a:lnTo>
                  <a:pt x="1269492" y="731520"/>
                </a:lnTo>
                <a:lnTo>
                  <a:pt x="1269492" y="146303"/>
                </a:lnTo>
                <a:lnTo>
                  <a:pt x="1262030" y="100071"/>
                </a:lnTo>
                <a:lnTo>
                  <a:pt x="1241255" y="59911"/>
                </a:lnTo>
                <a:lnTo>
                  <a:pt x="1209580" y="28236"/>
                </a:lnTo>
                <a:lnTo>
                  <a:pt x="1169420" y="7461"/>
                </a:lnTo>
                <a:lnTo>
                  <a:pt x="11231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980166" y="2825877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99202" y="1790445"/>
            <a:ext cx="480059" cy="2418715"/>
          </a:xfrm>
          <a:custGeom>
            <a:avLst/>
            <a:gdLst/>
            <a:ahLst/>
            <a:cxnLst/>
            <a:rect l="l" t="t" r="r" b="b"/>
            <a:pathLst>
              <a:path w="480060" h="2418715">
                <a:moveTo>
                  <a:pt x="0" y="0"/>
                </a:moveTo>
                <a:lnTo>
                  <a:pt x="107569" y="2418587"/>
                </a:lnTo>
                <a:lnTo>
                  <a:pt x="480060" y="119037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968" y="2339339"/>
            <a:ext cx="402590" cy="408940"/>
          </a:xfrm>
          <a:custGeom>
            <a:avLst/>
            <a:gdLst/>
            <a:ahLst/>
            <a:cxnLst/>
            <a:rect l="l" t="t" r="r" b="b"/>
            <a:pathLst>
              <a:path w="402590" h="408939">
                <a:moveTo>
                  <a:pt x="201168" y="0"/>
                </a:moveTo>
                <a:lnTo>
                  <a:pt x="155042" y="5393"/>
                </a:lnTo>
                <a:lnTo>
                  <a:pt x="112700" y="20758"/>
                </a:lnTo>
                <a:lnTo>
                  <a:pt x="75348" y="44866"/>
                </a:lnTo>
                <a:lnTo>
                  <a:pt x="44195" y="76493"/>
                </a:lnTo>
                <a:lnTo>
                  <a:pt x="20447" y="114411"/>
                </a:lnTo>
                <a:lnTo>
                  <a:pt x="5313" y="157394"/>
                </a:lnTo>
                <a:lnTo>
                  <a:pt x="0" y="204215"/>
                </a:lnTo>
                <a:lnTo>
                  <a:pt x="5313" y="251037"/>
                </a:lnTo>
                <a:lnTo>
                  <a:pt x="20447" y="294020"/>
                </a:lnTo>
                <a:lnTo>
                  <a:pt x="44195" y="331938"/>
                </a:lnTo>
                <a:lnTo>
                  <a:pt x="75348" y="363565"/>
                </a:lnTo>
                <a:lnTo>
                  <a:pt x="112700" y="387673"/>
                </a:lnTo>
                <a:lnTo>
                  <a:pt x="155042" y="403038"/>
                </a:lnTo>
                <a:lnTo>
                  <a:pt x="201168" y="408432"/>
                </a:lnTo>
                <a:lnTo>
                  <a:pt x="247293" y="403038"/>
                </a:lnTo>
                <a:lnTo>
                  <a:pt x="289635" y="387673"/>
                </a:lnTo>
                <a:lnTo>
                  <a:pt x="326987" y="363565"/>
                </a:lnTo>
                <a:lnTo>
                  <a:pt x="358140" y="331938"/>
                </a:lnTo>
                <a:lnTo>
                  <a:pt x="381888" y="294020"/>
                </a:lnTo>
                <a:lnTo>
                  <a:pt x="397022" y="251037"/>
                </a:lnTo>
                <a:lnTo>
                  <a:pt x="402336" y="204215"/>
                </a:lnTo>
                <a:lnTo>
                  <a:pt x="397022" y="157394"/>
                </a:lnTo>
                <a:lnTo>
                  <a:pt x="381888" y="114411"/>
                </a:lnTo>
                <a:lnTo>
                  <a:pt x="358140" y="76493"/>
                </a:lnTo>
                <a:lnTo>
                  <a:pt x="326987" y="44866"/>
                </a:lnTo>
                <a:lnTo>
                  <a:pt x="289635" y="20758"/>
                </a:lnTo>
                <a:lnTo>
                  <a:pt x="247293" y="5393"/>
                </a:lnTo>
                <a:lnTo>
                  <a:pt x="201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5524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07464" y="2339339"/>
            <a:ext cx="401320" cy="408940"/>
          </a:xfrm>
          <a:custGeom>
            <a:avLst/>
            <a:gdLst/>
            <a:ahLst/>
            <a:cxnLst/>
            <a:rect l="l" t="t" r="r" b="b"/>
            <a:pathLst>
              <a:path w="401319" h="408939">
                <a:moveTo>
                  <a:pt x="200406" y="0"/>
                </a:moveTo>
                <a:lnTo>
                  <a:pt x="154434" y="5393"/>
                </a:lnTo>
                <a:lnTo>
                  <a:pt x="112245" y="20758"/>
                </a:lnTo>
                <a:lnTo>
                  <a:pt x="75035" y="44866"/>
                </a:lnTo>
                <a:lnTo>
                  <a:pt x="44007" y="76493"/>
                </a:lnTo>
                <a:lnTo>
                  <a:pt x="20358" y="114411"/>
                </a:lnTo>
                <a:lnTo>
                  <a:pt x="5289" y="157394"/>
                </a:lnTo>
                <a:lnTo>
                  <a:pt x="0" y="204215"/>
                </a:lnTo>
                <a:lnTo>
                  <a:pt x="5289" y="251037"/>
                </a:lnTo>
                <a:lnTo>
                  <a:pt x="20358" y="294020"/>
                </a:lnTo>
                <a:lnTo>
                  <a:pt x="44007" y="331938"/>
                </a:lnTo>
                <a:lnTo>
                  <a:pt x="75035" y="363565"/>
                </a:lnTo>
                <a:lnTo>
                  <a:pt x="112245" y="387673"/>
                </a:lnTo>
                <a:lnTo>
                  <a:pt x="154434" y="403038"/>
                </a:lnTo>
                <a:lnTo>
                  <a:pt x="200406" y="408432"/>
                </a:lnTo>
                <a:lnTo>
                  <a:pt x="246377" y="403038"/>
                </a:lnTo>
                <a:lnTo>
                  <a:pt x="288566" y="387673"/>
                </a:lnTo>
                <a:lnTo>
                  <a:pt x="325776" y="363565"/>
                </a:lnTo>
                <a:lnTo>
                  <a:pt x="356804" y="331938"/>
                </a:lnTo>
                <a:lnTo>
                  <a:pt x="380453" y="294020"/>
                </a:lnTo>
                <a:lnTo>
                  <a:pt x="395522" y="251037"/>
                </a:lnTo>
                <a:lnTo>
                  <a:pt x="400812" y="204215"/>
                </a:lnTo>
                <a:lnTo>
                  <a:pt x="395522" y="157394"/>
                </a:lnTo>
                <a:lnTo>
                  <a:pt x="380453" y="114411"/>
                </a:lnTo>
                <a:lnTo>
                  <a:pt x="356804" y="76493"/>
                </a:lnTo>
                <a:lnTo>
                  <a:pt x="325776" y="44866"/>
                </a:lnTo>
                <a:lnTo>
                  <a:pt x="288566" y="20758"/>
                </a:lnTo>
                <a:lnTo>
                  <a:pt x="246377" y="5393"/>
                </a:lnTo>
                <a:lnTo>
                  <a:pt x="20040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37385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06723" y="2339339"/>
            <a:ext cx="402590" cy="408940"/>
          </a:xfrm>
          <a:custGeom>
            <a:avLst/>
            <a:gdLst/>
            <a:ahLst/>
            <a:cxnLst/>
            <a:rect l="l" t="t" r="r" b="b"/>
            <a:pathLst>
              <a:path w="402589" h="408939">
                <a:moveTo>
                  <a:pt x="201167" y="0"/>
                </a:moveTo>
                <a:lnTo>
                  <a:pt x="155034" y="5393"/>
                </a:lnTo>
                <a:lnTo>
                  <a:pt x="112689" y="20758"/>
                </a:lnTo>
                <a:lnTo>
                  <a:pt x="75338" y="44866"/>
                </a:lnTo>
                <a:lnTo>
                  <a:pt x="44187" y="76493"/>
                </a:lnTo>
                <a:lnTo>
                  <a:pt x="20442" y="114411"/>
                </a:lnTo>
                <a:lnTo>
                  <a:pt x="5311" y="157394"/>
                </a:lnTo>
                <a:lnTo>
                  <a:pt x="0" y="204215"/>
                </a:lnTo>
                <a:lnTo>
                  <a:pt x="5311" y="251037"/>
                </a:lnTo>
                <a:lnTo>
                  <a:pt x="20442" y="294020"/>
                </a:lnTo>
                <a:lnTo>
                  <a:pt x="44187" y="331938"/>
                </a:lnTo>
                <a:lnTo>
                  <a:pt x="75338" y="363565"/>
                </a:lnTo>
                <a:lnTo>
                  <a:pt x="112689" y="387673"/>
                </a:lnTo>
                <a:lnTo>
                  <a:pt x="155034" y="403038"/>
                </a:lnTo>
                <a:lnTo>
                  <a:pt x="201167" y="408432"/>
                </a:lnTo>
                <a:lnTo>
                  <a:pt x="247301" y="403038"/>
                </a:lnTo>
                <a:lnTo>
                  <a:pt x="289646" y="387673"/>
                </a:lnTo>
                <a:lnTo>
                  <a:pt x="326997" y="363565"/>
                </a:lnTo>
                <a:lnTo>
                  <a:pt x="358148" y="331938"/>
                </a:lnTo>
                <a:lnTo>
                  <a:pt x="381893" y="294020"/>
                </a:lnTo>
                <a:lnTo>
                  <a:pt x="397024" y="251037"/>
                </a:lnTo>
                <a:lnTo>
                  <a:pt x="402336" y="204215"/>
                </a:lnTo>
                <a:lnTo>
                  <a:pt x="397024" y="157394"/>
                </a:lnTo>
                <a:lnTo>
                  <a:pt x="381893" y="114411"/>
                </a:lnTo>
                <a:lnTo>
                  <a:pt x="358148" y="76493"/>
                </a:lnTo>
                <a:lnTo>
                  <a:pt x="326997" y="44866"/>
                </a:lnTo>
                <a:lnTo>
                  <a:pt x="289646" y="20758"/>
                </a:lnTo>
                <a:lnTo>
                  <a:pt x="247301" y="5393"/>
                </a:lnTo>
                <a:lnTo>
                  <a:pt x="2011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7534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72911" y="2339339"/>
            <a:ext cx="401320" cy="408940"/>
          </a:xfrm>
          <a:custGeom>
            <a:avLst/>
            <a:gdLst/>
            <a:ahLst/>
            <a:cxnLst/>
            <a:rect l="l" t="t" r="r" b="b"/>
            <a:pathLst>
              <a:path w="401320" h="408939">
                <a:moveTo>
                  <a:pt x="200405" y="0"/>
                </a:moveTo>
                <a:lnTo>
                  <a:pt x="154434" y="5393"/>
                </a:lnTo>
                <a:lnTo>
                  <a:pt x="112245" y="20758"/>
                </a:lnTo>
                <a:lnTo>
                  <a:pt x="75035" y="44866"/>
                </a:lnTo>
                <a:lnTo>
                  <a:pt x="44007" y="76493"/>
                </a:lnTo>
                <a:lnTo>
                  <a:pt x="20358" y="114411"/>
                </a:lnTo>
                <a:lnTo>
                  <a:pt x="5289" y="157394"/>
                </a:lnTo>
                <a:lnTo>
                  <a:pt x="0" y="204215"/>
                </a:lnTo>
                <a:lnTo>
                  <a:pt x="5289" y="251037"/>
                </a:lnTo>
                <a:lnTo>
                  <a:pt x="20358" y="294020"/>
                </a:lnTo>
                <a:lnTo>
                  <a:pt x="44007" y="331938"/>
                </a:lnTo>
                <a:lnTo>
                  <a:pt x="75035" y="363565"/>
                </a:lnTo>
                <a:lnTo>
                  <a:pt x="112245" y="387673"/>
                </a:lnTo>
                <a:lnTo>
                  <a:pt x="154434" y="403038"/>
                </a:lnTo>
                <a:lnTo>
                  <a:pt x="200405" y="408432"/>
                </a:lnTo>
                <a:lnTo>
                  <a:pt x="246377" y="403038"/>
                </a:lnTo>
                <a:lnTo>
                  <a:pt x="288566" y="387673"/>
                </a:lnTo>
                <a:lnTo>
                  <a:pt x="325776" y="363565"/>
                </a:lnTo>
                <a:lnTo>
                  <a:pt x="356804" y="331938"/>
                </a:lnTo>
                <a:lnTo>
                  <a:pt x="380453" y="294020"/>
                </a:lnTo>
                <a:lnTo>
                  <a:pt x="395522" y="251037"/>
                </a:lnTo>
                <a:lnTo>
                  <a:pt x="400812" y="204215"/>
                </a:lnTo>
                <a:lnTo>
                  <a:pt x="395522" y="157394"/>
                </a:lnTo>
                <a:lnTo>
                  <a:pt x="380453" y="114411"/>
                </a:lnTo>
                <a:lnTo>
                  <a:pt x="356804" y="76493"/>
                </a:lnTo>
                <a:lnTo>
                  <a:pt x="325776" y="44866"/>
                </a:lnTo>
                <a:lnTo>
                  <a:pt x="288566" y="20758"/>
                </a:lnTo>
                <a:lnTo>
                  <a:pt x="246377" y="5393"/>
                </a:lnTo>
                <a:lnTo>
                  <a:pt x="2004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03214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04404" y="2339339"/>
            <a:ext cx="402590" cy="408940"/>
          </a:xfrm>
          <a:custGeom>
            <a:avLst/>
            <a:gdLst/>
            <a:ahLst/>
            <a:cxnLst/>
            <a:rect l="l" t="t" r="r" b="b"/>
            <a:pathLst>
              <a:path w="402590" h="408939">
                <a:moveTo>
                  <a:pt x="201168" y="0"/>
                </a:moveTo>
                <a:lnTo>
                  <a:pt x="155034" y="5393"/>
                </a:lnTo>
                <a:lnTo>
                  <a:pt x="112689" y="20758"/>
                </a:lnTo>
                <a:lnTo>
                  <a:pt x="75338" y="44866"/>
                </a:lnTo>
                <a:lnTo>
                  <a:pt x="44187" y="76493"/>
                </a:lnTo>
                <a:lnTo>
                  <a:pt x="20442" y="114411"/>
                </a:lnTo>
                <a:lnTo>
                  <a:pt x="5311" y="157394"/>
                </a:lnTo>
                <a:lnTo>
                  <a:pt x="0" y="204215"/>
                </a:lnTo>
                <a:lnTo>
                  <a:pt x="5311" y="251037"/>
                </a:lnTo>
                <a:lnTo>
                  <a:pt x="20442" y="294020"/>
                </a:lnTo>
                <a:lnTo>
                  <a:pt x="44187" y="331938"/>
                </a:lnTo>
                <a:lnTo>
                  <a:pt x="75338" y="363565"/>
                </a:lnTo>
                <a:lnTo>
                  <a:pt x="112689" y="387673"/>
                </a:lnTo>
                <a:lnTo>
                  <a:pt x="155034" y="403038"/>
                </a:lnTo>
                <a:lnTo>
                  <a:pt x="201168" y="408432"/>
                </a:lnTo>
                <a:lnTo>
                  <a:pt x="247301" y="403038"/>
                </a:lnTo>
                <a:lnTo>
                  <a:pt x="289646" y="387673"/>
                </a:lnTo>
                <a:lnTo>
                  <a:pt x="326997" y="363565"/>
                </a:lnTo>
                <a:lnTo>
                  <a:pt x="358148" y="331938"/>
                </a:lnTo>
                <a:lnTo>
                  <a:pt x="381893" y="294020"/>
                </a:lnTo>
                <a:lnTo>
                  <a:pt x="397024" y="251037"/>
                </a:lnTo>
                <a:lnTo>
                  <a:pt x="402336" y="204215"/>
                </a:lnTo>
                <a:lnTo>
                  <a:pt x="397024" y="157394"/>
                </a:lnTo>
                <a:lnTo>
                  <a:pt x="381893" y="114411"/>
                </a:lnTo>
                <a:lnTo>
                  <a:pt x="358148" y="76493"/>
                </a:lnTo>
                <a:lnTo>
                  <a:pt x="326997" y="44866"/>
                </a:lnTo>
                <a:lnTo>
                  <a:pt x="289646" y="20758"/>
                </a:lnTo>
                <a:lnTo>
                  <a:pt x="247301" y="5393"/>
                </a:lnTo>
                <a:lnTo>
                  <a:pt x="201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36230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14104" y="2339339"/>
            <a:ext cx="401320" cy="408940"/>
          </a:xfrm>
          <a:custGeom>
            <a:avLst/>
            <a:gdLst/>
            <a:ahLst/>
            <a:cxnLst/>
            <a:rect l="l" t="t" r="r" b="b"/>
            <a:pathLst>
              <a:path w="401320" h="408939">
                <a:moveTo>
                  <a:pt x="200405" y="0"/>
                </a:moveTo>
                <a:lnTo>
                  <a:pt x="154434" y="5393"/>
                </a:lnTo>
                <a:lnTo>
                  <a:pt x="112245" y="20758"/>
                </a:lnTo>
                <a:lnTo>
                  <a:pt x="75035" y="44866"/>
                </a:lnTo>
                <a:lnTo>
                  <a:pt x="44007" y="76493"/>
                </a:lnTo>
                <a:lnTo>
                  <a:pt x="20358" y="114411"/>
                </a:lnTo>
                <a:lnTo>
                  <a:pt x="5289" y="157394"/>
                </a:lnTo>
                <a:lnTo>
                  <a:pt x="0" y="204215"/>
                </a:lnTo>
                <a:lnTo>
                  <a:pt x="5289" y="251037"/>
                </a:lnTo>
                <a:lnTo>
                  <a:pt x="20358" y="294020"/>
                </a:lnTo>
                <a:lnTo>
                  <a:pt x="44007" y="331938"/>
                </a:lnTo>
                <a:lnTo>
                  <a:pt x="75035" y="363565"/>
                </a:lnTo>
                <a:lnTo>
                  <a:pt x="112245" y="387673"/>
                </a:lnTo>
                <a:lnTo>
                  <a:pt x="154434" y="403038"/>
                </a:lnTo>
                <a:lnTo>
                  <a:pt x="200405" y="408432"/>
                </a:lnTo>
                <a:lnTo>
                  <a:pt x="246377" y="403038"/>
                </a:lnTo>
                <a:lnTo>
                  <a:pt x="288566" y="387673"/>
                </a:lnTo>
                <a:lnTo>
                  <a:pt x="325776" y="363565"/>
                </a:lnTo>
                <a:lnTo>
                  <a:pt x="356804" y="331938"/>
                </a:lnTo>
                <a:lnTo>
                  <a:pt x="380453" y="294020"/>
                </a:lnTo>
                <a:lnTo>
                  <a:pt x="395522" y="251037"/>
                </a:lnTo>
                <a:lnTo>
                  <a:pt x="400812" y="204215"/>
                </a:lnTo>
                <a:lnTo>
                  <a:pt x="395522" y="157394"/>
                </a:lnTo>
                <a:lnTo>
                  <a:pt x="380453" y="114411"/>
                </a:lnTo>
                <a:lnTo>
                  <a:pt x="356804" y="76493"/>
                </a:lnTo>
                <a:lnTo>
                  <a:pt x="325776" y="44866"/>
                </a:lnTo>
                <a:lnTo>
                  <a:pt x="288566" y="20758"/>
                </a:lnTo>
                <a:lnTo>
                  <a:pt x="246377" y="5393"/>
                </a:lnTo>
                <a:lnTo>
                  <a:pt x="2004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44914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571988" y="2339339"/>
            <a:ext cx="402590" cy="408940"/>
          </a:xfrm>
          <a:custGeom>
            <a:avLst/>
            <a:gdLst/>
            <a:ahLst/>
            <a:cxnLst/>
            <a:rect l="l" t="t" r="r" b="b"/>
            <a:pathLst>
              <a:path w="402590" h="408939">
                <a:moveTo>
                  <a:pt x="201167" y="0"/>
                </a:moveTo>
                <a:lnTo>
                  <a:pt x="155034" y="5393"/>
                </a:lnTo>
                <a:lnTo>
                  <a:pt x="112689" y="20758"/>
                </a:lnTo>
                <a:lnTo>
                  <a:pt x="75338" y="44866"/>
                </a:lnTo>
                <a:lnTo>
                  <a:pt x="44187" y="76493"/>
                </a:lnTo>
                <a:lnTo>
                  <a:pt x="20442" y="114411"/>
                </a:lnTo>
                <a:lnTo>
                  <a:pt x="5311" y="157394"/>
                </a:lnTo>
                <a:lnTo>
                  <a:pt x="0" y="204215"/>
                </a:lnTo>
                <a:lnTo>
                  <a:pt x="5311" y="251037"/>
                </a:lnTo>
                <a:lnTo>
                  <a:pt x="20442" y="294020"/>
                </a:lnTo>
                <a:lnTo>
                  <a:pt x="44187" y="331938"/>
                </a:lnTo>
                <a:lnTo>
                  <a:pt x="75338" y="363565"/>
                </a:lnTo>
                <a:lnTo>
                  <a:pt x="112689" y="387673"/>
                </a:lnTo>
                <a:lnTo>
                  <a:pt x="155034" y="403038"/>
                </a:lnTo>
                <a:lnTo>
                  <a:pt x="201167" y="408432"/>
                </a:lnTo>
                <a:lnTo>
                  <a:pt x="247301" y="403038"/>
                </a:lnTo>
                <a:lnTo>
                  <a:pt x="289646" y="387673"/>
                </a:lnTo>
                <a:lnTo>
                  <a:pt x="326997" y="363565"/>
                </a:lnTo>
                <a:lnTo>
                  <a:pt x="358148" y="331938"/>
                </a:lnTo>
                <a:lnTo>
                  <a:pt x="381893" y="294020"/>
                </a:lnTo>
                <a:lnTo>
                  <a:pt x="397024" y="251037"/>
                </a:lnTo>
                <a:lnTo>
                  <a:pt x="402335" y="204215"/>
                </a:lnTo>
                <a:lnTo>
                  <a:pt x="397024" y="157394"/>
                </a:lnTo>
                <a:lnTo>
                  <a:pt x="381893" y="114411"/>
                </a:lnTo>
                <a:lnTo>
                  <a:pt x="358148" y="76493"/>
                </a:lnTo>
                <a:lnTo>
                  <a:pt x="326997" y="44866"/>
                </a:lnTo>
                <a:lnTo>
                  <a:pt x="289646" y="20758"/>
                </a:lnTo>
                <a:lnTo>
                  <a:pt x="247301" y="5393"/>
                </a:lnTo>
                <a:lnTo>
                  <a:pt x="2011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704068" y="23784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54928" y="3838447"/>
            <a:ext cx="1475105" cy="1454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5095" marR="5080" indent="-113030">
              <a:lnSpc>
                <a:spcPct val="90000"/>
              </a:lnSpc>
              <a:spcBef>
                <a:spcPts val="27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topics </a:t>
            </a:r>
            <a:r>
              <a:rPr sz="1400" spc="-10" dirty="0">
                <a:latin typeface="Calibri"/>
                <a:cs typeface="Calibri"/>
              </a:rPr>
              <a:t>to  </a:t>
            </a:r>
            <a:r>
              <a:rPr sz="1400" spc="-5" dirty="0">
                <a:latin typeface="Calibri"/>
                <a:cs typeface="Calibri"/>
              </a:rPr>
              <a:t>monitor and input  </a:t>
            </a:r>
            <a:r>
              <a:rPr sz="1400" dirty="0">
                <a:latin typeface="Calibri"/>
                <a:cs typeface="Calibri"/>
              </a:rPr>
              <a:t>Boolean </a:t>
            </a:r>
            <a:r>
              <a:rPr sz="1400" spc="-5" dirty="0">
                <a:latin typeface="Calibri"/>
                <a:cs typeface="Calibri"/>
              </a:rPr>
              <a:t>query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  </a:t>
            </a:r>
            <a:r>
              <a:rPr sz="1400" spc="-10" dirty="0">
                <a:latin typeface="Calibri"/>
                <a:cs typeface="Calibri"/>
              </a:rPr>
              <a:t>topic</a:t>
            </a:r>
            <a:endParaRPr sz="1400">
              <a:latin typeface="Calibri"/>
              <a:cs typeface="Calibri"/>
            </a:endParaRPr>
          </a:p>
          <a:p>
            <a:pPr marL="125095" indent="-11303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</a:t>
            </a:r>
            <a:endParaRPr sz="1400">
              <a:latin typeface="Calibri"/>
              <a:cs typeface="Calibri"/>
            </a:endParaRPr>
          </a:p>
          <a:p>
            <a:pPr marL="125095" indent="-11303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Save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7885" y="1313129"/>
            <a:ext cx="8875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schematic below </a:t>
            </a:r>
            <a:r>
              <a:rPr sz="2000" spc="-10" dirty="0">
                <a:latin typeface="Calibri"/>
                <a:cs typeface="Calibri"/>
              </a:rPr>
              <a:t>represents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simplified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flow </a:t>
            </a:r>
            <a:r>
              <a:rPr sz="2000" dirty="0">
                <a:latin typeface="Calibri"/>
                <a:cs typeface="Calibri"/>
              </a:rPr>
              <a:t>of a Social </a:t>
            </a:r>
            <a:r>
              <a:rPr sz="2000" spc="-10" dirty="0">
                <a:latin typeface="Calibri"/>
                <a:cs typeface="Calibri"/>
              </a:rPr>
              <a:t>Listening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exercise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80680" y="3827145"/>
            <a:ext cx="1203325" cy="20307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5095" marR="189230" indent="-113030" algn="just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usually  available on  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</a:t>
            </a:r>
            <a:endParaRPr sz="1400">
              <a:latin typeface="Calibri"/>
              <a:cs typeface="Calibri"/>
            </a:endParaRPr>
          </a:p>
          <a:p>
            <a:pPr marL="125095" marR="5080" indent="-113030">
              <a:lnSpc>
                <a:spcPts val="1510"/>
              </a:lnSpc>
              <a:spcBef>
                <a:spcPts val="1015"/>
              </a:spcBef>
              <a:buFont typeface="Arial"/>
              <a:buChar char="•"/>
              <a:tabLst>
                <a:tab pos="125730" algn="l"/>
              </a:tabLst>
            </a:pP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be  </a:t>
            </a:r>
            <a:r>
              <a:rPr sz="1400" spc="-10" dirty="0">
                <a:latin typeface="Calibri"/>
                <a:cs typeface="Calibri"/>
              </a:rPr>
              <a:t>exported 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 </a:t>
            </a:r>
            <a:r>
              <a:rPr sz="1400" spc="-15" dirty="0">
                <a:latin typeface="Calibri"/>
                <a:cs typeface="Calibri"/>
              </a:rPr>
              <a:t>excel</a:t>
            </a:r>
            <a:endParaRPr sz="1400">
              <a:latin typeface="Calibri"/>
              <a:cs typeface="Calibri"/>
            </a:endParaRPr>
          </a:p>
          <a:p>
            <a:pPr marL="125095" marR="168910" indent="-113030">
              <a:lnSpc>
                <a:spcPts val="1510"/>
              </a:lnSpc>
              <a:spcBef>
                <a:spcPts val="1005"/>
              </a:spcBef>
              <a:buFont typeface="Arial"/>
              <a:buChar char="•"/>
              <a:tabLst>
                <a:tab pos="125730" algn="l"/>
              </a:tabLst>
            </a:pP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be  </a:t>
            </a:r>
            <a:r>
              <a:rPr sz="1400" spc="-10" dirty="0">
                <a:latin typeface="Calibri"/>
                <a:cs typeface="Calibri"/>
              </a:rPr>
              <a:t>exported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  </a:t>
            </a:r>
            <a:r>
              <a:rPr sz="1400" spc="-5" dirty="0">
                <a:latin typeface="Calibri"/>
                <a:cs typeface="Calibri"/>
              </a:rPr>
              <a:t>API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65742" y="3816477"/>
            <a:ext cx="1199515" cy="190436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5095" marR="5080" indent="-113030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125730" algn="l"/>
              </a:tabLst>
            </a:pPr>
            <a:r>
              <a:rPr sz="1400" dirty="0">
                <a:latin typeface="Calibri"/>
                <a:cs typeface="Calibri"/>
              </a:rPr>
              <a:t>Use </a:t>
            </a:r>
            <a:r>
              <a:rPr sz="1400" spc="-5" dirty="0">
                <a:latin typeface="Calibri"/>
                <a:cs typeface="Calibri"/>
              </a:rPr>
              <a:t>KPIs such 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Social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Share 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5" dirty="0">
                <a:latin typeface="Calibri"/>
                <a:cs typeface="Calibri"/>
              </a:rPr>
              <a:t>Voice,  </a:t>
            </a:r>
            <a:r>
              <a:rPr sz="1400" spc="-5" dirty="0">
                <a:latin typeface="Calibri"/>
                <a:cs typeface="Calibri"/>
              </a:rPr>
              <a:t>Sentiment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etc.</a:t>
            </a:r>
            <a:endParaRPr sz="1400" dirty="0">
              <a:latin typeface="Calibri"/>
              <a:cs typeface="Calibri"/>
            </a:endParaRPr>
          </a:p>
          <a:p>
            <a:pPr marL="125095" indent="-113030">
              <a:lnSpc>
                <a:spcPts val="1595"/>
              </a:lnSpc>
              <a:spcBef>
                <a:spcPts val="825"/>
              </a:spcBef>
              <a:buFont typeface="Arial"/>
              <a:buChar char="•"/>
              <a:tabLst>
                <a:tab pos="125730" algn="l"/>
              </a:tabLst>
            </a:pPr>
            <a:r>
              <a:rPr sz="1400" dirty="0">
                <a:latin typeface="Calibri"/>
                <a:cs typeface="Calibri"/>
              </a:rPr>
              <a:t>Use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</a:t>
            </a:r>
            <a:endParaRPr sz="1400" dirty="0">
              <a:latin typeface="Calibri"/>
              <a:cs typeface="Calibri"/>
            </a:endParaRPr>
          </a:p>
          <a:p>
            <a:pPr marL="125095">
              <a:lnSpc>
                <a:spcPts val="1515"/>
              </a:lnSpc>
            </a:pPr>
            <a:r>
              <a:rPr sz="1400" spc="-5" dirty="0">
                <a:latin typeface="Calibri"/>
                <a:cs typeface="Calibri"/>
              </a:rPr>
              <a:t>visualizations</a:t>
            </a:r>
            <a:endParaRPr sz="1400" dirty="0">
              <a:latin typeface="Calibri"/>
              <a:cs typeface="Calibri"/>
            </a:endParaRPr>
          </a:p>
          <a:p>
            <a:pPr marL="125095" marR="161925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– </a:t>
            </a:r>
            <a:r>
              <a:rPr sz="1400" spc="-10" dirty="0">
                <a:latin typeface="Calibri"/>
                <a:cs typeface="Calibri"/>
              </a:rPr>
              <a:t>trends  </a:t>
            </a:r>
            <a:r>
              <a:rPr sz="1400" spc="-5" dirty="0">
                <a:latin typeface="Calibri"/>
                <a:cs typeface="Calibri"/>
              </a:rPr>
              <a:t>charts,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word  </a:t>
            </a:r>
            <a:r>
              <a:rPr sz="1400" spc="-5" dirty="0">
                <a:latin typeface="Calibri"/>
                <a:cs typeface="Calibri"/>
              </a:rPr>
              <a:t>cloud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50422" y="3827145"/>
            <a:ext cx="1152525" cy="15201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5095" marR="5080" indent="-113030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eta</a:t>
            </a:r>
            <a:r>
              <a:rPr sz="1400" dirty="0">
                <a:latin typeface="Calibri"/>
                <a:cs typeface="Calibri"/>
              </a:rPr>
              <a:t>tion  </a:t>
            </a:r>
            <a:r>
              <a:rPr sz="1400" spc="-5" dirty="0">
                <a:latin typeface="Calibri"/>
                <a:cs typeface="Calibri"/>
              </a:rPr>
              <a:t>of the </a:t>
            </a:r>
            <a:r>
              <a:rPr sz="1400" spc="-10" dirty="0">
                <a:latin typeface="Calibri"/>
                <a:cs typeface="Calibri"/>
              </a:rPr>
              <a:t>data 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KPIs</a:t>
            </a:r>
            <a:endParaRPr sz="1400">
              <a:latin typeface="Calibri"/>
              <a:cs typeface="Calibri"/>
            </a:endParaRPr>
          </a:p>
          <a:p>
            <a:pPr marL="125095" marR="22860" indent="-113030">
              <a:lnSpc>
                <a:spcPts val="1510"/>
              </a:lnSpc>
              <a:spcBef>
                <a:spcPts val="1015"/>
              </a:spcBef>
              <a:buFont typeface="Arial"/>
              <a:buChar char="•"/>
              <a:tabLst>
                <a:tab pos="125730" algn="l"/>
              </a:tabLst>
            </a:pPr>
            <a:r>
              <a:rPr sz="1400" spc="-10" dirty="0">
                <a:latin typeface="Calibri"/>
                <a:cs typeface="Calibri"/>
              </a:rPr>
              <a:t>Draw  inferences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 </a:t>
            </a:r>
            <a:r>
              <a:rPr sz="1400" spc="-5" dirty="0">
                <a:latin typeface="Calibri"/>
                <a:cs typeface="Calibri"/>
              </a:rPr>
              <a:t>decision  making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139700"/>
            <a:ext cx="729742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0" dirty="0">
                <a:solidFill>
                  <a:srgbClr val="000000"/>
                </a:solidFill>
              </a:rPr>
              <a:t>Topics </a:t>
            </a:r>
            <a:r>
              <a:rPr sz="3200" spc="-15" dirty="0">
                <a:solidFill>
                  <a:srgbClr val="000000"/>
                </a:solidFill>
              </a:rPr>
              <a:t>you </a:t>
            </a:r>
            <a:r>
              <a:rPr sz="3200" spc="-10" dirty="0">
                <a:solidFill>
                  <a:srgbClr val="000000"/>
                </a:solidFill>
              </a:rPr>
              <a:t>can </a:t>
            </a:r>
            <a:r>
              <a:rPr sz="3200" spc="-15" dirty="0">
                <a:solidFill>
                  <a:srgbClr val="000000"/>
                </a:solidFill>
              </a:rPr>
              <a:t>Listen </a:t>
            </a:r>
            <a:r>
              <a:rPr sz="3200" spc="-20" dirty="0">
                <a:solidFill>
                  <a:srgbClr val="000000"/>
                </a:solidFill>
              </a:rPr>
              <a:t>to</a:t>
            </a:r>
            <a:r>
              <a:rPr sz="3200" dirty="0">
                <a:solidFill>
                  <a:srgbClr val="000000"/>
                </a:solidFill>
              </a:rPr>
              <a:t>– the</a:t>
            </a:r>
            <a:r>
              <a:rPr sz="3200" spc="4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What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1948" y="3944651"/>
            <a:ext cx="788035" cy="791210"/>
          </a:xfrm>
          <a:custGeom>
            <a:avLst/>
            <a:gdLst/>
            <a:ahLst/>
            <a:cxnLst/>
            <a:rect l="l" t="t" r="r" b="b"/>
            <a:pathLst>
              <a:path w="788034" h="791210">
                <a:moveTo>
                  <a:pt x="634144" y="538939"/>
                </a:moveTo>
                <a:lnTo>
                  <a:pt x="482014" y="538939"/>
                </a:lnTo>
                <a:lnTo>
                  <a:pt x="525833" y="582855"/>
                </a:lnTo>
                <a:lnTo>
                  <a:pt x="524868" y="599978"/>
                </a:lnTo>
                <a:lnTo>
                  <a:pt x="544755" y="645734"/>
                </a:lnTo>
                <a:lnTo>
                  <a:pt x="669242" y="770494"/>
                </a:lnTo>
                <a:lnTo>
                  <a:pt x="718539" y="790705"/>
                </a:lnTo>
                <a:lnTo>
                  <a:pt x="744868" y="785652"/>
                </a:lnTo>
                <a:lnTo>
                  <a:pt x="767836" y="770494"/>
                </a:lnTo>
                <a:lnTo>
                  <a:pt x="782961" y="747476"/>
                </a:lnTo>
                <a:lnTo>
                  <a:pt x="788003" y="721089"/>
                </a:lnTo>
                <a:lnTo>
                  <a:pt x="782961" y="694702"/>
                </a:lnTo>
                <a:lnTo>
                  <a:pt x="767836" y="671684"/>
                </a:lnTo>
                <a:lnTo>
                  <a:pt x="644345" y="546924"/>
                </a:lnTo>
                <a:lnTo>
                  <a:pt x="634144" y="538939"/>
                </a:lnTo>
                <a:close/>
              </a:path>
              <a:path w="788034" h="791210">
                <a:moveTo>
                  <a:pt x="300760" y="0"/>
                </a:moveTo>
                <a:lnTo>
                  <a:pt x="252193" y="3667"/>
                </a:lnTo>
                <a:lnTo>
                  <a:pt x="206094" y="14848"/>
                </a:lnTo>
                <a:lnTo>
                  <a:pt x="163079" y="32916"/>
                </a:lnTo>
                <a:lnTo>
                  <a:pt x="123762" y="57241"/>
                </a:lnTo>
                <a:lnTo>
                  <a:pt x="88759" y="87194"/>
                </a:lnTo>
                <a:lnTo>
                  <a:pt x="58686" y="122149"/>
                </a:lnTo>
                <a:lnTo>
                  <a:pt x="34158" y="161475"/>
                </a:lnTo>
                <a:lnTo>
                  <a:pt x="15790" y="204544"/>
                </a:lnTo>
                <a:lnTo>
                  <a:pt x="4199" y="250728"/>
                </a:lnTo>
                <a:lnTo>
                  <a:pt x="0" y="299399"/>
                </a:lnTo>
                <a:lnTo>
                  <a:pt x="3659" y="348073"/>
                </a:lnTo>
                <a:lnTo>
                  <a:pt x="14818" y="394273"/>
                </a:lnTo>
                <a:lnTo>
                  <a:pt x="32849" y="437383"/>
                </a:lnTo>
                <a:lnTo>
                  <a:pt x="57124" y="476786"/>
                </a:lnTo>
                <a:lnTo>
                  <a:pt x="87016" y="511866"/>
                </a:lnTo>
                <a:lnTo>
                  <a:pt x="121897" y="542005"/>
                </a:lnTo>
                <a:lnTo>
                  <a:pt x="161141" y="566587"/>
                </a:lnTo>
                <a:lnTo>
                  <a:pt x="204119" y="584995"/>
                </a:lnTo>
                <a:lnTo>
                  <a:pt x="250204" y="596611"/>
                </a:lnTo>
                <a:lnTo>
                  <a:pt x="298769" y="600820"/>
                </a:lnTo>
                <a:lnTo>
                  <a:pt x="347708" y="596765"/>
                </a:lnTo>
                <a:lnTo>
                  <a:pt x="395246" y="584851"/>
                </a:lnTo>
                <a:lnTo>
                  <a:pt x="440357" y="565451"/>
                </a:lnTo>
                <a:lnTo>
                  <a:pt x="478877" y="540935"/>
                </a:lnTo>
                <a:lnTo>
                  <a:pt x="300760" y="540935"/>
                </a:lnTo>
                <a:lnTo>
                  <a:pt x="252461" y="536087"/>
                </a:lnTo>
                <a:lnTo>
                  <a:pt x="207535" y="522174"/>
                </a:lnTo>
                <a:lnTo>
                  <a:pt x="166927" y="500144"/>
                </a:lnTo>
                <a:lnTo>
                  <a:pt x="131582" y="470945"/>
                </a:lnTo>
                <a:lnTo>
                  <a:pt x="102447" y="435523"/>
                </a:lnTo>
                <a:lnTo>
                  <a:pt x="80465" y="394825"/>
                </a:lnTo>
                <a:lnTo>
                  <a:pt x="66583" y="349800"/>
                </a:lnTo>
                <a:lnTo>
                  <a:pt x="61745" y="301395"/>
                </a:lnTo>
                <a:lnTo>
                  <a:pt x="66583" y="252990"/>
                </a:lnTo>
                <a:lnTo>
                  <a:pt x="80465" y="207966"/>
                </a:lnTo>
                <a:lnTo>
                  <a:pt x="102447" y="167268"/>
                </a:lnTo>
                <a:lnTo>
                  <a:pt x="131582" y="131846"/>
                </a:lnTo>
                <a:lnTo>
                  <a:pt x="166927" y="102646"/>
                </a:lnTo>
                <a:lnTo>
                  <a:pt x="207535" y="80616"/>
                </a:lnTo>
                <a:lnTo>
                  <a:pt x="252461" y="66704"/>
                </a:lnTo>
                <a:lnTo>
                  <a:pt x="300760" y="61856"/>
                </a:lnTo>
                <a:lnTo>
                  <a:pt x="481081" y="61856"/>
                </a:lnTo>
                <a:lnTo>
                  <a:pt x="477632" y="58870"/>
                </a:lnTo>
                <a:lnTo>
                  <a:pt x="438388" y="34254"/>
                </a:lnTo>
                <a:lnTo>
                  <a:pt x="395410" y="15830"/>
                </a:lnTo>
                <a:lnTo>
                  <a:pt x="349325" y="4209"/>
                </a:lnTo>
                <a:lnTo>
                  <a:pt x="300760" y="0"/>
                </a:lnTo>
                <a:close/>
              </a:path>
              <a:path w="788034" h="791210">
                <a:moveTo>
                  <a:pt x="481081" y="61856"/>
                </a:moveTo>
                <a:lnTo>
                  <a:pt x="300760" y="61856"/>
                </a:lnTo>
                <a:lnTo>
                  <a:pt x="349059" y="66704"/>
                </a:lnTo>
                <a:lnTo>
                  <a:pt x="393986" y="80616"/>
                </a:lnTo>
                <a:lnTo>
                  <a:pt x="434594" y="102646"/>
                </a:lnTo>
                <a:lnTo>
                  <a:pt x="469938" y="131846"/>
                </a:lnTo>
                <a:lnTo>
                  <a:pt x="499074" y="167268"/>
                </a:lnTo>
                <a:lnTo>
                  <a:pt x="521056" y="207966"/>
                </a:lnTo>
                <a:lnTo>
                  <a:pt x="534938" y="252990"/>
                </a:lnTo>
                <a:lnTo>
                  <a:pt x="539576" y="299399"/>
                </a:lnTo>
                <a:lnTo>
                  <a:pt x="539674" y="302394"/>
                </a:lnTo>
                <a:lnTo>
                  <a:pt x="534897" y="349514"/>
                </a:lnTo>
                <a:lnTo>
                  <a:pt x="520916" y="394404"/>
                </a:lnTo>
                <a:lnTo>
                  <a:pt x="498812" y="435084"/>
                </a:lnTo>
                <a:lnTo>
                  <a:pt x="469565" y="470570"/>
                </a:lnTo>
                <a:lnTo>
                  <a:pt x="434156" y="499881"/>
                </a:lnTo>
                <a:lnTo>
                  <a:pt x="393566" y="522034"/>
                </a:lnTo>
                <a:lnTo>
                  <a:pt x="348774" y="536046"/>
                </a:lnTo>
                <a:lnTo>
                  <a:pt x="300760" y="540935"/>
                </a:lnTo>
                <a:lnTo>
                  <a:pt x="478877" y="540935"/>
                </a:lnTo>
                <a:lnTo>
                  <a:pt x="482014" y="538939"/>
                </a:lnTo>
                <a:lnTo>
                  <a:pt x="634144" y="538939"/>
                </a:lnTo>
                <a:lnTo>
                  <a:pt x="631056" y="536522"/>
                </a:lnTo>
                <a:lnTo>
                  <a:pt x="615713" y="529582"/>
                </a:lnTo>
                <a:lnTo>
                  <a:pt x="606841" y="527960"/>
                </a:lnTo>
                <a:lnTo>
                  <a:pt x="582599" y="527960"/>
                </a:lnTo>
                <a:lnTo>
                  <a:pt x="537784" y="484045"/>
                </a:lnTo>
                <a:lnTo>
                  <a:pt x="564237" y="443030"/>
                </a:lnTo>
                <a:lnTo>
                  <a:pt x="583595" y="398459"/>
                </a:lnTo>
                <a:lnTo>
                  <a:pt x="595484" y="351268"/>
                </a:lnTo>
                <a:lnTo>
                  <a:pt x="599529" y="302394"/>
                </a:lnTo>
                <a:lnTo>
                  <a:pt x="595870" y="253450"/>
                </a:lnTo>
                <a:lnTo>
                  <a:pt x="584711" y="207035"/>
                </a:lnTo>
                <a:lnTo>
                  <a:pt x="566680" y="163759"/>
                </a:lnTo>
                <a:lnTo>
                  <a:pt x="542405" y="124233"/>
                </a:lnTo>
                <a:lnTo>
                  <a:pt x="512513" y="89066"/>
                </a:lnTo>
                <a:lnTo>
                  <a:pt x="481081" y="61856"/>
                </a:lnTo>
                <a:close/>
              </a:path>
              <a:path w="788034" h="791210">
                <a:moveTo>
                  <a:pt x="599249" y="526572"/>
                </a:moveTo>
                <a:lnTo>
                  <a:pt x="582599" y="527960"/>
                </a:lnTo>
                <a:lnTo>
                  <a:pt x="606841" y="527960"/>
                </a:lnTo>
                <a:lnTo>
                  <a:pt x="599249" y="526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590" y="4093278"/>
            <a:ext cx="429259" cy="315595"/>
          </a:xfrm>
          <a:custGeom>
            <a:avLst/>
            <a:gdLst/>
            <a:ahLst/>
            <a:cxnLst/>
            <a:rect l="l" t="t" r="r" b="b"/>
            <a:pathLst>
              <a:path w="429259" h="315595">
                <a:moveTo>
                  <a:pt x="167912" y="86895"/>
                </a:moveTo>
                <a:lnTo>
                  <a:pt x="132454" y="86895"/>
                </a:lnTo>
                <a:lnTo>
                  <a:pt x="172290" y="301483"/>
                </a:lnTo>
                <a:lnTo>
                  <a:pt x="173286" y="309467"/>
                </a:lnTo>
                <a:lnTo>
                  <a:pt x="180257" y="315456"/>
                </a:lnTo>
                <a:lnTo>
                  <a:pt x="197187" y="315456"/>
                </a:lnTo>
                <a:lnTo>
                  <a:pt x="204158" y="311464"/>
                </a:lnTo>
                <a:lnTo>
                  <a:pt x="207146" y="304477"/>
                </a:lnTo>
                <a:lnTo>
                  <a:pt x="234083" y="233613"/>
                </a:lnTo>
                <a:lnTo>
                  <a:pt x="195195" y="233613"/>
                </a:lnTo>
                <a:lnTo>
                  <a:pt x="167912" y="86895"/>
                </a:lnTo>
                <a:close/>
              </a:path>
              <a:path w="429259" h="315595">
                <a:moveTo>
                  <a:pt x="306323" y="136799"/>
                </a:moveTo>
                <a:lnTo>
                  <a:pt x="270883" y="136799"/>
                </a:lnTo>
                <a:lnTo>
                  <a:pt x="296777" y="226627"/>
                </a:lnTo>
                <a:lnTo>
                  <a:pt x="300060" y="232709"/>
                </a:lnTo>
                <a:lnTo>
                  <a:pt x="305117" y="237106"/>
                </a:lnTo>
                <a:lnTo>
                  <a:pt x="311482" y="239259"/>
                </a:lnTo>
                <a:lnTo>
                  <a:pt x="318687" y="238604"/>
                </a:lnTo>
                <a:lnTo>
                  <a:pt x="321674" y="237605"/>
                </a:lnTo>
                <a:lnTo>
                  <a:pt x="324662" y="235609"/>
                </a:lnTo>
                <a:lnTo>
                  <a:pt x="326654" y="233613"/>
                </a:lnTo>
                <a:lnTo>
                  <a:pt x="371789" y="186703"/>
                </a:lnTo>
                <a:lnTo>
                  <a:pt x="320678" y="186703"/>
                </a:lnTo>
                <a:lnTo>
                  <a:pt x="306323" y="136799"/>
                </a:lnTo>
                <a:close/>
              </a:path>
              <a:path w="429259" h="315595">
                <a:moveTo>
                  <a:pt x="273684" y="63284"/>
                </a:moveTo>
                <a:lnTo>
                  <a:pt x="266900" y="63939"/>
                </a:lnTo>
                <a:lnTo>
                  <a:pt x="261920" y="65935"/>
                </a:lnTo>
                <a:lnTo>
                  <a:pt x="256941" y="68930"/>
                </a:lnTo>
                <a:lnTo>
                  <a:pt x="254949" y="74918"/>
                </a:lnTo>
                <a:lnTo>
                  <a:pt x="195195" y="233613"/>
                </a:lnTo>
                <a:lnTo>
                  <a:pt x="234083" y="233613"/>
                </a:lnTo>
                <a:lnTo>
                  <a:pt x="270883" y="136799"/>
                </a:lnTo>
                <a:lnTo>
                  <a:pt x="306323" y="136799"/>
                </a:lnTo>
                <a:lnTo>
                  <a:pt x="288810" y="75916"/>
                </a:lnTo>
                <a:lnTo>
                  <a:pt x="285386" y="69834"/>
                </a:lnTo>
                <a:lnTo>
                  <a:pt x="280096" y="65436"/>
                </a:lnTo>
                <a:lnTo>
                  <a:pt x="273684" y="63284"/>
                </a:lnTo>
                <a:close/>
              </a:path>
              <a:path w="429259" h="315595">
                <a:moveTo>
                  <a:pt x="429231" y="137797"/>
                </a:moveTo>
                <a:lnTo>
                  <a:pt x="371469" y="137797"/>
                </a:lnTo>
                <a:lnTo>
                  <a:pt x="366490" y="138795"/>
                </a:lnTo>
                <a:lnTo>
                  <a:pt x="361510" y="141790"/>
                </a:lnTo>
                <a:lnTo>
                  <a:pt x="358522" y="145782"/>
                </a:lnTo>
                <a:lnTo>
                  <a:pt x="320678" y="186703"/>
                </a:lnTo>
                <a:lnTo>
                  <a:pt x="371789" y="186703"/>
                </a:lnTo>
                <a:lnTo>
                  <a:pt x="380432" y="177721"/>
                </a:lnTo>
                <a:lnTo>
                  <a:pt x="429231" y="177721"/>
                </a:lnTo>
                <a:lnTo>
                  <a:pt x="429231" y="137797"/>
                </a:lnTo>
                <a:close/>
              </a:path>
              <a:path w="429259" h="315595">
                <a:moveTo>
                  <a:pt x="141059" y="0"/>
                </a:moveTo>
                <a:lnTo>
                  <a:pt x="77679" y="137797"/>
                </a:lnTo>
                <a:lnTo>
                  <a:pt x="0" y="137797"/>
                </a:lnTo>
                <a:lnTo>
                  <a:pt x="0" y="177721"/>
                </a:lnTo>
                <a:lnTo>
                  <a:pt x="90626" y="177721"/>
                </a:lnTo>
                <a:lnTo>
                  <a:pt x="98593" y="176722"/>
                </a:lnTo>
                <a:lnTo>
                  <a:pt x="105565" y="170734"/>
                </a:lnTo>
                <a:lnTo>
                  <a:pt x="107556" y="162749"/>
                </a:lnTo>
                <a:lnTo>
                  <a:pt x="132454" y="86895"/>
                </a:lnTo>
                <a:lnTo>
                  <a:pt x="167912" y="86895"/>
                </a:lnTo>
                <a:lnTo>
                  <a:pt x="154364" y="14035"/>
                </a:lnTo>
                <a:lnTo>
                  <a:pt x="151672" y="7360"/>
                </a:lnTo>
                <a:lnTo>
                  <a:pt x="147019" y="2557"/>
                </a:lnTo>
                <a:lnTo>
                  <a:pt x="14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1390" y="5427924"/>
            <a:ext cx="2346960" cy="76581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spc="-5" dirty="0">
                <a:latin typeface="Calibri"/>
                <a:cs typeface="Calibri"/>
              </a:rPr>
              <a:t>Influencers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Celebrities</a:t>
            </a:r>
            <a:endParaRPr sz="18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5" dirty="0">
                <a:latin typeface="Calibri"/>
                <a:cs typeface="Calibri"/>
              </a:rPr>
              <a:t>Politicians, </a:t>
            </a:r>
            <a:r>
              <a:rPr sz="1400" spc="-10" dirty="0">
                <a:latin typeface="Calibri"/>
                <a:cs typeface="Calibri"/>
              </a:rPr>
              <a:t>Actors,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C-Suite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7050" y="4966436"/>
            <a:ext cx="202682" cy="20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7557" y="4981867"/>
            <a:ext cx="565785" cy="560705"/>
          </a:xfrm>
          <a:custGeom>
            <a:avLst/>
            <a:gdLst/>
            <a:ahLst/>
            <a:cxnLst/>
            <a:rect l="l" t="t" r="r" b="b"/>
            <a:pathLst>
              <a:path w="565785" h="560704">
                <a:moveTo>
                  <a:pt x="107966" y="215871"/>
                </a:moveTo>
                <a:lnTo>
                  <a:pt x="68060" y="221331"/>
                </a:lnTo>
                <a:lnTo>
                  <a:pt x="19429" y="257463"/>
                </a:lnTo>
                <a:lnTo>
                  <a:pt x="0" y="314925"/>
                </a:lnTo>
                <a:lnTo>
                  <a:pt x="0" y="560575"/>
                </a:lnTo>
                <a:lnTo>
                  <a:pt x="202344" y="560575"/>
                </a:lnTo>
                <a:lnTo>
                  <a:pt x="202344" y="368630"/>
                </a:lnTo>
                <a:lnTo>
                  <a:pt x="253056" y="368630"/>
                </a:lnTo>
                <a:lnTo>
                  <a:pt x="355158" y="283923"/>
                </a:lnTo>
                <a:lnTo>
                  <a:pt x="197188" y="283923"/>
                </a:lnTo>
                <a:lnTo>
                  <a:pt x="176684" y="249180"/>
                </a:lnTo>
                <a:lnTo>
                  <a:pt x="145559" y="225825"/>
                </a:lnTo>
                <a:lnTo>
                  <a:pt x="107966" y="215871"/>
                </a:lnTo>
                <a:close/>
              </a:path>
              <a:path w="565785" h="560704">
                <a:moveTo>
                  <a:pt x="561482" y="0"/>
                </a:moveTo>
                <a:lnTo>
                  <a:pt x="555749" y="134"/>
                </a:lnTo>
                <a:lnTo>
                  <a:pt x="555051" y="232"/>
                </a:lnTo>
                <a:lnTo>
                  <a:pt x="269961" y="71563"/>
                </a:lnTo>
                <a:lnTo>
                  <a:pt x="269961" y="153051"/>
                </a:lnTo>
                <a:lnTo>
                  <a:pt x="326167" y="167197"/>
                </a:lnTo>
                <a:lnTo>
                  <a:pt x="331999" y="192185"/>
                </a:lnTo>
                <a:lnTo>
                  <a:pt x="326456" y="194246"/>
                </a:lnTo>
                <a:lnTo>
                  <a:pt x="321434" y="197522"/>
                </a:lnTo>
                <a:lnTo>
                  <a:pt x="317293" y="201757"/>
                </a:lnTo>
                <a:lnTo>
                  <a:pt x="235222" y="283923"/>
                </a:lnTo>
                <a:lnTo>
                  <a:pt x="355158" y="283923"/>
                </a:lnTo>
                <a:lnTo>
                  <a:pt x="377387" y="261645"/>
                </a:lnTo>
                <a:lnTo>
                  <a:pt x="383938" y="252993"/>
                </a:lnTo>
                <a:lnTo>
                  <a:pt x="388032" y="243120"/>
                </a:lnTo>
                <a:lnTo>
                  <a:pt x="389529" y="232536"/>
                </a:lnTo>
                <a:lnTo>
                  <a:pt x="388291" y="221748"/>
                </a:lnTo>
                <a:lnTo>
                  <a:pt x="428471" y="221748"/>
                </a:lnTo>
                <a:lnTo>
                  <a:pt x="439092" y="209296"/>
                </a:lnTo>
                <a:lnTo>
                  <a:pt x="415591" y="209296"/>
                </a:lnTo>
                <a:lnTo>
                  <a:pt x="374260" y="199216"/>
                </a:lnTo>
                <a:lnTo>
                  <a:pt x="368945" y="195438"/>
                </a:lnTo>
                <a:lnTo>
                  <a:pt x="363140" y="192553"/>
                </a:lnTo>
                <a:lnTo>
                  <a:pt x="356958" y="190607"/>
                </a:lnTo>
                <a:lnTo>
                  <a:pt x="350510" y="189644"/>
                </a:lnTo>
                <a:lnTo>
                  <a:pt x="346537" y="171771"/>
                </a:lnTo>
                <a:lnTo>
                  <a:pt x="565786" y="171771"/>
                </a:lnTo>
                <a:lnTo>
                  <a:pt x="565666" y="3995"/>
                </a:lnTo>
                <a:lnTo>
                  <a:pt x="561482" y="0"/>
                </a:lnTo>
                <a:close/>
              </a:path>
              <a:path w="565785" h="560704">
                <a:moveTo>
                  <a:pt x="428471" y="221748"/>
                </a:moveTo>
                <a:lnTo>
                  <a:pt x="388291" y="221748"/>
                </a:lnTo>
                <a:lnTo>
                  <a:pt x="413647" y="228016"/>
                </a:lnTo>
                <a:lnTo>
                  <a:pt x="417112" y="228016"/>
                </a:lnTo>
                <a:lnTo>
                  <a:pt x="420993" y="227988"/>
                </a:lnTo>
                <a:lnTo>
                  <a:pt x="424670" y="226251"/>
                </a:lnTo>
                <a:lnTo>
                  <a:pt x="428471" y="221748"/>
                </a:lnTo>
                <a:close/>
              </a:path>
              <a:path w="565785" h="560704">
                <a:moveTo>
                  <a:pt x="565786" y="197013"/>
                </a:moveTo>
                <a:lnTo>
                  <a:pt x="449569" y="197013"/>
                </a:lnTo>
                <a:lnTo>
                  <a:pt x="554291" y="223273"/>
                </a:lnTo>
                <a:lnTo>
                  <a:pt x="559735" y="224127"/>
                </a:lnTo>
                <a:lnTo>
                  <a:pt x="564835" y="220400"/>
                </a:lnTo>
                <a:lnTo>
                  <a:pt x="565736" y="214675"/>
                </a:lnTo>
                <a:lnTo>
                  <a:pt x="565786" y="197013"/>
                </a:lnTo>
                <a:close/>
              </a:path>
              <a:path w="565785" h="560704">
                <a:moveTo>
                  <a:pt x="565786" y="171771"/>
                </a:moveTo>
                <a:lnTo>
                  <a:pt x="346537" y="171771"/>
                </a:lnTo>
                <a:lnTo>
                  <a:pt x="430044" y="192270"/>
                </a:lnTo>
                <a:lnTo>
                  <a:pt x="415591" y="209296"/>
                </a:lnTo>
                <a:lnTo>
                  <a:pt x="439092" y="209296"/>
                </a:lnTo>
                <a:lnTo>
                  <a:pt x="449569" y="197013"/>
                </a:lnTo>
                <a:lnTo>
                  <a:pt x="565786" y="197013"/>
                </a:lnTo>
                <a:lnTo>
                  <a:pt x="565786" y="17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5933" y="5053599"/>
            <a:ext cx="24765" cy="75565"/>
          </a:xfrm>
          <a:custGeom>
            <a:avLst/>
            <a:gdLst/>
            <a:ahLst/>
            <a:cxnLst/>
            <a:rect l="l" t="t" r="r" b="b"/>
            <a:pathLst>
              <a:path w="24764" h="75564">
                <a:moveTo>
                  <a:pt x="19158" y="0"/>
                </a:moveTo>
                <a:lnTo>
                  <a:pt x="5522" y="0"/>
                </a:lnTo>
                <a:lnTo>
                  <a:pt x="0" y="5534"/>
                </a:lnTo>
                <a:lnTo>
                  <a:pt x="0" y="70017"/>
                </a:lnTo>
                <a:lnTo>
                  <a:pt x="5522" y="75558"/>
                </a:lnTo>
                <a:lnTo>
                  <a:pt x="19158" y="75558"/>
                </a:lnTo>
                <a:lnTo>
                  <a:pt x="24680" y="70017"/>
                </a:lnTo>
                <a:lnTo>
                  <a:pt x="24680" y="5534"/>
                </a:lnTo>
                <a:lnTo>
                  <a:pt x="19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9806" y="2686365"/>
            <a:ext cx="2763520" cy="76517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210"/>
              </a:spcBef>
            </a:pPr>
            <a:r>
              <a:rPr sz="1800" b="1" spc="-5" dirty="0">
                <a:latin typeface="Calibri"/>
                <a:cs typeface="Calibri"/>
              </a:rPr>
              <a:t>Specific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5" dirty="0">
                <a:latin typeface="Calibri"/>
                <a:cs typeface="Calibri"/>
              </a:rPr>
              <a:t>Samsung, Estee </a:t>
            </a:r>
            <a:r>
              <a:rPr sz="1400" spc="-25" dirty="0">
                <a:latin typeface="Calibri"/>
                <a:cs typeface="Calibri"/>
              </a:rPr>
              <a:t>Lauder,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Tropicana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3528" y="2175533"/>
            <a:ext cx="568960" cy="602615"/>
          </a:xfrm>
          <a:custGeom>
            <a:avLst/>
            <a:gdLst/>
            <a:ahLst/>
            <a:cxnLst/>
            <a:rect l="l" t="t" r="r" b="b"/>
            <a:pathLst>
              <a:path w="568959" h="602614">
                <a:moveTo>
                  <a:pt x="25071" y="0"/>
                </a:moveTo>
                <a:lnTo>
                  <a:pt x="7278" y="0"/>
                </a:lnTo>
                <a:lnTo>
                  <a:pt x="0" y="7294"/>
                </a:lnTo>
                <a:lnTo>
                  <a:pt x="0" y="16190"/>
                </a:lnTo>
                <a:lnTo>
                  <a:pt x="5509" y="61629"/>
                </a:lnTo>
                <a:lnTo>
                  <a:pt x="47766" y="101446"/>
                </a:lnTo>
                <a:lnTo>
                  <a:pt x="89530" y="109691"/>
                </a:lnTo>
                <a:lnTo>
                  <a:pt x="96139" y="110716"/>
                </a:lnTo>
                <a:lnTo>
                  <a:pt x="103203" y="111894"/>
                </a:lnTo>
                <a:lnTo>
                  <a:pt x="139103" y="134525"/>
                </a:lnTo>
                <a:lnTo>
                  <a:pt x="122423" y="144252"/>
                </a:lnTo>
                <a:lnTo>
                  <a:pt x="109382" y="158233"/>
                </a:lnTo>
                <a:lnTo>
                  <a:pt x="100890" y="175558"/>
                </a:lnTo>
                <a:lnTo>
                  <a:pt x="97982" y="194504"/>
                </a:lnTo>
                <a:lnTo>
                  <a:pt x="97858" y="352555"/>
                </a:lnTo>
                <a:lnTo>
                  <a:pt x="101093" y="360660"/>
                </a:lnTo>
                <a:lnTo>
                  <a:pt x="107562" y="366334"/>
                </a:lnTo>
                <a:lnTo>
                  <a:pt x="334011" y="593279"/>
                </a:lnTo>
                <a:lnTo>
                  <a:pt x="339672" y="599763"/>
                </a:lnTo>
                <a:lnTo>
                  <a:pt x="347759" y="602195"/>
                </a:lnTo>
                <a:lnTo>
                  <a:pt x="363934" y="602195"/>
                </a:lnTo>
                <a:lnTo>
                  <a:pt x="372022" y="598953"/>
                </a:lnTo>
                <a:lnTo>
                  <a:pt x="558842" y="411723"/>
                </a:lnTo>
                <a:lnTo>
                  <a:pt x="566133" y="401211"/>
                </a:lnTo>
                <a:lnTo>
                  <a:pt x="568648" y="389028"/>
                </a:lnTo>
                <a:lnTo>
                  <a:pt x="566462" y="376845"/>
                </a:lnTo>
                <a:lnTo>
                  <a:pt x="559650" y="366334"/>
                </a:lnTo>
                <a:lnTo>
                  <a:pt x="420546" y="226925"/>
                </a:lnTo>
                <a:lnTo>
                  <a:pt x="161748" y="226925"/>
                </a:lnTo>
                <a:lnTo>
                  <a:pt x="149188" y="224366"/>
                </a:lnTo>
                <a:lnTo>
                  <a:pt x="138901" y="217401"/>
                </a:lnTo>
                <a:lnTo>
                  <a:pt x="131951" y="207092"/>
                </a:lnTo>
                <a:lnTo>
                  <a:pt x="129399" y="194504"/>
                </a:lnTo>
                <a:lnTo>
                  <a:pt x="130548" y="186209"/>
                </a:lnTo>
                <a:lnTo>
                  <a:pt x="133746" y="178597"/>
                </a:lnTo>
                <a:lnTo>
                  <a:pt x="138611" y="172050"/>
                </a:lnTo>
                <a:lnTo>
                  <a:pt x="144765" y="166946"/>
                </a:lnTo>
                <a:lnTo>
                  <a:pt x="177216" y="166946"/>
                </a:lnTo>
                <a:lnTo>
                  <a:pt x="177114" y="166136"/>
                </a:lnTo>
                <a:lnTo>
                  <a:pt x="359891" y="166136"/>
                </a:lnTo>
                <a:lnTo>
                  <a:pt x="326732" y="132904"/>
                </a:lnTo>
                <a:lnTo>
                  <a:pt x="318645" y="129662"/>
                </a:lnTo>
                <a:lnTo>
                  <a:pt x="171453" y="129662"/>
                </a:lnTo>
                <a:lnTo>
                  <a:pt x="163202" y="110894"/>
                </a:lnTo>
                <a:lnTo>
                  <a:pt x="151538" y="96836"/>
                </a:lnTo>
                <a:lnTo>
                  <a:pt x="136083" y="87034"/>
                </a:lnTo>
                <a:lnTo>
                  <a:pt x="116459" y="81031"/>
                </a:lnTo>
                <a:lnTo>
                  <a:pt x="108851" y="79815"/>
                </a:lnTo>
                <a:lnTo>
                  <a:pt x="59986" y="71356"/>
                </a:lnTo>
                <a:lnTo>
                  <a:pt x="42964" y="63200"/>
                </a:lnTo>
                <a:lnTo>
                  <a:pt x="34586" y="46533"/>
                </a:lnTo>
                <a:lnTo>
                  <a:pt x="32349" y="16190"/>
                </a:lnTo>
                <a:lnTo>
                  <a:pt x="32349" y="7294"/>
                </a:lnTo>
                <a:lnTo>
                  <a:pt x="25071" y="0"/>
                </a:lnTo>
                <a:close/>
              </a:path>
              <a:path w="568959" h="602614">
                <a:moveTo>
                  <a:pt x="359891" y="166136"/>
                </a:moveTo>
                <a:lnTo>
                  <a:pt x="177114" y="166136"/>
                </a:lnTo>
                <a:lnTo>
                  <a:pt x="183862" y="171252"/>
                </a:lnTo>
                <a:lnTo>
                  <a:pt x="189246" y="177888"/>
                </a:lnTo>
                <a:lnTo>
                  <a:pt x="192809" y="185740"/>
                </a:lnTo>
                <a:lnTo>
                  <a:pt x="194098" y="194504"/>
                </a:lnTo>
                <a:lnTo>
                  <a:pt x="191545" y="207092"/>
                </a:lnTo>
                <a:lnTo>
                  <a:pt x="184595" y="217401"/>
                </a:lnTo>
                <a:lnTo>
                  <a:pt x="174309" y="224366"/>
                </a:lnTo>
                <a:lnTo>
                  <a:pt x="161748" y="226925"/>
                </a:lnTo>
                <a:lnTo>
                  <a:pt x="420546" y="226925"/>
                </a:lnTo>
                <a:lnTo>
                  <a:pt x="359891" y="166136"/>
                </a:lnTo>
                <a:close/>
              </a:path>
              <a:path w="568959" h="602614">
                <a:moveTo>
                  <a:pt x="177216" y="166946"/>
                </a:moveTo>
                <a:lnTo>
                  <a:pt x="144765" y="166946"/>
                </a:lnTo>
                <a:lnTo>
                  <a:pt x="144765" y="172620"/>
                </a:lnTo>
                <a:lnTo>
                  <a:pt x="145510" y="178597"/>
                </a:lnTo>
                <a:lnTo>
                  <a:pt x="145573" y="195314"/>
                </a:lnTo>
                <a:lnTo>
                  <a:pt x="152852" y="202609"/>
                </a:lnTo>
                <a:lnTo>
                  <a:pt x="170645" y="202609"/>
                </a:lnTo>
                <a:lnTo>
                  <a:pt x="177923" y="195314"/>
                </a:lnTo>
                <a:lnTo>
                  <a:pt x="177852" y="172050"/>
                </a:lnTo>
                <a:lnTo>
                  <a:pt x="177216" y="16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21507" y="2669447"/>
            <a:ext cx="2968625" cy="9563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0"/>
              </a:spcBef>
            </a:pPr>
            <a:r>
              <a:rPr sz="1800" b="1" spc="-10" dirty="0">
                <a:latin typeface="Calibri"/>
                <a:cs typeface="Calibri"/>
              </a:rPr>
              <a:t>Category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Generics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  <a:spcBef>
                <a:spcPts val="869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5" dirty="0">
                <a:latin typeface="Calibri"/>
                <a:cs typeface="Calibri"/>
              </a:rPr>
              <a:t>Smartphones, Cosmetics, Fruit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Juice,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ts val="1595"/>
              </a:lnSpc>
            </a:pPr>
            <a:r>
              <a:rPr sz="1400" dirty="0">
                <a:latin typeface="Calibri"/>
                <a:cs typeface="Calibri"/>
              </a:rPr>
              <a:t>4K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TVs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7512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54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9772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54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176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2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1107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2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2169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54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4429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54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833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2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5765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2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3093" y="2358188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311"/>
                </a:lnTo>
              </a:path>
            </a:pathLst>
          </a:custGeom>
          <a:ln w="27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048" y="4054387"/>
            <a:ext cx="2708275" cy="9563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800" b="1" spc="-5" dirty="0">
                <a:latin typeface="Calibri"/>
                <a:cs typeface="Calibri"/>
              </a:rPr>
              <a:t>Industry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Topics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  <a:spcBef>
                <a:spcPts val="869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10" dirty="0">
                <a:latin typeface="Calibri"/>
                <a:cs typeface="Calibri"/>
              </a:rPr>
              <a:t>Internet </a:t>
            </a:r>
            <a:r>
              <a:rPr sz="1400" spc="-5" dirty="0">
                <a:latin typeface="Calibri"/>
                <a:cs typeface="Calibri"/>
              </a:rPr>
              <a:t>of Things (IoT),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Financial</a:t>
            </a:r>
            <a:endParaRPr sz="1400">
              <a:latin typeface="Calibri"/>
              <a:cs typeface="Calibri"/>
            </a:endParaRPr>
          </a:p>
          <a:p>
            <a:pPr marL="1905" algn="ctr">
              <a:lnSpc>
                <a:spcPts val="1595"/>
              </a:lnSpc>
            </a:pPr>
            <a:r>
              <a:rPr sz="1400" spc="-10" dirty="0">
                <a:latin typeface="Calibri"/>
                <a:cs typeface="Calibri"/>
              </a:rPr>
              <a:t>Fraud, </a:t>
            </a:r>
            <a:r>
              <a:rPr sz="1400" dirty="0">
                <a:latin typeface="Calibri"/>
                <a:cs typeface="Calibri"/>
              </a:rPr>
              <a:t>Artificial</a:t>
            </a:r>
            <a:r>
              <a:rPr sz="1400" spc="-10" dirty="0">
                <a:latin typeface="Calibri"/>
                <a:cs typeface="Calibri"/>
              </a:rPr>
              <a:t> Intelligence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70653" y="3549034"/>
            <a:ext cx="508000" cy="509270"/>
          </a:xfrm>
          <a:custGeom>
            <a:avLst/>
            <a:gdLst/>
            <a:ahLst/>
            <a:cxnLst/>
            <a:rect l="l" t="t" r="r" b="b"/>
            <a:pathLst>
              <a:path w="508000" h="509270">
                <a:moveTo>
                  <a:pt x="82158" y="0"/>
                </a:moveTo>
                <a:lnTo>
                  <a:pt x="22406" y="0"/>
                </a:lnTo>
                <a:lnTo>
                  <a:pt x="0" y="306900"/>
                </a:lnTo>
                <a:lnTo>
                  <a:pt x="0" y="509005"/>
                </a:lnTo>
                <a:lnTo>
                  <a:pt x="507891" y="509005"/>
                </a:lnTo>
                <a:lnTo>
                  <a:pt x="507891" y="456608"/>
                </a:lnTo>
                <a:lnTo>
                  <a:pt x="59751" y="456608"/>
                </a:lnTo>
                <a:lnTo>
                  <a:pt x="59751" y="389239"/>
                </a:lnTo>
                <a:lnTo>
                  <a:pt x="507891" y="389239"/>
                </a:lnTo>
                <a:lnTo>
                  <a:pt x="507891" y="306900"/>
                </a:lnTo>
                <a:lnTo>
                  <a:pt x="104565" y="306900"/>
                </a:lnTo>
                <a:lnTo>
                  <a:pt x="82158" y="0"/>
                </a:lnTo>
                <a:close/>
              </a:path>
              <a:path w="508000" h="509270">
                <a:moveTo>
                  <a:pt x="209131" y="389239"/>
                </a:moveTo>
                <a:lnTo>
                  <a:pt x="149379" y="389239"/>
                </a:lnTo>
                <a:lnTo>
                  <a:pt x="149379" y="456608"/>
                </a:lnTo>
                <a:lnTo>
                  <a:pt x="209131" y="456608"/>
                </a:lnTo>
                <a:lnTo>
                  <a:pt x="209131" y="389239"/>
                </a:lnTo>
                <a:close/>
              </a:path>
              <a:path w="508000" h="509270">
                <a:moveTo>
                  <a:pt x="358511" y="389239"/>
                </a:moveTo>
                <a:lnTo>
                  <a:pt x="298759" y="389239"/>
                </a:lnTo>
                <a:lnTo>
                  <a:pt x="298759" y="456608"/>
                </a:lnTo>
                <a:lnTo>
                  <a:pt x="358511" y="456608"/>
                </a:lnTo>
                <a:lnTo>
                  <a:pt x="358511" y="389239"/>
                </a:lnTo>
                <a:close/>
              </a:path>
              <a:path w="508000" h="509270">
                <a:moveTo>
                  <a:pt x="507891" y="389239"/>
                </a:moveTo>
                <a:lnTo>
                  <a:pt x="448139" y="389239"/>
                </a:lnTo>
                <a:lnTo>
                  <a:pt x="448139" y="456608"/>
                </a:lnTo>
                <a:lnTo>
                  <a:pt x="507891" y="456608"/>
                </a:lnTo>
                <a:lnTo>
                  <a:pt x="507891" y="389239"/>
                </a:lnTo>
                <a:close/>
              </a:path>
              <a:path w="508000" h="509270">
                <a:moveTo>
                  <a:pt x="306228" y="202105"/>
                </a:moveTo>
                <a:lnTo>
                  <a:pt x="104565" y="306900"/>
                </a:lnTo>
                <a:lnTo>
                  <a:pt x="306228" y="306900"/>
                </a:lnTo>
                <a:lnTo>
                  <a:pt x="306228" y="202105"/>
                </a:lnTo>
                <a:close/>
              </a:path>
              <a:path w="508000" h="509270">
                <a:moveTo>
                  <a:pt x="507891" y="202105"/>
                </a:moveTo>
                <a:lnTo>
                  <a:pt x="306228" y="306900"/>
                </a:lnTo>
                <a:lnTo>
                  <a:pt x="507891" y="306900"/>
                </a:lnTo>
                <a:lnTo>
                  <a:pt x="507891" y="20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76131" y="3836708"/>
            <a:ext cx="2776855" cy="9563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800" b="1" dirty="0">
                <a:latin typeface="Calibri"/>
                <a:cs typeface="Calibri"/>
              </a:rPr>
              <a:t>Social</a:t>
            </a:r>
            <a:r>
              <a:rPr sz="1800" b="1" spc="-30" dirty="0">
                <a:latin typeface="Calibri"/>
                <a:cs typeface="Calibri"/>
              </a:rPr>
              <a:t> Topics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  <a:spcBef>
                <a:spcPts val="869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5" dirty="0">
                <a:latin typeface="Calibri"/>
                <a:cs typeface="Calibri"/>
              </a:rPr>
              <a:t>Plastic Pollution,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Warming,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spc="-5" dirty="0">
                <a:latin typeface="Calibri"/>
                <a:cs typeface="Calibri"/>
              </a:rPr>
              <a:t>Sustainable </a:t>
            </a:r>
            <a:r>
              <a:rPr sz="1400" spc="-25" dirty="0">
                <a:latin typeface="Calibri"/>
                <a:cs typeface="Calibri"/>
              </a:rPr>
              <a:t>Travel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261686" y="3400956"/>
            <a:ext cx="502920" cy="505459"/>
          </a:xfrm>
          <a:custGeom>
            <a:avLst/>
            <a:gdLst/>
            <a:ahLst/>
            <a:cxnLst/>
            <a:rect l="l" t="t" r="r" b="b"/>
            <a:pathLst>
              <a:path w="502920" h="505460">
                <a:moveTo>
                  <a:pt x="251281" y="0"/>
                </a:moveTo>
                <a:lnTo>
                  <a:pt x="206090" y="4063"/>
                </a:lnTo>
                <a:lnTo>
                  <a:pt x="163566" y="15780"/>
                </a:lnTo>
                <a:lnTo>
                  <a:pt x="124416" y="34441"/>
                </a:lnTo>
                <a:lnTo>
                  <a:pt x="89348" y="59334"/>
                </a:lnTo>
                <a:lnTo>
                  <a:pt x="59069" y="89749"/>
                </a:lnTo>
                <a:lnTo>
                  <a:pt x="34287" y="124976"/>
                </a:lnTo>
                <a:lnTo>
                  <a:pt x="15710" y="164304"/>
                </a:lnTo>
                <a:lnTo>
                  <a:pt x="4045" y="207022"/>
                </a:lnTo>
                <a:lnTo>
                  <a:pt x="0" y="252421"/>
                </a:lnTo>
                <a:lnTo>
                  <a:pt x="4045" y="297820"/>
                </a:lnTo>
                <a:lnTo>
                  <a:pt x="15710" y="340540"/>
                </a:lnTo>
                <a:lnTo>
                  <a:pt x="34287" y="379870"/>
                </a:lnTo>
                <a:lnTo>
                  <a:pt x="59069" y="415100"/>
                </a:lnTo>
                <a:lnTo>
                  <a:pt x="89348" y="445518"/>
                </a:lnTo>
                <a:lnTo>
                  <a:pt x="124416" y="470413"/>
                </a:lnTo>
                <a:lnTo>
                  <a:pt x="163566" y="489076"/>
                </a:lnTo>
                <a:lnTo>
                  <a:pt x="206090" y="500795"/>
                </a:lnTo>
                <a:lnTo>
                  <a:pt x="251281" y="504859"/>
                </a:lnTo>
                <a:lnTo>
                  <a:pt x="296472" y="500795"/>
                </a:lnTo>
                <a:lnTo>
                  <a:pt x="338996" y="489076"/>
                </a:lnTo>
                <a:lnTo>
                  <a:pt x="361630" y="478287"/>
                </a:lnTo>
                <a:lnTo>
                  <a:pt x="251281" y="478287"/>
                </a:lnTo>
                <a:lnTo>
                  <a:pt x="206117" y="473677"/>
                </a:lnTo>
                <a:lnTo>
                  <a:pt x="163983" y="460464"/>
                </a:lnTo>
                <a:lnTo>
                  <a:pt x="125802" y="439576"/>
                </a:lnTo>
                <a:lnTo>
                  <a:pt x="92494" y="411939"/>
                </a:lnTo>
                <a:lnTo>
                  <a:pt x="64983" y="378478"/>
                </a:lnTo>
                <a:lnTo>
                  <a:pt x="44191" y="340120"/>
                </a:lnTo>
                <a:lnTo>
                  <a:pt x="31039" y="297793"/>
                </a:lnTo>
                <a:lnTo>
                  <a:pt x="26450" y="252421"/>
                </a:lnTo>
                <a:lnTo>
                  <a:pt x="26450" y="243121"/>
                </a:lnTo>
                <a:lnTo>
                  <a:pt x="35708" y="231163"/>
                </a:lnTo>
                <a:lnTo>
                  <a:pt x="38353" y="227841"/>
                </a:lnTo>
                <a:lnTo>
                  <a:pt x="42321" y="225849"/>
                </a:lnTo>
                <a:lnTo>
                  <a:pt x="197718" y="225849"/>
                </a:lnTo>
                <a:lnTo>
                  <a:pt x="197718" y="221863"/>
                </a:lnTo>
                <a:lnTo>
                  <a:pt x="200363" y="219205"/>
                </a:lnTo>
                <a:lnTo>
                  <a:pt x="222847" y="219205"/>
                </a:lnTo>
                <a:lnTo>
                  <a:pt x="224830" y="217877"/>
                </a:lnTo>
                <a:lnTo>
                  <a:pt x="226153" y="216548"/>
                </a:lnTo>
                <a:lnTo>
                  <a:pt x="236733" y="200605"/>
                </a:lnTo>
                <a:lnTo>
                  <a:pt x="237394" y="197948"/>
                </a:lnTo>
                <a:lnTo>
                  <a:pt x="237394" y="179347"/>
                </a:lnTo>
                <a:lnTo>
                  <a:pt x="236733" y="178018"/>
                </a:lnTo>
                <a:lnTo>
                  <a:pt x="232104" y="158089"/>
                </a:lnTo>
                <a:lnTo>
                  <a:pt x="231443" y="154767"/>
                </a:lnTo>
                <a:lnTo>
                  <a:pt x="232766" y="152110"/>
                </a:lnTo>
                <a:lnTo>
                  <a:pt x="235411" y="150781"/>
                </a:lnTo>
                <a:lnTo>
                  <a:pt x="242023" y="148124"/>
                </a:lnTo>
                <a:lnTo>
                  <a:pt x="266087" y="148124"/>
                </a:lnTo>
                <a:lnTo>
                  <a:pt x="265168" y="140817"/>
                </a:lnTo>
                <a:lnTo>
                  <a:pt x="289635" y="113580"/>
                </a:lnTo>
                <a:lnTo>
                  <a:pt x="290296" y="111587"/>
                </a:lnTo>
                <a:lnTo>
                  <a:pt x="290296" y="102287"/>
                </a:lnTo>
                <a:lnTo>
                  <a:pt x="292941" y="99630"/>
                </a:lnTo>
                <a:lnTo>
                  <a:pt x="300876" y="99630"/>
                </a:lnTo>
                <a:lnTo>
                  <a:pt x="303521" y="96972"/>
                </a:lnTo>
                <a:lnTo>
                  <a:pt x="303521" y="88336"/>
                </a:lnTo>
                <a:lnTo>
                  <a:pt x="301537" y="85679"/>
                </a:lnTo>
                <a:lnTo>
                  <a:pt x="298231" y="85015"/>
                </a:lnTo>
                <a:lnTo>
                  <a:pt x="286328" y="82357"/>
                </a:lnTo>
                <a:lnTo>
                  <a:pt x="281699" y="81029"/>
                </a:lnTo>
                <a:lnTo>
                  <a:pt x="279716" y="75714"/>
                </a:lnTo>
                <a:lnTo>
                  <a:pt x="282361" y="71728"/>
                </a:lnTo>
                <a:lnTo>
                  <a:pt x="294263" y="55785"/>
                </a:lnTo>
                <a:lnTo>
                  <a:pt x="300215" y="53128"/>
                </a:lnTo>
                <a:lnTo>
                  <a:pt x="331956" y="53128"/>
                </a:lnTo>
                <a:lnTo>
                  <a:pt x="336585" y="49806"/>
                </a:lnTo>
                <a:lnTo>
                  <a:pt x="338568" y="45156"/>
                </a:lnTo>
                <a:lnTo>
                  <a:pt x="393241" y="45156"/>
                </a:lnTo>
                <a:lnTo>
                  <a:pt x="378146" y="34441"/>
                </a:lnTo>
                <a:lnTo>
                  <a:pt x="338996" y="15780"/>
                </a:lnTo>
                <a:lnTo>
                  <a:pt x="296472" y="4063"/>
                </a:lnTo>
                <a:lnTo>
                  <a:pt x="251281" y="0"/>
                </a:lnTo>
                <a:close/>
              </a:path>
              <a:path w="502920" h="505460">
                <a:moveTo>
                  <a:pt x="393241" y="45156"/>
                </a:moveTo>
                <a:lnTo>
                  <a:pt x="338568" y="45156"/>
                </a:lnTo>
                <a:lnTo>
                  <a:pt x="384106" y="71048"/>
                </a:lnTo>
                <a:lnTo>
                  <a:pt x="422121" y="106251"/>
                </a:lnTo>
                <a:lnTo>
                  <a:pt x="451121" y="149235"/>
                </a:lnTo>
                <a:lnTo>
                  <a:pt x="469616" y="198468"/>
                </a:lnTo>
                <a:lnTo>
                  <a:pt x="476112" y="252421"/>
                </a:lnTo>
                <a:lnTo>
                  <a:pt x="471515" y="297820"/>
                </a:lnTo>
                <a:lnTo>
                  <a:pt x="458371" y="340120"/>
                </a:lnTo>
                <a:lnTo>
                  <a:pt x="437579" y="378478"/>
                </a:lnTo>
                <a:lnTo>
                  <a:pt x="410068" y="411939"/>
                </a:lnTo>
                <a:lnTo>
                  <a:pt x="376760" y="439576"/>
                </a:lnTo>
                <a:lnTo>
                  <a:pt x="338579" y="460464"/>
                </a:lnTo>
                <a:lnTo>
                  <a:pt x="296445" y="473677"/>
                </a:lnTo>
                <a:lnTo>
                  <a:pt x="251281" y="478287"/>
                </a:lnTo>
                <a:lnTo>
                  <a:pt x="361630" y="478287"/>
                </a:lnTo>
                <a:lnTo>
                  <a:pt x="413214" y="445518"/>
                </a:lnTo>
                <a:lnTo>
                  <a:pt x="443493" y="415100"/>
                </a:lnTo>
                <a:lnTo>
                  <a:pt x="468275" y="379870"/>
                </a:lnTo>
                <a:lnTo>
                  <a:pt x="486852" y="340540"/>
                </a:lnTo>
                <a:lnTo>
                  <a:pt x="498519" y="297793"/>
                </a:lnTo>
                <a:lnTo>
                  <a:pt x="502563" y="252421"/>
                </a:lnTo>
                <a:lnTo>
                  <a:pt x="498517" y="207022"/>
                </a:lnTo>
                <a:lnTo>
                  <a:pt x="486852" y="164304"/>
                </a:lnTo>
                <a:lnTo>
                  <a:pt x="468275" y="124976"/>
                </a:lnTo>
                <a:lnTo>
                  <a:pt x="443493" y="89749"/>
                </a:lnTo>
                <a:lnTo>
                  <a:pt x="413214" y="59334"/>
                </a:lnTo>
                <a:lnTo>
                  <a:pt x="393241" y="45156"/>
                </a:lnTo>
                <a:close/>
              </a:path>
              <a:path w="502920" h="505460">
                <a:moveTo>
                  <a:pt x="197718" y="225849"/>
                </a:moveTo>
                <a:lnTo>
                  <a:pt x="71416" y="225849"/>
                </a:lnTo>
                <a:lnTo>
                  <a:pt x="73400" y="227177"/>
                </a:lnTo>
                <a:lnTo>
                  <a:pt x="99190" y="278993"/>
                </a:lnTo>
                <a:lnTo>
                  <a:pt x="100512" y="280322"/>
                </a:lnTo>
                <a:lnTo>
                  <a:pt x="108447" y="285637"/>
                </a:lnTo>
                <a:lnTo>
                  <a:pt x="113076" y="288294"/>
                </a:lnTo>
                <a:lnTo>
                  <a:pt x="119028" y="285637"/>
                </a:lnTo>
                <a:lnTo>
                  <a:pt x="119028" y="255078"/>
                </a:lnTo>
                <a:lnTo>
                  <a:pt x="120350" y="251757"/>
                </a:lnTo>
                <a:lnTo>
                  <a:pt x="142833" y="229170"/>
                </a:lnTo>
                <a:lnTo>
                  <a:pt x="197718" y="229170"/>
                </a:lnTo>
                <a:lnTo>
                  <a:pt x="197718" y="225849"/>
                </a:lnTo>
                <a:close/>
              </a:path>
              <a:path w="502920" h="505460">
                <a:moveTo>
                  <a:pt x="197718" y="229170"/>
                </a:moveTo>
                <a:lnTo>
                  <a:pt x="147462" y="229170"/>
                </a:lnTo>
                <a:lnTo>
                  <a:pt x="150107" y="232492"/>
                </a:lnTo>
                <a:lnTo>
                  <a:pt x="169945" y="257735"/>
                </a:lnTo>
                <a:lnTo>
                  <a:pt x="171268" y="259064"/>
                </a:lnTo>
                <a:lnTo>
                  <a:pt x="173252" y="260393"/>
                </a:lnTo>
                <a:lnTo>
                  <a:pt x="183171" y="260393"/>
                </a:lnTo>
                <a:lnTo>
                  <a:pt x="186477" y="261721"/>
                </a:lnTo>
                <a:lnTo>
                  <a:pt x="197057" y="272350"/>
                </a:lnTo>
                <a:lnTo>
                  <a:pt x="200363" y="273679"/>
                </a:lnTo>
                <a:lnTo>
                  <a:pt x="208960" y="273679"/>
                </a:lnTo>
                <a:lnTo>
                  <a:pt x="211605" y="271022"/>
                </a:lnTo>
                <a:lnTo>
                  <a:pt x="211605" y="248435"/>
                </a:lnTo>
                <a:lnTo>
                  <a:pt x="210282" y="246442"/>
                </a:lnTo>
                <a:lnTo>
                  <a:pt x="207637" y="245114"/>
                </a:lnTo>
                <a:lnTo>
                  <a:pt x="201686" y="242456"/>
                </a:lnTo>
                <a:lnTo>
                  <a:pt x="199702" y="241128"/>
                </a:lnTo>
                <a:lnTo>
                  <a:pt x="197718" y="239135"/>
                </a:lnTo>
                <a:lnTo>
                  <a:pt x="197718" y="229170"/>
                </a:lnTo>
                <a:close/>
              </a:path>
              <a:path w="502920" h="505460">
                <a:moveTo>
                  <a:pt x="266087" y="148124"/>
                </a:moveTo>
                <a:lnTo>
                  <a:pt x="242023" y="148124"/>
                </a:lnTo>
                <a:lnTo>
                  <a:pt x="245330" y="148789"/>
                </a:lnTo>
                <a:lnTo>
                  <a:pt x="247313" y="151446"/>
                </a:lnTo>
                <a:lnTo>
                  <a:pt x="253265" y="164068"/>
                </a:lnTo>
                <a:lnTo>
                  <a:pt x="257232" y="166725"/>
                </a:lnTo>
                <a:lnTo>
                  <a:pt x="258555" y="167389"/>
                </a:lnTo>
                <a:lnTo>
                  <a:pt x="262523" y="168054"/>
                </a:lnTo>
                <a:lnTo>
                  <a:pt x="263845" y="166725"/>
                </a:lnTo>
                <a:lnTo>
                  <a:pt x="265912" y="162210"/>
                </a:lnTo>
                <a:lnTo>
                  <a:pt x="266490" y="155515"/>
                </a:lnTo>
                <a:lnTo>
                  <a:pt x="266087" y="148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27003" y="3681943"/>
            <a:ext cx="204992" cy="15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24870" y="3539116"/>
            <a:ext cx="41275" cy="49530"/>
          </a:xfrm>
          <a:custGeom>
            <a:avLst/>
            <a:gdLst/>
            <a:ahLst/>
            <a:cxnLst/>
            <a:rect l="l" t="t" r="r" b="b"/>
            <a:pathLst>
              <a:path w="41275" h="49529">
                <a:moveTo>
                  <a:pt x="40337" y="0"/>
                </a:moveTo>
                <a:lnTo>
                  <a:pt x="35047" y="0"/>
                </a:lnTo>
                <a:lnTo>
                  <a:pt x="34385" y="1328"/>
                </a:lnTo>
                <a:lnTo>
                  <a:pt x="32009" y="10078"/>
                </a:lnTo>
                <a:lnTo>
                  <a:pt x="27277" y="19015"/>
                </a:lnTo>
                <a:lnTo>
                  <a:pt x="17833" y="29073"/>
                </a:lnTo>
                <a:lnTo>
                  <a:pt x="1322" y="41187"/>
                </a:lnTo>
                <a:lnTo>
                  <a:pt x="0" y="42515"/>
                </a:lnTo>
                <a:lnTo>
                  <a:pt x="5290" y="49158"/>
                </a:lnTo>
                <a:lnTo>
                  <a:pt x="7935" y="47830"/>
                </a:lnTo>
                <a:lnTo>
                  <a:pt x="21377" y="38415"/>
                </a:lnTo>
                <a:lnTo>
                  <a:pt x="33146" y="27818"/>
                </a:lnTo>
                <a:lnTo>
                  <a:pt x="40574" y="15600"/>
                </a:lnTo>
                <a:lnTo>
                  <a:pt x="40998" y="1328"/>
                </a:lnTo>
                <a:lnTo>
                  <a:pt x="4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1906" y="1159230"/>
            <a:ext cx="975931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There’s </a:t>
            </a:r>
            <a:r>
              <a:rPr sz="2000" dirty="0">
                <a:latin typeface="Calibri"/>
                <a:cs typeface="Calibri"/>
              </a:rPr>
              <a:t>a wide </a:t>
            </a:r>
            <a:r>
              <a:rPr sz="2000" spc="-10" dirty="0">
                <a:latin typeface="Calibri"/>
                <a:cs typeface="Calibri"/>
              </a:rPr>
              <a:t>range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topics 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Listen </a:t>
            </a:r>
            <a:r>
              <a:rPr sz="2000" spc="-10" dirty="0">
                <a:latin typeface="Calibri"/>
                <a:cs typeface="Calibri"/>
              </a:rPr>
              <a:t>to. </a:t>
            </a:r>
            <a:r>
              <a:rPr sz="2000" spc="-5" dirty="0">
                <a:latin typeface="Calibri"/>
                <a:cs typeface="Calibri"/>
              </a:rPr>
              <a:t>Below </a:t>
            </a:r>
            <a:r>
              <a:rPr sz="2000" spc="-10" dirty="0">
                <a:latin typeface="Calibri"/>
                <a:cs typeface="Calibri"/>
              </a:rPr>
              <a:t>are just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Anything publicly being discussed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social web can be </a:t>
            </a:r>
            <a:r>
              <a:rPr sz="2000" spc="-10" dirty="0">
                <a:latin typeface="Calibri"/>
                <a:cs typeface="Calibri"/>
              </a:rPr>
              <a:t>crawled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4081" y="5372756"/>
            <a:ext cx="3110230" cy="9575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215"/>
              </a:spcBef>
            </a:pPr>
            <a:r>
              <a:rPr sz="1800" b="1" spc="-5" dirty="0">
                <a:latin typeface="Calibri"/>
                <a:cs typeface="Calibri"/>
              </a:rPr>
              <a:t>Owned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Social</a:t>
            </a:r>
            <a:endParaRPr sz="1800">
              <a:latin typeface="Calibri"/>
              <a:cs typeface="Calibri"/>
            </a:endParaRPr>
          </a:p>
          <a:p>
            <a:pPr marL="361315" marR="5080" indent="-349250">
              <a:lnSpc>
                <a:spcPts val="1510"/>
              </a:lnSpc>
              <a:spcBef>
                <a:spcPts val="1060"/>
              </a:spcBef>
            </a:pPr>
            <a:r>
              <a:rPr sz="1400" dirty="0">
                <a:latin typeface="Calibri"/>
                <a:cs typeface="Calibri"/>
              </a:rPr>
              <a:t>e.g. </a:t>
            </a:r>
            <a:r>
              <a:rPr sz="1400" spc="-10" dirty="0">
                <a:latin typeface="Calibri"/>
                <a:cs typeface="Calibri"/>
              </a:rPr>
              <a:t>Posts, </a:t>
            </a:r>
            <a:r>
              <a:rPr sz="1400" spc="-5" dirty="0">
                <a:latin typeface="Calibri"/>
                <a:cs typeface="Calibri"/>
              </a:rPr>
              <a:t>Comments and </a:t>
            </a:r>
            <a:r>
              <a:rPr sz="1400" spc="-10" dirty="0">
                <a:latin typeface="Calibri"/>
                <a:cs typeface="Calibri"/>
              </a:rPr>
              <a:t>Direct </a:t>
            </a:r>
            <a:r>
              <a:rPr sz="1400" dirty="0">
                <a:latin typeface="Calibri"/>
                <a:cs typeface="Calibri"/>
              </a:rPr>
              <a:t>Messages 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Owned </a:t>
            </a:r>
            <a:r>
              <a:rPr sz="1400" spc="-5" dirty="0">
                <a:latin typeface="Calibri"/>
                <a:cs typeface="Calibri"/>
              </a:rPr>
              <a:t>Social </a:t>
            </a:r>
            <a:r>
              <a:rPr sz="1400" dirty="0">
                <a:latin typeface="Calibri"/>
                <a:cs typeface="Calibri"/>
              </a:rPr>
              <a:t>Media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54146" y="5094381"/>
            <a:ext cx="356235" cy="411480"/>
          </a:xfrm>
          <a:custGeom>
            <a:avLst/>
            <a:gdLst/>
            <a:ahLst/>
            <a:cxnLst/>
            <a:rect l="l" t="t" r="r" b="b"/>
            <a:pathLst>
              <a:path w="356234" h="411479">
                <a:moveTo>
                  <a:pt x="356227" y="362587"/>
                </a:moveTo>
                <a:lnTo>
                  <a:pt x="0" y="362587"/>
                </a:lnTo>
                <a:lnTo>
                  <a:pt x="0" y="410932"/>
                </a:lnTo>
                <a:lnTo>
                  <a:pt x="356227" y="410932"/>
                </a:lnTo>
                <a:lnTo>
                  <a:pt x="356227" y="362587"/>
                </a:lnTo>
                <a:close/>
              </a:path>
              <a:path w="356234" h="411479">
                <a:moveTo>
                  <a:pt x="51949" y="0"/>
                </a:moveTo>
                <a:lnTo>
                  <a:pt x="7421" y="0"/>
                </a:lnTo>
                <a:lnTo>
                  <a:pt x="7421" y="80575"/>
                </a:lnTo>
                <a:lnTo>
                  <a:pt x="12592" y="126077"/>
                </a:lnTo>
                <a:lnTo>
                  <a:pt x="27266" y="167417"/>
                </a:lnTo>
                <a:lnTo>
                  <a:pt x="50187" y="203250"/>
                </a:lnTo>
                <a:lnTo>
                  <a:pt x="80096" y="232235"/>
                </a:lnTo>
                <a:lnTo>
                  <a:pt x="115736" y="253028"/>
                </a:lnTo>
                <a:lnTo>
                  <a:pt x="155849" y="264286"/>
                </a:lnTo>
                <a:lnTo>
                  <a:pt x="155849" y="362587"/>
                </a:lnTo>
                <a:lnTo>
                  <a:pt x="200378" y="362587"/>
                </a:lnTo>
                <a:lnTo>
                  <a:pt x="200378" y="264286"/>
                </a:lnTo>
                <a:lnTo>
                  <a:pt x="240491" y="253028"/>
                </a:lnTo>
                <a:lnTo>
                  <a:pt x="276131" y="232235"/>
                </a:lnTo>
                <a:lnTo>
                  <a:pt x="291282" y="217552"/>
                </a:lnTo>
                <a:lnTo>
                  <a:pt x="178113" y="217552"/>
                </a:lnTo>
                <a:lnTo>
                  <a:pt x="138204" y="210578"/>
                </a:lnTo>
                <a:lnTo>
                  <a:pt x="103567" y="191149"/>
                </a:lnTo>
                <a:lnTo>
                  <a:pt x="76268" y="161511"/>
                </a:lnTo>
                <a:lnTo>
                  <a:pt x="58373" y="123905"/>
                </a:lnTo>
                <a:lnTo>
                  <a:pt x="51949" y="80575"/>
                </a:lnTo>
                <a:lnTo>
                  <a:pt x="51949" y="0"/>
                </a:lnTo>
                <a:close/>
              </a:path>
              <a:path w="356234" h="411479">
                <a:moveTo>
                  <a:pt x="348806" y="0"/>
                </a:moveTo>
                <a:lnTo>
                  <a:pt x="304278" y="0"/>
                </a:lnTo>
                <a:lnTo>
                  <a:pt x="304278" y="80575"/>
                </a:lnTo>
                <a:lnTo>
                  <a:pt x="297854" y="123905"/>
                </a:lnTo>
                <a:lnTo>
                  <a:pt x="279959" y="161511"/>
                </a:lnTo>
                <a:lnTo>
                  <a:pt x="252660" y="191149"/>
                </a:lnTo>
                <a:lnTo>
                  <a:pt x="218023" y="210578"/>
                </a:lnTo>
                <a:lnTo>
                  <a:pt x="178113" y="217552"/>
                </a:lnTo>
                <a:lnTo>
                  <a:pt x="291282" y="217552"/>
                </a:lnTo>
                <a:lnTo>
                  <a:pt x="306040" y="203250"/>
                </a:lnTo>
                <a:lnTo>
                  <a:pt x="328961" y="167417"/>
                </a:lnTo>
                <a:lnTo>
                  <a:pt x="343635" y="126077"/>
                </a:lnTo>
                <a:lnTo>
                  <a:pt x="348806" y="80575"/>
                </a:lnTo>
                <a:lnTo>
                  <a:pt x="348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35781" y="4796273"/>
            <a:ext cx="193040" cy="483870"/>
          </a:xfrm>
          <a:custGeom>
            <a:avLst/>
            <a:gdLst/>
            <a:ahLst/>
            <a:cxnLst/>
            <a:rect l="l" t="t" r="r" b="b"/>
            <a:pathLst>
              <a:path w="193040" h="483870">
                <a:moveTo>
                  <a:pt x="96478" y="0"/>
                </a:moveTo>
                <a:lnTo>
                  <a:pt x="58861" y="8208"/>
                </a:lnTo>
                <a:lnTo>
                  <a:pt x="28201" y="30616"/>
                </a:lnTo>
                <a:lnTo>
                  <a:pt x="7560" y="63897"/>
                </a:lnTo>
                <a:lnTo>
                  <a:pt x="0" y="104727"/>
                </a:lnTo>
                <a:lnTo>
                  <a:pt x="0" y="378682"/>
                </a:lnTo>
                <a:lnTo>
                  <a:pt x="7560" y="419524"/>
                </a:lnTo>
                <a:lnTo>
                  <a:pt x="28201" y="452811"/>
                </a:lnTo>
                <a:lnTo>
                  <a:pt x="58861" y="475221"/>
                </a:lnTo>
                <a:lnTo>
                  <a:pt x="96478" y="483430"/>
                </a:lnTo>
                <a:lnTo>
                  <a:pt x="134095" y="475221"/>
                </a:lnTo>
                <a:lnTo>
                  <a:pt x="164755" y="452811"/>
                </a:lnTo>
                <a:lnTo>
                  <a:pt x="185396" y="419524"/>
                </a:lnTo>
                <a:lnTo>
                  <a:pt x="192956" y="378682"/>
                </a:lnTo>
                <a:lnTo>
                  <a:pt x="118742" y="378682"/>
                </a:lnTo>
                <a:lnTo>
                  <a:pt x="118742" y="346452"/>
                </a:lnTo>
                <a:lnTo>
                  <a:pt x="192956" y="346452"/>
                </a:lnTo>
                <a:lnTo>
                  <a:pt x="192956" y="298107"/>
                </a:lnTo>
                <a:lnTo>
                  <a:pt x="118742" y="298107"/>
                </a:lnTo>
                <a:lnTo>
                  <a:pt x="118742" y="265877"/>
                </a:lnTo>
                <a:lnTo>
                  <a:pt x="192956" y="265877"/>
                </a:lnTo>
                <a:lnTo>
                  <a:pt x="192956" y="217532"/>
                </a:lnTo>
                <a:lnTo>
                  <a:pt x="118742" y="217532"/>
                </a:lnTo>
                <a:lnTo>
                  <a:pt x="118742" y="185302"/>
                </a:lnTo>
                <a:lnTo>
                  <a:pt x="192956" y="185302"/>
                </a:lnTo>
                <a:lnTo>
                  <a:pt x="192956" y="136957"/>
                </a:lnTo>
                <a:lnTo>
                  <a:pt x="118742" y="136957"/>
                </a:lnTo>
                <a:lnTo>
                  <a:pt x="118742" y="104727"/>
                </a:lnTo>
                <a:lnTo>
                  <a:pt x="192956" y="104727"/>
                </a:lnTo>
                <a:lnTo>
                  <a:pt x="185396" y="63897"/>
                </a:lnTo>
                <a:lnTo>
                  <a:pt x="164755" y="30616"/>
                </a:lnTo>
                <a:lnTo>
                  <a:pt x="134095" y="8208"/>
                </a:lnTo>
                <a:lnTo>
                  <a:pt x="9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139700"/>
            <a:ext cx="790702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solidFill>
                  <a:srgbClr val="000000"/>
                </a:solidFill>
              </a:rPr>
              <a:t>What comprises </a:t>
            </a:r>
            <a:r>
              <a:rPr sz="3200" dirty="0">
                <a:solidFill>
                  <a:srgbClr val="000000"/>
                </a:solidFill>
              </a:rPr>
              <a:t>Social Media – the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Where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885" y="1217292"/>
            <a:ext cx="9946640" cy="828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dirty="0">
                <a:latin typeface="Calibri"/>
                <a:cs typeface="Calibri"/>
              </a:rPr>
              <a:t>Media </a:t>
            </a:r>
            <a:r>
              <a:rPr sz="2000" spc="-5" dirty="0">
                <a:latin typeface="Calibri"/>
                <a:cs typeface="Calibri"/>
              </a:rPr>
              <a:t>is not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dirty="0">
                <a:latin typeface="Calibri"/>
                <a:cs typeface="Calibri"/>
              </a:rPr>
              <a:t>about the popular </a:t>
            </a: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Networks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25" dirty="0">
                <a:latin typeface="Calibri"/>
                <a:cs typeface="Calibri"/>
              </a:rPr>
              <a:t>Twitter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Facebook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Most </a:t>
            </a:r>
            <a:r>
              <a:rPr sz="2000" spc="-5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Listening tools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crawl </a:t>
            </a:r>
            <a:r>
              <a:rPr sz="2000" dirty="0">
                <a:latin typeface="Calibri"/>
                <a:cs typeface="Calibri"/>
              </a:rPr>
              <a:t>other </a:t>
            </a:r>
            <a:r>
              <a:rPr sz="2000" spc="-15" dirty="0">
                <a:latin typeface="Calibri"/>
                <a:cs typeface="Calibri"/>
              </a:rPr>
              <a:t>forms </a:t>
            </a:r>
            <a:r>
              <a:rPr sz="2000" spc="-5" dirty="0">
                <a:latin typeface="Calibri"/>
                <a:cs typeface="Calibri"/>
              </a:rPr>
              <a:t>of social media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dirty="0">
                <a:latin typeface="Calibri"/>
                <a:cs typeface="Calibri"/>
              </a:rPr>
              <a:t>Blogs and </a:t>
            </a:r>
            <a:r>
              <a:rPr sz="2000" spc="-10" dirty="0">
                <a:latin typeface="Calibri"/>
                <a:cs typeface="Calibri"/>
              </a:rPr>
              <a:t>Forums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8239" y="2997707"/>
            <a:ext cx="2426335" cy="2534920"/>
          </a:xfrm>
          <a:custGeom>
            <a:avLst/>
            <a:gdLst/>
            <a:ahLst/>
            <a:cxnLst/>
            <a:rect l="l" t="t" r="r" b="b"/>
            <a:pathLst>
              <a:path w="2426335" h="2534920">
                <a:moveTo>
                  <a:pt x="0" y="2534411"/>
                </a:moveTo>
                <a:lnTo>
                  <a:pt x="485266" y="0"/>
                </a:lnTo>
                <a:lnTo>
                  <a:pt x="2426208" y="0"/>
                </a:lnTo>
                <a:lnTo>
                  <a:pt x="1940940" y="2534411"/>
                </a:lnTo>
                <a:lnTo>
                  <a:pt x="0" y="2534411"/>
                </a:lnTo>
                <a:close/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1211" y="2996183"/>
            <a:ext cx="2426335" cy="2534920"/>
          </a:xfrm>
          <a:custGeom>
            <a:avLst/>
            <a:gdLst/>
            <a:ahLst/>
            <a:cxnLst/>
            <a:rect l="l" t="t" r="r" b="b"/>
            <a:pathLst>
              <a:path w="2426335" h="2534920">
                <a:moveTo>
                  <a:pt x="0" y="2534412"/>
                </a:moveTo>
                <a:lnTo>
                  <a:pt x="485266" y="0"/>
                </a:lnTo>
                <a:lnTo>
                  <a:pt x="2426208" y="0"/>
                </a:lnTo>
                <a:lnTo>
                  <a:pt x="1940940" y="2534412"/>
                </a:lnTo>
                <a:lnTo>
                  <a:pt x="0" y="2534412"/>
                </a:lnTo>
                <a:close/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6855" y="2999232"/>
            <a:ext cx="2426335" cy="2534920"/>
          </a:xfrm>
          <a:custGeom>
            <a:avLst/>
            <a:gdLst/>
            <a:ahLst/>
            <a:cxnLst/>
            <a:rect l="l" t="t" r="r" b="b"/>
            <a:pathLst>
              <a:path w="2426334" h="2534920">
                <a:moveTo>
                  <a:pt x="0" y="2534411"/>
                </a:moveTo>
                <a:lnTo>
                  <a:pt x="485267" y="0"/>
                </a:lnTo>
                <a:lnTo>
                  <a:pt x="2426208" y="0"/>
                </a:lnTo>
                <a:lnTo>
                  <a:pt x="1940941" y="2534411"/>
                </a:lnTo>
                <a:lnTo>
                  <a:pt x="0" y="2534411"/>
                </a:lnTo>
                <a:close/>
              </a:path>
            </a:pathLst>
          </a:custGeom>
          <a:ln w="1219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98407" y="2999232"/>
            <a:ext cx="2426335" cy="2534920"/>
          </a:xfrm>
          <a:custGeom>
            <a:avLst/>
            <a:gdLst/>
            <a:ahLst/>
            <a:cxnLst/>
            <a:rect l="l" t="t" r="r" b="b"/>
            <a:pathLst>
              <a:path w="2426334" h="2534920">
                <a:moveTo>
                  <a:pt x="0" y="2534411"/>
                </a:moveTo>
                <a:lnTo>
                  <a:pt x="485267" y="0"/>
                </a:lnTo>
                <a:lnTo>
                  <a:pt x="2426208" y="0"/>
                </a:lnTo>
                <a:lnTo>
                  <a:pt x="1940941" y="2534411"/>
                </a:lnTo>
                <a:lnTo>
                  <a:pt x="0" y="2534411"/>
                </a:lnTo>
                <a:close/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7676" y="2602229"/>
            <a:ext cx="1377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Platforms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9761" y="2602229"/>
            <a:ext cx="650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Forums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1473" y="2638170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98991" y="2639060"/>
            <a:ext cx="1617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Consumer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Reviews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05355" y="3291840"/>
            <a:ext cx="68732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8672" y="3819144"/>
            <a:ext cx="836676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5880" y="4123944"/>
            <a:ext cx="1045463" cy="78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3704" y="4698491"/>
            <a:ext cx="711707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2483" y="3284220"/>
            <a:ext cx="122812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87" y="4049352"/>
            <a:ext cx="1023931" cy="483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1391" y="3277177"/>
            <a:ext cx="1142065" cy="481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2404" y="3971544"/>
            <a:ext cx="981455" cy="693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2803" y="4454652"/>
            <a:ext cx="1226820" cy="1226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04845" y="3121197"/>
            <a:ext cx="1022576" cy="4433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88068" y="4861268"/>
            <a:ext cx="813790" cy="5195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67800" y="3870959"/>
            <a:ext cx="1252678" cy="7345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0564" y="4605528"/>
            <a:ext cx="1491996" cy="9585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3576" y="3067811"/>
            <a:ext cx="658368" cy="6583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48073" y="130846"/>
            <a:ext cx="802179" cy="3113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©Social</a:t>
            </a:r>
            <a:r>
              <a:rPr spc="-25" dirty="0"/>
              <a:t> </a:t>
            </a:r>
            <a:r>
              <a:rPr spc="-5" dirty="0"/>
              <a:t>Deconstructed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139700"/>
            <a:ext cx="958342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solidFill>
                  <a:srgbClr val="000000"/>
                </a:solidFill>
              </a:rPr>
              <a:t>What can </a:t>
            </a:r>
            <a:r>
              <a:rPr sz="3200" dirty="0">
                <a:solidFill>
                  <a:srgbClr val="000000"/>
                </a:solidFill>
              </a:rPr>
              <a:t>be </a:t>
            </a:r>
            <a:r>
              <a:rPr sz="3200" spc="-10" dirty="0">
                <a:solidFill>
                  <a:srgbClr val="000000"/>
                </a:solidFill>
              </a:rPr>
              <a:t>crawled </a:t>
            </a:r>
            <a:r>
              <a:rPr sz="3200" dirty="0">
                <a:solidFill>
                  <a:srgbClr val="000000"/>
                </a:solidFill>
              </a:rPr>
              <a:t>via Social </a:t>
            </a:r>
            <a:r>
              <a:rPr sz="3200" spc="-10" dirty="0">
                <a:solidFill>
                  <a:srgbClr val="000000"/>
                </a:solidFill>
              </a:rPr>
              <a:t>Listening tools </a:t>
            </a:r>
            <a:r>
              <a:rPr sz="3200" dirty="0">
                <a:solidFill>
                  <a:srgbClr val="000000"/>
                </a:solidFill>
              </a:rPr>
              <a:t>– the </a:t>
            </a:r>
            <a:r>
              <a:rPr sz="3200" spc="-10" dirty="0">
                <a:solidFill>
                  <a:srgbClr val="000000"/>
                </a:solidFill>
              </a:rPr>
              <a:t>Where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(cont’d)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8344" y="3044951"/>
            <a:ext cx="687324" cy="68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109" y="3986926"/>
            <a:ext cx="715317" cy="711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727" y="5073823"/>
            <a:ext cx="680373" cy="680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885" y="1217292"/>
            <a:ext cx="10904220" cy="44862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This is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reference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crawlable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not via </a:t>
            </a:r>
            <a:r>
              <a:rPr sz="2000" spc="-10" dirty="0">
                <a:latin typeface="Calibri"/>
                <a:cs typeface="Calibri"/>
              </a:rPr>
              <a:t>platform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general </a:t>
            </a:r>
            <a:r>
              <a:rPr sz="2000" spc="-5" dirty="0">
                <a:latin typeface="Calibri"/>
                <a:cs typeface="Calibri"/>
              </a:rPr>
              <a:t>rule, </a:t>
            </a:r>
            <a:r>
              <a:rPr sz="2000" b="1" dirty="0">
                <a:latin typeface="Calibri"/>
                <a:cs typeface="Calibri"/>
              </a:rPr>
              <a:t>only public </a:t>
            </a:r>
            <a:r>
              <a:rPr sz="2000" b="1" spc="-15" dirty="0">
                <a:latin typeface="Calibri"/>
                <a:cs typeface="Calibri"/>
              </a:rPr>
              <a:t>data </a:t>
            </a:r>
            <a:r>
              <a:rPr sz="2000" b="1" spc="-5" dirty="0">
                <a:latin typeface="Calibri"/>
                <a:cs typeface="Calibri"/>
              </a:rPr>
              <a:t>can </a:t>
            </a:r>
            <a:r>
              <a:rPr sz="2000" b="1" dirty="0">
                <a:latin typeface="Calibri"/>
                <a:cs typeface="Calibri"/>
              </a:rPr>
              <a:t>be </a:t>
            </a:r>
            <a:r>
              <a:rPr sz="2000" b="1" spc="-15" dirty="0">
                <a:latin typeface="Calibri"/>
                <a:cs typeface="Calibri"/>
              </a:rPr>
              <a:t>crawled</a:t>
            </a:r>
            <a:r>
              <a:rPr sz="2000" spc="-15" dirty="0">
                <a:latin typeface="Calibri"/>
                <a:cs typeface="Calibri"/>
              </a:rPr>
              <a:t>. However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spc="-10" dirty="0">
                <a:latin typeface="Calibri"/>
                <a:cs typeface="Calibri"/>
              </a:rPr>
              <a:t>are differences across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Here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more information </a:t>
            </a:r>
            <a:r>
              <a:rPr sz="2000" spc="-5" dirty="0">
                <a:latin typeface="Calibri"/>
                <a:cs typeface="Calibri"/>
              </a:rPr>
              <a:t>on some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popular social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73580" marR="324485" lvl="1" indent="-228600">
              <a:lnSpc>
                <a:spcPts val="2160"/>
              </a:lnSpc>
              <a:buFont typeface="Arial"/>
              <a:buChar char="•"/>
              <a:tabLst>
                <a:tab pos="1973580" algn="l"/>
                <a:tab pos="1974214" algn="l"/>
              </a:tabLst>
            </a:pP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tweets matching </a:t>
            </a:r>
            <a:r>
              <a:rPr sz="2000" spc="-15" dirty="0">
                <a:latin typeface="Calibri"/>
                <a:cs typeface="Calibri"/>
              </a:rPr>
              <a:t>keywords/hashtags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spc="-10" dirty="0">
                <a:latin typeface="Calibri"/>
                <a:cs typeface="Calibri"/>
              </a:rPr>
              <a:t>crawled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both public business  accounts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0" dirty="0">
                <a:latin typeface="Calibri"/>
                <a:cs typeface="Calibri"/>
              </a:rPr>
              <a:t>personal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accounts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73580" marR="5080" lvl="1" indent="-228600">
              <a:lnSpc>
                <a:spcPts val="2160"/>
              </a:lnSpc>
              <a:spcBef>
                <a:spcPts val="1200"/>
              </a:spcBef>
              <a:buFont typeface="Arial"/>
              <a:buChar char="•"/>
              <a:tabLst>
                <a:tab pos="1973580" algn="l"/>
                <a:tab pos="1974214" algn="l"/>
              </a:tabLst>
            </a:pPr>
            <a:r>
              <a:rPr sz="2000" spc="-15" dirty="0">
                <a:latin typeface="Calibri"/>
                <a:cs typeface="Calibri"/>
              </a:rPr>
              <a:t>Posts </a:t>
            </a:r>
            <a:r>
              <a:rPr sz="2000" spc="-5" dirty="0">
                <a:latin typeface="Calibri"/>
                <a:cs typeface="Calibri"/>
              </a:rPr>
              <a:t>matching only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hashtags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crawled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both public business accounts 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0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accounts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73580" lvl="1" indent="-269240">
              <a:lnSpc>
                <a:spcPts val="2280"/>
              </a:lnSpc>
              <a:spcBef>
                <a:spcPts val="1755"/>
              </a:spcBef>
              <a:buFont typeface="Arial"/>
              <a:buChar char="•"/>
              <a:tabLst>
                <a:tab pos="1933575" algn="l"/>
                <a:tab pos="1974214" algn="l"/>
              </a:tabLst>
            </a:pPr>
            <a:r>
              <a:rPr sz="2000" spc="-15" dirty="0">
                <a:latin typeface="Calibri"/>
                <a:cs typeface="Calibri"/>
              </a:rPr>
              <a:t>Posts </a:t>
            </a:r>
            <a:r>
              <a:rPr sz="2000" spc="-5" dirty="0">
                <a:latin typeface="Calibri"/>
                <a:cs typeface="Calibri"/>
              </a:rPr>
              <a:t>matching </a:t>
            </a:r>
            <a:r>
              <a:rPr sz="2000" spc="-15" dirty="0">
                <a:latin typeface="Calibri"/>
                <a:cs typeface="Calibri"/>
              </a:rPr>
              <a:t>keywords/hashtags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spc="-10" dirty="0">
                <a:latin typeface="Calibri"/>
                <a:cs typeface="Calibri"/>
              </a:rPr>
              <a:t>crawled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public </a:t>
            </a:r>
            <a:r>
              <a:rPr sz="2000" spc="-10" dirty="0">
                <a:latin typeface="Calibri"/>
                <a:cs typeface="Calibri"/>
              </a:rPr>
              <a:t>Facebook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477520" algn="ctr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Posts from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individual’s wall (even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they’re public) cannot be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crawled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359156"/>
            <a:ext cx="8059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Social Media </a:t>
            </a:r>
            <a:r>
              <a:rPr sz="3200" spc="-10" dirty="0">
                <a:solidFill>
                  <a:srgbClr val="000000"/>
                </a:solidFill>
              </a:rPr>
              <a:t>Listening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Applications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" cy="940435"/>
          </a:xfrm>
          <a:custGeom>
            <a:avLst/>
            <a:gdLst/>
            <a:ahLst/>
            <a:cxnLst/>
            <a:rect l="l" t="t" r="r" b="b"/>
            <a:pathLst>
              <a:path w="182880" h="940435">
                <a:moveTo>
                  <a:pt x="0" y="940308"/>
                </a:moveTo>
                <a:lnTo>
                  <a:pt x="182880" y="940308"/>
                </a:lnTo>
                <a:lnTo>
                  <a:pt x="182880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885" y="900150"/>
            <a:ext cx="9329420" cy="1229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Businesses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leverage </a:t>
            </a:r>
            <a:r>
              <a:rPr sz="2000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Listening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wide </a:t>
            </a:r>
            <a:r>
              <a:rPr sz="2000" spc="-10" dirty="0">
                <a:latin typeface="Calibri"/>
                <a:cs typeface="Calibri"/>
              </a:rPr>
              <a:t>variety </a:t>
            </a:r>
            <a:r>
              <a:rPr sz="2000" spc="-5" dirty="0">
                <a:latin typeface="Calibri"/>
                <a:cs typeface="Calibri"/>
              </a:rPr>
              <a:t>of use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just Marketing </a:t>
            </a:r>
            <a:r>
              <a:rPr sz="2000" spc="-5" dirty="0">
                <a:latin typeface="Calibri"/>
                <a:cs typeface="Calibri"/>
              </a:rPr>
              <a:t>but departments </a:t>
            </a:r>
            <a:r>
              <a:rPr sz="2000" spc="-10" dirty="0">
                <a:latin typeface="Calibri"/>
                <a:cs typeface="Calibri"/>
              </a:rPr>
              <a:t>across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organization </a:t>
            </a:r>
            <a:r>
              <a:rPr sz="2000" spc="-5" dirty="0">
                <a:latin typeface="Calibri"/>
                <a:cs typeface="Calibri"/>
              </a:rPr>
              <a:t>can use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advantage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Below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few </a:t>
            </a:r>
            <a:r>
              <a:rPr sz="2000" spc="-25" dirty="0">
                <a:latin typeface="Calibri"/>
                <a:cs typeface="Calibri"/>
              </a:rPr>
              <a:t>ways </a:t>
            </a:r>
            <a:r>
              <a:rPr sz="2000" dirty="0">
                <a:latin typeface="Calibri"/>
                <a:cs typeface="Calibri"/>
              </a:rPr>
              <a:t>Social </a:t>
            </a:r>
            <a:r>
              <a:rPr sz="2000" spc="-10" dirty="0">
                <a:latin typeface="Calibri"/>
                <a:cs typeface="Calibri"/>
              </a:rPr>
              <a:t>Listening </a:t>
            </a:r>
            <a:r>
              <a:rPr sz="2000" spc="-5" dirty="0">
                <a:latin typeface="Calibri"/>
                <a:cs typeface="Calibri"/>
              </a:rPr>
              <a:t>can be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2260" y="3546347"/>
            <a:ext cx="975360" cy="97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7340" y="4005071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4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3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3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3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3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7191" y="3695700"/>
            <a:ext cx="350520" cy="218440"/>
          </a:xfrm>
          <a:custGeom>
            <a:avLst/>
            <a:gdLst/>
            <a:ahLst/>
            <a:cxnLst/>
            <a:rect l="l" t="t" r="r" b="b"/>
            <a:pathLst>
              <a:path w="350520" h="218439">
                <a:moveTo>
                  <a:pt x="280416" y="108966"/>
                </a:moveTo>
                <a:lnTo>
                  <a:pt x="70104" y="108966"/>
                </a:lnTo>
                <a:lnTo>
                  <a:pt x="70104" y="217931"/>
                </a:lnTo>
                <a:lnTo>
                  <a:pt x="280416" y="217931"/>
                </a:lnTo>
                <a:lnTo>
                  <a:pt x="280416" y="108966"/>
                </a:lnTo>
                <a:close/>
              </a:path>
              <a:path w="350520" h="218439">
                <a:moveTo>
                  <a:pt x="175260" y="0"/>
                </a:moveTo>
                <a:lnTo>
                  <a:pt x="0" y="108966"/>
                </a:lnTo>
                <a:lnTo>
                  <a:pt x="350520" y="108966"/>
                </a:lnTo>
                <a:lnTo>
                  <a:pt x="1752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7340" y="2560320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4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4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3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3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4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5780" y="4010914"/>
            <a:ext cx="242570" cy="304165"/>
          </a:xfrm>
          <a:custGeom>
            <a:avLst/>
            <a:gdLst/>
            <a:ahLst/>
            <a:cxnLst/>
            <a:rect l="l" t="t" r="r" b="b"/>
            <a:pathLst>
              <a:path w="242570" h="304164">
                <a:moveTo>
                  <a:pt x="237293" y="243078"/>
                </a:moveTo>
                <a:lnTo>
                  <a:pt x="200151" y="243078"/>
                </a:lnTo>
                <a:lnTo>
                  <a:pt x="235203" y="303784"/>
                </a:lnTo>
                <a:lnTo>
                  <a:pt x="237293" y="243078"/>
                </a:lnTo>
                <a:close/>
              </a:path>
              <a:path w="242570" h="304164">
                <a:moveTo>
                  <a:pt x="59817" y="0"/>
                </a:moveTo>
                <a:lnTo>
                  <a:pt x="94869" y="60706"/>
                </a:lnTo>
                <a:lnTo>
                  <a:pt x="0" y="115443"/>
                </a:lnTo>
                <a:lnTo>
                  <a:pt x="105283" y="297815"/>
                </a:lnTo>
                <a:lnTo>
                  <a:pt x="200151" y="243078"/>
                </a:lnTo>
                <a:lnTo>
                  <a:pt x="237293" y="243078"/>
                </a:lnTo>
                <a:lnTo>
                  <a:pt x="242316" y="97155"/>
                </a:lnTo>
                <a:lnTo>
                  <a:pt x="5981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8543" y="3282696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3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3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3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3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3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5780" y="4727194"/>
            <a:ext cx="242570" cy="304165"/>
          </a:xfrm>
          <a:custGeom>
            <a:avLst/>
            <a:gdLst/>
            <a:ahLst/>
            <a:cxnLst/>
            <a:rect l="l" t="t" r="r" b="b"/>
            <a:pathLst>
              <a:path w="242570" h="304164">
                <a:moveTo>
                  <a:pt x="105283" y="5968"/>
                </a:moveTo>
                <a:lnTo>
                  <a:pt x="0" y="188340"/>
                </a:lnTo>
                <a:lnTo>
                  <a:pt x="94869" y="243077"/>
                </a:lnTo>
                <a:lnTo>
                  <a:pt x="59817" y="303783"/>
                </a:lnTo>
                <a:lnTo>
                  <a:pt x="242316" y="206628"/>
                </a:lnTo>
                <a:lnTo>
                  <a:pt x="237293" y="60705"/>
                </a:lnTo>
                <a:lnTo>
                  <a:pt x="200151" y="60705"/>
                </a:lnTo>
                <a:lnTo>
                  <a:pt x="105283" y="5968"/>
                </a:lnTo>
                <a:close/>
              </a:path>
              <a:path w="242570" h="304164">
                <a:moveTo>
                  <a:pt x="235203" y="0"/>
                </a:moveTo>
                <a:lnTo>
                  <a:pt x="200151" y="60705"/>
                </a:lnTo>
                <a:lnTo>
                  <a:pt x="237293" y="60705"/>
                </a:lnTo>
                <a:lnTo>
                  <a:pt x="23520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8543" y="4727447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3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3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4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4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3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7191" y="5128259"/>
            <a:ext cx="350520" cy="218440"/>
          </a:xfrm>
          <a:custGeom>
            <a:avLst/>
            <a:gdLst/>
            <a:ahLst/>
            <a:cxnLst/>
            <a:rect l="l" t="t" r="r" b="b"/>
            <a:pathLst>
              <a:path w="350520" h="218439">
                <a:moveTo>
                  <a:pt x="350520" y="108965"/>
                </a:moveTo>
                <a:lnTo>
                  <a:pt x="0" y="108965"/>
                </a:lnTo>
                <a:lnTo>
                  <a:pt x="175260" y="217931"/>
                </a:lnTo>
                <a:lnTo>
                  <a:pt x="350520" y="108965"/>
                </a:lnTo>
                <a:close/>
              </a:path>
              <a:path w="350520" h="218439">
                <a:moveTo>
                  <a:pt x="280416" y="0"/>
                </a:moveTo>
                <a:lnTo>
                  <a:pt x="70104" y="0"/>
                </a:lnTo>
                <a:lnTo>
                  <a:pt x="70104" y="108965"/>
                </a:lnTo>
                <a:lnTo>
                  <a:pt x="280416" y="108965"/>
                </a:lnTo>
                <a:lnTo>
                  <a:pt x="2804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7340" y="5449823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1"/>
                </a:lnTo>
                <a:lnTo>
                  <a:pt x="378751" y="18427"/>
                </a:lnTo>
                <a:lnTo>
                  <a:pt x="335888" y="32274"/>
                </a:lnTo>
                <a:lnTo>
                  <a:pt x="294751" y="49669"/>
                </a:lnTo>
                <a:lnTo>
                  <a:pt x="255524" y="70431"/>
                </a:lnTo>
                <a:lnTo>
                  <a:pt x="218386" y="94377"/>
                </a:lnTo>
                <a:lnTo>
                  <a:pt x="183522" y="121326"/>
                </a:lnTo>
                <a:lnTo>
                  <a:pt x="151114" y="151095"/>
                </a:lnTo>
                <a:lnTo>
                  <a:pt x="121343" y="183501"/>
                </a:lnTo>
                <a:lnTo>
                  <a:pt x="94391" y="218364"/>
                </a:lnTo>
                <a:lnTo>
                  <a:pt x="70442" y="255501"/>
                </a:lnTo>
                <a:lnTo>
                  <a:pt x="49677" y="294729"/>
                </a:lnTo>
                <a:lnTo>
                  <a:pt x="32279" y="335867"/>
                </a:lnTo>
                <a:lnTo>
                  <a:pt x="18430" y="378733"/>
                </a:lnTo>
                <a:lnTo>
                  <a:pt x="8313" y="423144"/>
                </a:lnTo>
                <a:lnTo>
                  <a:pt x="2108" y="468918"/>
                </a:lnTo>
                <a:lnTo>
                  <a:pt x="0" y="515873"/>
                </a:lnTo>
                <a:lnTo>
                  <a:pt x="2108" y="562829"/>
                </a:lnTo>
                <a:lnTo>
                  <a:pt x="8313" y="608603"/>
                </a:lnTo>
                <a:lnTo>
                  <a:pt x="18430" y="653014"/>
                </a:lnTo>
                <a:lnTo>
                  <a:pt x="32279" y="695880"/>
                </a:lnTo>
                <a:lnTo>
                  <a:pt x="49677" y="737018"/>
                </a:lnTo>
                <a:lnTo>
                  <a:pt x="70442" y="776246"/>
                </a:lnTo>
                <a:lnTo>
                  <a:pt x="94391" y="813383"/>
                </a:lnTo>
                <a:lnTo>
                  <a:pt x="121343" y="848246"/>
                </a:lnTo>
                <a:lnTo>
                  <a:pt x="151114" y="880652"/>
                </a:lnTo>
                <a:lnTo>
                  <a:pt x="183522" y="910421"/>
                </a:lnTo>
                <a:lnTo>
                  <a:pt x="218386" y="937370"/>
                </a:lnTo>
                <a:lnTo>
                  <a:pt x="255524" y="961316"/>
                </a:lnTo>
                <a:lnTo>
                  <a:pt x="294751" y="982078"/>
                </a:lnTo>
                <a:lnTo>
                  <a:pt x="335888" y="999473"/>
                </a:lnTo>
                <a:lnTo>
                  <a:pt x="378751" y="1013320"/>
                </a:lnTo>
                <a:lnTo>
                  <a:pt x="423157" y="1023436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6"/>
                </a:lnTo>
                <a:lnTo>
                  <a:pt x="652996" y="1013320"/>
                </a:lnTo>
                <a:lnTo>
                  <a:pt x="695859" y="999473"/>
                </a:lnTo>
                <a:lnTo>
                  <a:pt x="736996" y="982078"/>
                </a:lnTo>
                <a:lnTo>
                  <a:pt x="776224" y="961316"/>
                </a:lnTo>
                <a:lnTo>
                  <a:pt x="813361" y="937370"/>
                </a:lnTo>
                <a:lnTo>
                  <a:pt x="848225" y="910421"/>
                </a:lnTo>
                <a:lnTo>
                  <a:pt x="880633" y="880652"/>
                </a:lnTo>
                <a:lnTo>
                  <a:pt x="910404" y="848246"/>
                </a:lnTo>
                <a:lnTo>
                  <a:pt x="937356" y="813383"/>
                </a:lnTo>
                <a:lnTo>
                  <a:pt x="961305" y="776246"/>
                </a:lnTo>
                <a:lnTo>
                  <a:pt x="982070" y="737018"/>
                </a:lnTo>
                <a:lnTo>
                  <a:pt x="999468" y="695880"/>
                </a:lnTo>
                <a:lnTo>
                  <a:pt x="1013317" y="653014"/>
                </a:lnTo>
                <a:lnTo>
                  <a:pt x="1023434" y="608603"/>
                </a:lnTo>
                <a:lnTo>
                  <a:pt x="1029639" y="562829"/>
                </a:lnTo>
                <a:lnTo>
                  <a:pt x="1031748" y="515873"/>
                </a:lnTo>
                <a:lnTo>
                  <a:pt x="1029639" y="468918"/>
                </a:lnTo>
                <a:lnTo>
                  <a:pt x="1023434" y="423144"/>
                </a:lnTo>
                <a:lnTo>
                  <a:pt x="1013317" y="378733"/>
                </a:lnTo>
                <a:lnTo>
                  <a:pt x="999468" y="335867"/>
                </a:lnTo>
                <a:lnTo>
                  <a:pt x="982070" y="294729"/>
                </a:lnTo>
                <a:lnTo>
                  <a:pt x="961305" y="255501"/>
                </a:lnTo>
                <a:lnTo>
                  <a:pt x="937356" y="218364"/>
                </a:lnTo>
                <a:lnTo>
                  <a:pt x="910404" y="183501"/>
                </a:lnTo>
                <a:lnTo>
                  <a:pt x="880633" y="151095"/>
                </a:lnTo>
                <a:lnTo>
                  <a:pt x="848225" y="121326"/>
                </a:lnTo>
                <a:lnTo>
                  <a:pt x="813361" y="94377"/>
                </a:lnTo>
                <a:lnTo>
                  <a:pt x="776224" y="70431"/>
                </a:lnTo>
                <a:lnTo>
                  <a:pt x="736996" y="49669"/>
                </a:lnTo>
                <a:lnTo>
                  <a:pt x="695859" y="32274"/>
                </a:lnTo>
                <a:lnTo>
                  <a:pt x="652996" y="18427"/>
                </a:lnTo>
                <a:lnTo>
                  <a:pt x="608590" y="8311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7822" y="4727194"/>
            <a:ext cx="242570" cy="304165"/>
          </a:xfrm>
          <a:custGeom>
            <a:avLst/>
            <a:gdLst/>
            <a:ahLst/>
            <a:cxnLst/>
            <a:rect l="l" t="t" r="r" b="b"/>
            <a:pathLst>
              <a:path w="242570" h="304164">
                <a:moveTo>
                  <a:pt x="7112" y="0"/>
                </a:moveTo>
                <a:lnTo>
                  <a:pt x="0" y="206628"/>
                </a:lnTo>
                <a:lnTo>
                  <a:pt x="182499" y="303783"/>
                </a:lnTo>
                <a:lnTo>
                  <a:pt x="147447" y="243077"/>
                </a:lnTo>
                <a:lnTo>
                  <a:pt x="242188" y="188340"/>
                </a:lnTo>
                <a:lnTo>
                  <a:pt x="168594" y="60705"/>
                </a:lnTo>
                <a:lnTo>
                  <a:pt x="42163" y="60705"/>
                </a:lnTo>
                <a:lnTo>
                  <a:pt x="7112" y="0"/>
                </a:lnTo>
                <a:close/>
              </a:path>
              <a:path w="242570" h="304164">
                <a:moveTo>
                  <a:pt x="137032" y="5968"/>
                </a:moveTo>
                <a:lnTo>
                  <a:pt x="42163" y="60705"/>
                </a:lnTo>
                <a:lnTo>
                  <a:pt x="168594" y="60705"/>
                </a:lnTo>
                <a:lnTo>
                  <a:pt x="137032" y="596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6135" y="4727447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4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3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4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4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3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7822" y="4010914"/>
            <a:ext cx="242570" cy="304165"/>
          </a:xfrm>
          <a:custGeom>
            <a:avLst/>
            <a:gdLst/>
            <a:ahLst/>
            <a:cxnLst/>
            <a:rect l="l" t="t" r="r" b="b"/>
            <a:pathLst>
              <a:path w="242570" h="304164">
                <a:moveTo>
                  <a:pt x="182499" y="0"/>
                </a:moveTo>
                <a:lnTo>
                  <a:pt x="0" y="97155"/>
                </a:lnTo>
                <a:lnTo>
                  <a:pt x="7112" y="303784"/>
                </a:lnTo>
                <a:lnTo>
                  <a:pt x="42163" y="243078"/>
                </a:lnTo>
                <a:lnTo>
                  <a:pt x="168594" y="243078"/>
                </a:lnTo>
                <a:lnTo>
                  <a:pt x="242188" y="115443"/>
                </a:lnTo>
                <a:lnTo>
                  <a:pt x="147447" y="60706"/>
                </a:lnTo>
                <a:lnTo>
                  <a:pt x="182499" y="0"/>
                </a:lnTo>
                <a:close/>
              </a:path>
              <a:path w="242570" h="304164">
                <a:moveTo>
                  <a:pt x="168594" y="243078"/>
                </a:moveTo>
                <a:lnTo>
                  <a:pt x="42163" y="243078"/>
                </a:lnTo>
                <a:lnTo>
                  <a:pt x="137032" y="297815"/>
                </a:lnTo>
                <a:lnTo>
                  <a:pt x="168594" y="24307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6135" y="3282696"/>
            <a:ext cx="1031875" cy="1031875"/>
          </a:xfrm>
          <a:custGeom>
            <a:avLst/>
            <a:gdLst/>
            <a:ahLst/>
            <a:cxnLst/>
            <a:rect l="l" t="t" r="r" b="b"/>
            <a:pathLst>
              <a:path w="1031875" h="1031875">
                <a:moveTo>
                  <a:pt x="515874" y="0"/>
                </a:moveTo>
                <a:lnTo>
                  <a:pt x="468926" y="2108"/>
                </a:lnTo>
                <a:lnTo>
                  <a:pt x="423157" y="8313"/>
                </a:lnTo>
                <a:lnTo>
                  <a:pt x="378751" y="18430"/>
                </a:lnTo>
                <a:lnTo>
                  <a:pt x="335888" y="32279"/>
                </a:lnTo>
                <a:lnTo>
                  <a:pt x="294751" y="49677"/>
                </a:lnTo>
                <a:lnTo>
                  <a:pt x="255524" y="70442"/>
                </a:lnTo>
                <a:lnTo>
                  <a:pt x="218386" y="94391"/>
                </a:lnTo>
                <a:lnTo>
                  <a:pt x="183522" y="121343"/>
                </a:lnTo>
                <a:lnTo>
                  <a:pt x="151114" y="151114"/>
                </a:lnTo>
                <a:lnTo>
                  <a:pt x="121343" y="183522"/>
                </a:lnTo>
                <a:lnTo>
                  <a:pt x="94391" y="218386"/>
                </a:lnTo>
                <a:lnTo>
                  <a:pt x="70442" y="255524"/>
                </a:lnTo>
                <a:lnTo>
                  <a:pt x="49677" y="294751"/>
                </a:lnTo>
                <a:lnTo>
                  <a:pt x="32279" y="335888"/>
                </a:lnTo>
                <a:lnTo>
                  <a:pt x="18430" y="378751"/>
                </a:lnTo>
                <a:lnTo>
                  <a:pt x="8313" y="423157"/>
                </a:lnTo>
                <a:lnTo>
                  <a:pt x="2108" y="468926"/>
                </a:lnTo>
                <a:lnTo>
                  <a:pt x="0" y="515873"/>
                </a:lnTo>
                <a:lnTo>
                  <a:pt x="2108" y="562821"/>
                </a:lnTo>
                <a:lnTo>
                  <a:pt x="8313" y="608590"/>
                </a:lnTo>
                <a:lnTo>
                  <a:pt x="18430" y="652996"/>
                </a:lnTo>
                <a:lnTo>
                  <a:pt x="32279" y="695859"/>
                </a:lnTo>
                <a:lnTo>
                  <a:pt x="49677" y="736996"/>
                </a:lnTo>
                <a:lnTo>
                  <a:pt x="70442" y="776223"/>
                </a:lnTo>
                <a:lnTo>
                  <a:pt x="94391" y="813361"/>
                </a:lnTo>
                <a:lnTo>
                  <a:pt x="121343" y="848225"/>
                </a:lnTo>
                <a:lnTo>
                  <a:pt x="151114" y="880633"/>
                </a:lnTo>
                <a:lnTo>
                  <a:pt x="183522" y="910404"/>
                </a:lnTo>
                <a:lnTo>
                  <a:pt x="218386" y="937356"/>
                </a:lnTo>
                <a:lnTo>
                  <a:pt x="255524" y="961305"/>
                </a:lnTo>
                <a:lnTo>
                  <a:pt x="294751" y="982070"/>
                </a:lnTo>
                <a:lnTo>
                  <a:pt x="335888" y="999468"/>
                </a:lnTo>
                <a:lnTo>
                  <a:pt x="378751" y="1013317"/>
                </a:lnTo>
                <a:lnTo>
                  <a:pt x="423157" y="1023434"/>
                </a:lnTo>
                <a:lnTo>
                  <a:pt x="468926" y="1029639"/>
                </a:lnTo>
                <a:lnTo>
                  <a:pt x="515874" y="1031747"/>
                </a:lnTo>
                <a:lnTo>
                  <a:pt x="562821" y="1029639"/>
                </a:lnTo>
                <a:lnTo>
                  <a:pt x="608590" y="1023434"/>
                </a:lnTo>
                <a:lnTo>
                  <a:pt x="652996" y="1013317"/>
                </a:lnTo>
                <a:lnTo>
                  <a:pt x="695859" y="999468"/>
                </a:lnTo>
                <a:lnTo>
                  <a:pt x="736996" y="982070"/>
                </a:lnTo>
                <a:lnTo>
                  <a:pt x="776224" y="961305"/>
                </a:lnTo>
                <a:lnTo>
                  <a:pt x="813361" y="937356"/>
                </a:lnTo>
                <a:lnTo>
                  <a:pt x="848225" y="910404"/>
                </a:lnTo>
                <a:lnTo>
                  <a:pt x="880633" y="880633"/>
                </a:lnTo>
                <a:lnTo>
                  <a:pt x="910404" y="848225"/>
                </a:lnTo>
                <a:lnTo>
                  <a:pt x="937356" y="813361"/>
                </a:lnTo>
                <a:lnTo>
                  <a:pt x="961305" y="776223"/>
                </a:lnTo>
                <a:lnTo>
                  <a:pt x="982070" y="736996"/>
                </a:lnTo>
                <a:lnTo>
                  <a:pt x="999468" y="695859"/>
                </a:lnTo>
                <a:lnTo>
                  <a:pt x="1013317" y="652996"/>
                </a:lnTo>
                <a:lnTo>
                  <a:pt x="1023434" y="608590"/>
                </a:lnTo>
                <a:lnTo>
                  <a:pt x="1029639" y="562821"/>
                </a:lnTo>
                <a:lnTo>
                  <a:pt x="1031748" y="515873"/>
                </a:lnTo>
                <a:lnTo>
                  <a:pt x="1029639" y="468926"/>
                </a:lnTo>
                <a:lnTo>
                  <a:pt x="1023434" y="423157"/>
                </a:lnTo>
                <a:lnTo>
                  <a:pt x="1013317" y="378751"/>
                </a:lnTo>
                <a:lnTo>
                  <a:pt x="999468" y="335888"/>
                </a:lnTo>
                <a:lnTo>
                  <a:pt x="982070" y="294751"/>
                </a:lnTo>
                <a:lnTo>
                  <a:pt x="961305" y="255524"/>
                </a:lnTo>
                <a:lnTo>
                  <a:pt x="937356" y="218386"/>
                </a:lnTo>
                <a:lnTo>
                  <a:pt x="910404" y="183522"/>
                </a:lnTo>
                <a:lnTo>
                  <a:pt x="880633" y="151114"/>
                </a:lnTo>
                <a:lnTo>
                  <a:pt x="848225" y="121343"/>
                </a:lnTo>
                <a:lnTo>
                  <a:pt x="813361" y="94391"/>
                </a:lnTo>
                <a:lnTo>
                  <a:pt x="776224" y="70442"/>
                </a:lnTo>
                <a:lnTo>
                  <a:pt x="736996" y="49677"/>
                </a:lnTo>
                <a:lnTo>
                  <a:pt x="695859" y="32279"/>
                </a:lnTo>
                <a:lnTo>
                  <a:pt x="652996" y="18430"/>
                </a:lnTo>
                <a:lnTo>
                  <a:pt x="608590" y="8313"/>
                </a:lnTo>
                <a:lnTo>
                  <a:pt x="562821" y="2108"/>
                </a:lnTo>
                <a:lnTo>
                  <a:pt x="51587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4764" y="2963037"/>
            <a:ext cx="606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odu</a:t>
            </a:r>
            <a:r>
              <a:rPr sz="1400" b="1" spc="-5" dirty="0">
                <a:latin typeface="Calibri"/>
                <a:cs typeface="Calibri"/>
              </a:rPr>
              <a:t>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6293" y="3692093"/>
            <a:ext cx="556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10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v</a:t>
            </a:r>
            <a:r>
              <a:rPr sz="1400" b="1" dirty="0">
                <a:latin typeface="Calibri"/>
                <a:cs typeface="Calibri"/>
              </a:rPr>
              <a:t>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0690" y="5149722"/>
            <a:ext cx="789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Mar</a:t>
            </a:r>
            <a:r>
              <a:rPr sz="1400" b="1" spc="-40" dirty="0">
                <a:latin typeface="Calibri"/>
                <a:cs typeface="Calibri"/>
              </a:rPr>
              <a:t>k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0901" y="3702761"/>
            <a:ext cx="10242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PR &amp;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Comms.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01385" y="4215765"/>
            <a:ext cx="82359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Business 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sz="14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value  creation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8667" y="5764174"/>
            <a:ext cx="693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Market  </a:t>
            </a: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7302" y="2605786"/>
            <a:ext cx="165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New product ideas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Product feedback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77353" y="3564763"/>
            <a:ext cx="2341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Customer </a:t>
            </a:r>
            <a:r>
              <a:rPr sz="1600" spc="-5" dirty="0">
                <a:latin typeface="Calibri"/>
                <a:cs typeface="Calibri"/>
              </a:rPr>
              <a:t>Service </a:t>
            </a:r>
            <a:r>
              <a:rPr sz="1600" spc="-10" dirty="0">
                <a:latin typeface="Calibri"/>
                <a:cs typeface="Calibri"/>
              </a:rPr>
              <a:t>feedback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35951" y="4887544"/>
            <a:ext cx="21209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5" dirty="0">
                <a:latin typeface="Calibri"/>
                <a:cs typeface="Calibri"/>
              </a:rPr>
              <a:t>Campaign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measurement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spcBef>
                <a:spcPts val="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5" dirty="0">
                <a:latin typeface="Calibri"/>
                <a:cs typeface="Calibri"/>
              </a:rPr>
              <a:t>Campaign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ideation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Content </a:t>
            </a:r>
            <a:r>
              <a:rPr sz="1600" spc="-5" dirty="0">
                <a:latin typeface="Calibri"/>
                <a:cs typeface="Calibri"/>
              </a:rPr>
              <a:t>ideation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8773" y="3398011"/>
            <a:ext cx="1863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Formulate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messaging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5" dirty="0">
                <a:latin typeface="Calibri"/>
                <a:cs typeface="Calibri"/>
              </a:rPr>
              <a:t>Refine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messaging</a:t>
            </a:r>
            <a:endParaRPr sz="1600">
              <a:latin typeface="Calibri"/>
              <a:cs typeface="Calibri"/>
            </a:endParaRPr>
          </a:p>
          <a:p>
            <a:pPr marL="94615" indent="-82550">
              <a:lnSpc>
                <a:spcPct val="100000"/>
              </a:lnSpc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5" dirty="0">
                <a:latin typeface="Calibri"/>
                <a:cs typeface="Calibri"/>
              </a:rPr>
              <a:t>Crisis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monitoring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0329" y="6019596"/>
            <a:ext cx="2483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10" dirty="0">
                <a:latin typeface="Calibri"/>
                <a:cs typeface="Calibri"/>
              </a:rPr>
              <a:t>Consumer needs/pain </a:t>
            </a:r>
            <a:r>
              <a:rPr sz="1600" spc="-5" dirty="0">
                <a:latin typeface="Calibri"/>
                <a:cs typeface="Calibri"/>
              </a:rPr>
              <a:t>points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8047" y="5135702"/>
            <a:ext cx="4032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ales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3210" y="5083505"/>
            <a:ext cx="1167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indent="-8255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95250" algn="l"/>
              </a:tabLst>
            </a:pPr>
            <a:r>
              <a:rPr sz="1600" spc="-5" dirty="0">
                <a:latin typeface="Calibri"/>
                <a:cs typeface="Calibri"/>
              </a:rPr>
              <a:t>Social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Selling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522719"/>
            <a:ext cx="12192000" cy="318770"/>
          </a:xfrm>
          <a:custGeom>
            <a:avLst/>
            <a:gdLst/>
            <a:ahLst/>
            <a:cxnLst/>
            <a:rect l="l" t="t" r="r" b="b"/>
            <a:pathLst>
              <a:path w="12192000" h="318770">
                <a:moveTo>
                  <a:pt x="0" y="318515"/>
                </a:moveTo>
                <a:lnTo>
                  <a:pt x="12192000" y="318515"/>
                </a:lnTo>
                <a:lnTo>
                  <a:pt x="12192000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Introduction to Social </a:t>
            </a:r>
            <a:r>
              <a:rPr dirty="0"/>
              <a:t>Media</a:t>
            </a:r>
            <a:r>
              <a:rPr spc="-55" dirty="0"/>
              <a:t> </a:t>
            </a:r>
            <a:r>
              <a:rPr spc="-5" dirty="0"/>
              <a:t>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660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Introduction to  Social Media Listening</vt:lpstr>
      <vt:lpstr>What is Social Media Listening / Monitoring</vt:lpstr>
      <vt:lpstr>Social Media Listening Process – the How</vt:lpstr>
      <vt:lpstr>Topics you can Listen to– the What</vt:lpstr>
      <vt:lpstr>What comprises Social Media – the Where</vt:lpstr>
      <vt:lpstr>What can be crawled via Social Listening tools – the Where (cont’d)</vt:lpstr>
      <vt:lpstr>Social Media Listening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Intelligence Explained</dc:title>
  <dc:creator>Sakshi Sakshi</dc:creator>
  <cp:lastModifiedBy>Abhishek Shukla</cp:lastModifiedBy>
  <cp:revision>3</cp:revision>
  <dcterms:created xsi:type="dcterms:W3CDTF">2020-02-27T04:08:32Z</dcterms:created>
  <dcterms:modified xsi:type="dcterms:W3CDTF">2021-05-03T06:53:41Z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2020-02-27T00:00:00Z</vt:filetime>
  </property>
</Properties>
</file>