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91" r:id="rId2"/>
    <p:sldId id="392" r:id="rId3"/>
    <p:sldId id="393" r:id="rId4"/>
    <p:sldId id="394" r:id="rId5"/>
    <p:sldId id="395" r:id="rId6"/>
    <p:sldId id="396" r:id="rId7"/>
    <p:sldId id="397" r:id="rId8"/>
    <p:sldId id="398" r:id="rId9"/>
    <p:sldId id="39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43" d="100"/>
          <a:sy n="43" d="100"/>
        </p:scale>
        <p:origin x="77"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340558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908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71875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9F527-EAA2-40D1-9997-F4B2C6C97036}" type="datetimeFigureOut">
              <a:rPr lang="en-IN" smtClean="0"/>
              <a:t>18-01-2021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065370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156285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14247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grpSp>
        <p:nvGrpSpPr>
          <p:cNvPr id="5" name="Gruppe 12"/>
          <p:cNvGrpSpPr/>
          <p:nvPr userDrawn="1"/>
        </p:nvGrpSpPr>
        <p:grpSpPr>
          <a:xfrm>
            <a:off x="0" y="793659"/>
            <a:ext cx="12192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ＭＳ Ｐゴシック"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609600" y="2327276"/>
            <a:ext cx="109728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0" name="Titel 1"/>
          <p:cNvSpPr>
            <a:spLocks noGrp="1"/>
          </p:cNvSpPr>
          <p:nvPr>
            <p:ph type="title"/>
          </p:nvPr>
        </p:nvSpPr>
        <p:spPr>
          <a:xfrm>
            <a:off x="237067" y="833438"/>
            <a:ext cx="6112933" cy="563562"/>
          </a:xfrm>
          <a:prstGeom prst="rect">
            <a:avLst/>
          </a:prstGeom>
        </p:spPr>
        <p:txBody>
          <a:bodyPr/>
          <a:lstStyle>
            <a:lvl1pPr algn="l">
              <a:defRPr sz="3200">
                <a:latin typeface="Arial" pitchFamily="34" charset="0"/>
              </a:defRPr>
            </a:lvl1pPr>
          </a:lstStyle>
          <a:p>
            <a:r>
              <a:rPr lang="en-US"/>
              <a:t>Click to edit Master title style</a:t>
            </a:r>
            <a:endParaRPr lang="da-DK" dirty="0"/>
          </a:p>
        </p:txBody>
      </p:sp>
      <p:sp>
        <p:nvSpPr>
          <p:cNvPr id="11" name="Pladsholder til tekst 2"/>
          <p:cNvSpPr>
            <a:spLocks noGrp="1"/>
          </p:cNvSpPr>
          <p:nvPr>
            <p:ph type="body" idx="13"/>
          </p:nvPr>
        </p:nvSpPr>
        <p:spPr>
          <a:xfrm>
            <a:off x="237067" y="1447801"/>
            <a:ext cx="8652933"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Pladsholder til dato 3"/>
          <p:cNvSpPr>
            <a:spLocks noGrp="1"/>
          </p:cNvSpPr>
          <p:nvPr userDrawn="1">
            <p:ph type="dt" sz="half" idx="14"/>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Arial" pitchFamily="34" charset="0"/>
                <a:ea typeface="ＭＳ Ｐゴシック" pitchFamily="-97" charset="-128"/>
              </a:defRPr>
            </a:lvl1pPr>
          </a:lstStyle>
          <a:p>
            <a:pPr>
              <a:defRPr/>
            </a:pPr>
            <a:fld id="{D9BDB1CE-4403-4F1D-A325-02DEB805A846}" type="datetime1">
              <a:rPr lang="en-US"/>
              <a:pPr>
                <a:defRPr/>
              </a:pPr>
              <a:t>1/18/2021</a:t>
            </a:fld>
            <a:endParaRPr lang="da-DK"/>
          </a:p>
        </p:txBody>
      </p:sp>
      <p:sp>
        <p:nvSpPr>
          <p:cNvPr id="9" name="Pladsholder til diasnummer 5"/>
          <p:cNvSpPr>
            <a:spLocks noGrp="1"/>
          </p:cNvSpPr>
          <p:nvPr userDrawn="1">
            <p:ph type="sldNum" sz="quarter" idx="15"/>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itchFamily="34" charset="0"/>
                <a:ea typeface="ＭＳ Ｐゴシック" pitchFamily="-97" charset="-128"/>
              </a:defRPr>
            </a:lvl1pPr>
          </a:lstStyle>
          <a:p>
            <a:pPr>
              <a:defRPr/>
            </a:pPr>
            <a:r>
              <a:rPr lang="da-DK"/>
              <a:t>Your Logo</a:t>
            </a:r>
          </a:p>
        </p:txBody>
      </p:sp>
    </p:spTree>
    <p:extLst>
      <p:ext uri="{BB962C8B-B14F-4D97-AF65-F5344CB8AC3E}">
        <p14:creationId xmlns:p14="http://schemas.microsoft.com/office/powerpoint/2010/main" val="397711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50859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336261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9F527-EAA2-40D1-9997-F4B2C6C97036}" type="datetimeFigureOut">
              <a:rPr lang="en-IN" smtClean="0"/>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23589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9F527-EAA2-40D1-9997-F4B2C6C97036}" type="datetimeFigureOut">
              <a:rPr lang="en-IN" smtClean="0"/>
              <a:t>18-01-2021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6334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9F527-EAA2-40D1-9997-F4B2C6C97036}" type="datetimeFigureOut">
              <a:rPr lang="en-IN" smtClean="0"/>
              <a:t>18-01-2021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02005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9F527-EAA2-40D1-9997-F4B2C6C97036}" type="datetimeFigureOut">
              <a:rPr lang="en-IN" smtClean="0"/>
              <a:t>18-01-2021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172700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1670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9F527-EAA2-40D1-9997-F4B2C6C97036}" type="datetimeFigureOut">
              <a:rPr lang="en-IN" smtClean="0"/>
              <a:t>18-01-2021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23770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9F527-EAA2-40D1-9997-F4B2C6C97036}" type="datetimeFigureOut">
              <a:rPr lang="en-IN" smtClean="0"/>
              <a:t>18-01-2021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3C1536-65F6-404F-A4EC-EF4A85B2AA44}" type="slidenum">
              <a:rPr lang="en-IN" smtClean="0"/>
              <a:t>‹#›</a:t>
            </a:fld>
            <a:endParaRPr lang="en-IN"/>
          </a:p>
        </p:txBody>
      </p:sp>
    </p:spTree>
    <p:extLst>
      <p:ext uri="{BB962C8B-B14F-4D97-AF65-F5344CB8AC3E}">
        <p14:creationId xmlns:p14="http://schemas.microsoft.com/office/powerpoint/2010/main" val="66250312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F07DC9-D982-4CB6-9981-44788830A7E1}"/>
              </a:ext>
            </a:extLst>
          </p:cNvPr>
          <p:cNvSpPr>
            <a:spLocks noGrp="1"/>
          </p:cNvSpPr>
          <p:nvPr>
            <p:ph idx="1"/>
          </p:nvPr>
        </p:nvSpPr>
        <p:spPr>
          <a:xfrm>
            <a:off x="609600" y="2327276"/>
            <a:ext cx="3722703" cy="3827463"/>
          </a:xfrm>
        </p:spPr>
        <p:txBody>
          <a:bodyPr>
            <a:normAutofit lnSpcReduction="10000"/>
          </a:bodyPr>
          <a:lstStyle/>
          <a:p>
            <a:pPr marL="0" indent="0">
              <a:buNone/>
            </a:pPr>
            <a:r>
              <a:rPr lang="en-US" dirty="0">
                <a:solidFill>
                  <a:schemeClr val="tx1"/>
                </a:solidFill>
              </a:rPr>
              <a:t>1. Wide Reach </a:t>
            </a:r>
          </a:p>
          <a:p>
            <a:pPr marL="0" indent="0">
              <a:buNone/>
            </a:pPr>
            <a:r>
              <a:rPr lang="en-US" dirty="0">
                <a:solidFill>
                  <a:schemeClr val="tx1"/>
                </a:solidFill>
              </a:rPr>
              <a:t>2. Niche Marketing </a:t>
            </a:r>
          </a:p>
          <a:p>
            <a:pPr marL="0" indent="0">
              <a:buNone/>
            </a:pPr>
            <a:r>
              <a:rPr lang="en-US" dirty="0">
                <a:solidFill>
                  <a:schemeClr val="tx1"/>
                </a:solidFill>
              </a:rPr>
              <a:t>3. Cost Effective</a:t>
            </a:r>
          </a:p>
          <a:p>
            <a:pPr marL="0" indent="0">
              <a:buNone/>
            </a:pPr>
            <a:r>
              <a:rPr lang="en-US" dirty="0">
                <a:solidFill>
                  <a:schemeClr val="tx1"/>
                </a:solidFill>
              </a:rPr>
              <a:t> 4. Measurement and Tracking</a:t>
            </a:r>
          </a:p>
          <a:p>
            <a:pPr marL="0" indent="0">
              <a:buNone/>
            </a:pPr>
            <a:r>
              <a:rPr lang="en-US" dirty="0">
                <a:solidFill>
                  <a:schemeClr val="tx1"/>
                </a:solidFill>
              </a:rPr>
              <a:t> 5. Generates Potential Leads </a:t>
            </a:r>
          </a:p>
          <a:p>
            <a:pPr marL="0" indent="0">
              <a:buNone/>
            </a:pPr>
            <a:r>
              <a:rPr lang="en-US" dirty="0">
                <a:solidFill>
                  <a:schemeClr val="tx1"/>
                </a:solidFill>
              </a:rPr>
              <a:t>6. Performance Oriented </a:t>
            </a:r>
          </a:p>
          <a:p>
            <a:pPr marL="0" indent="0">
              <a:buNone/>
            </a:pPr>
            <a:r>
              <a:rPr lang="en-US" dirty="0">
                <a:solidFill>
                  <a:schemeClr val="tx1"/>
                </a:solidFill>
              </a:rPr>
              <a:t>7. Real Time Results </a:t>
            </a:r>
          </a:p>
          <a:p>
            <a:pPr marL="0" indent="0">
              <a:buNone/>
            </a:pPr>
            <a:r>
              <a:rPr lang="en-US" dirty="0">
                <a:solidFill>
                  <a:schemeClr val="tx1"/>
                </a:solidFill>
              </a:rPr>
              <a:t>8. Audience Control </a:t>
            </a:r>
          </a:p>
          <a:p>
            <a:pPr marL="0" indent="0">
              <a:buNone/>
            </a:pPr>
            <a:r>
              <a:rPr lang="en-US" dirty="0">
                <a:solidFill>
                  <a:schemeClr val="tx1"/>
                </a:solidFill>
              </a:rPr>
              <a:t>9. Interactivity </a:t>
            </a:r>
          </a:p>
          <a:p>
            <a:pPr marL="0" indent="0">
              <a:buNone/>
            </a:pPr>
            <a:r>
              <a:rPr lang="en-US" dirty="0">
                <a:solidFill>
                  <a:schemeClr val="tx1"/>
                </a:solidFill>
              </a:rPr>
              <a:t>10.Fair Play/Equity</a:t>
            </a:r>
            <a:endParaRPr lang="en-IN" dirty="0">
              <a:solidFill>
                <a:schemeClr val="tx1"/>
              </a:solidFill>
            </a:endParaRPr>
          </a:p>
        </p:txBody>
      </p:sp>
      <p:sp>
        <p:nvSpPr>
          <p:cNvPr id="3" name="Title 2">
            <a:extLst>
              <a:ext uri="{FF2B5EF4-FFF2-40B4-BE49-F238E27FC236}">
                <a16:creationId xmlns:a16="http://schemas.microsoft.com/office/drawing/2014/main" id="{74CE0EF2-8C20-4D79-9F15-7C8BC4816B1A}"/>
              </a:ext>
            </a:extLst>
          </p:cNvPr>
          <p:cNvSpPr>
            <a:spLocks noGrp="1"/>
          </p:cNvSpPr>
          <p:nvPr>
            <p:ph type="title"/>
          </p:nvPr>
        </p:nvSpPr>
        <p:spPr>
          <a:xfrm>
            <a:off x="237067" y="833438"/>
            <a:ext cx="9555003" cy="563562"/>
          </a:xfrm>
        </p:spPr>
        <p:txBody>
          <a:bodyPr/>
          <a:lstStyle/>
          <a:p>
            <a:r>
              <a:rPr lang="en-US" altLang="en-US" dirty="0">
                <a:ea typeface="ＭＳ Ｐゴシック" panose="020B0600070205080204" pitchFamily="34" charset="-128"/>
              </a:rPr>
              <a:t>Traditional Marketing Vs Digital Marketing</a:t>
            </a:r>
            <a:endParaRPr lang="en-IN" dirty="0"/>
          </a:p>
        </p:txBody>
      </p:sp>
      <p:sp>
        <p:nvSpPr>
          <p:cNvPr id="4" name="Text Placeholder 3">
            <a:extLst>
              <a:ext uri="{FF2B5EF4-FFF2-40B4-BE49-F238E27FC236}">
                <a16:creationId xmlns:a16="http://schemas.microsoft.com/office/drawing/2014/main" id="{D9065A09-4C91-449C-B322-A19C13D57427}"/>
              </a:ext>
            </a:extLst>
          </p:cNvPr>
          <p:cNvSpPr>
            <a:spLocks noGrp="1"/>
          </p:cNvSpPr>
          <p:nvPr>
            <p:ph type="body" idx="13"/>
          </p:nvPr>
        </p:nvSpPr>
        <p:spPr/>
        <p:txBody>
          <a:bodyPr>
            <a:normAutofit fontScale="85000" lnSpcReduction="20000"/>
          </a:bodyPr>
          <a:lstStyle/>
          <a:p>
            <a:endParaRPr lang="en-IN"/>
          </a:p>
        </p:txBody>
      </p:sp>
      <p:cxnSp>
        <p:nvCxnSpPr>
          <p:cNvPr id="6" name="Straight Connector 5">
            <a:extLst>
              <a:ext uri="{FF2B5EF4-FFF2-40B4-BE49-F238E27FC236}">
                <a16:creationId xmlns:a16="http://schemas.microsoft.com/office/drawing/2014/main" id="{83CD043A-DDCE-45C2-8B4D-C033F6EDD0F7}"/>
              </a:ext>
            </a:extLst>
          </p:cNvPr>
          <p:cNvCxnSpPr/>
          <p:nvPr/>
        </p:nvCxnSpPr>
        <p:spPr>
          <a:xfrm>
            <a:off x="2938508" y="2327276"/>
            <a:ext cx="0" cy="102981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06C06BEB-1A1A-4818-846D-FA7697AFF2CC}"/>
              </a:ext>
            </a:extLst>
          </p:cNvPr>
          <p:cNvCxnSpPr>
            <a:cxnSpLocks/>
          </p:cNvCxnSpPr>
          <p:nvPr/>
        </p:nvCxnSpPr>
        <p:spPr>
          <a:xfrm>
            <a:off x="3923929" y="3534792"/>
            <a:ext cx="0" cy="1356804"/>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4AD474FF-1CAA-4DE8-AD95-A9EB96D7FA83}"/>
              </a:ext>
            </a:extLst>
          </p:cNvPr>
          <p:cNvCxnSpPr/>
          <p:nvPr/>
        </p:nvCxnSpPr>
        <p:spPr>
          <a:xfrm>
            <a:off x="3089429" y="5019876"/>
            <a:ext cx="0" cy="1029810"/>
          </a:xfrm>
          <a:prstGeom prst="line">
            <a:avLst/>
          </a:prstGeom>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1EAD9BFE-37A8-42B5-B38F-2195602BE3CA}"/>
              </a:ext>
            </a:extLst>
          </p:cNvPr>
          <p:cNvSpPr txBox="1"/>
          <p:nvPr/>
        </p:nvSpPr>
        <p:spPr>
          <a:xfrm>
            <a:off x="3576233" y="5152166"/>
            <a:ext cx="1512139" cy="523220"/>
          </a:xfrm>
          <a:prstGeom prst="rect">
            <a:avLst/>
          </a:prstGeom>
          <a:noFill/>
        </p:spPr>
        <p:txBody>
          <a:bodyPr wrap="square" rtlCol="0">
            <a:spAutoFit/>
          </a:bodyPr>
          <a:lstStyle/>
          <a:p>
            <a:r>
              <a:rPr lang="en-US" sz="2800" dirty="0"/>
              <a:t>Class-III</a:t>
            </a:r>
            <a:endParaRPr lang="en-IN" sz="2800" dirty="0"/>
          </a:p>
        </p:txBody>
      </p:sp>
      <p:sp>
        <p:nvSpPr>
          <p:cNvPr id="11" name="TextBox 10">
            <a:extLst>
              <a:ext uri="{FF2B5EF4-FFF2-40B4-BE49-F238E27FC236}">
                <a16:creationId xmlns:a16="http://schemas.microsoft.com/office/drawing/2014/main" id="{7FFAF856-08A1-453A-B7B6-42C5F392E5F8}"/>
              </a:ext>
            </a:extLst>
          </p:cNvPr>
          <p:cNvSpPr txBox="1"/>
          <p:nvPr/>
        </p:nvSpPr>
        <p:spPr>
          <a:xfrm>
            <a:off x="4563533" y="3897089"/>
            <a:ext cx="1512139" cy="523220"/>
          </a:xfrm>
          <a:prstGeom prst="rect">
            <a:avLst/>
          </a:prstGeom>
          <a:noFill/>
        </p:spPr>
        <p:txBody>
          <a:bodyPr wrap="square" rtlCol="0">
            <a:spAutoFit/>
          </a:bodyPr>
          <a:lstStyle/>
          <a:p>
            <a:r>
              <a:rPr lang="en-US" sz="2800" dirty="0"/>
              <a:t>Class-II</a:t>
            </a:r>
            <a:endParaRPr lang="en-IN" sz="2800" dirty="0"/>
          </a:p>
        </p:txBody>
      </p:sp>
      <p:sp>
        <p:nvSpPr>
          <p:cNvPr id="5" name="Arrow: Right 4">
            <a:extLst>
              <a:ext uri="{FF2B5EF4-FFF2-40B4-BE49-F238E27FC236}">
                <a16:creationId xmlns:a16="http://schemas.microsoft.com/office/drawing/2014/main" id="{98AAF444-D030-4103-AEE5-6BEE6C4782CE}"/>
              </a:ext>
            </a:extLst>
          </p:cNvPr>
          <p:cNvSpPr/>
          <p:nvPr/>
        </p:nvSpPr>
        <p:spPr>
          <a:xfrm>
            <a:off x="4101483" y="3204878"/>
            <a:ext cx="8090517" cy="1766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3C2211F-96AF-439E-86EA-9F871844A779}"/>
              </a:ext>
            </a:extLst>
          </p:cNvPr>
          <p:cNvSpPr txBox="1"/>
          <p:nvPr/>
        </p:nvSpPr>
        <p:spPr>
          <a:xfrm>
            <a:off x="10521517" y="3826457"/>
            <a:ext cx="1512139" cy="523220"/>
          </a:xfrm>
          <a:prstGeom prst="rect">
            <a:avLst/>
          </a:prstGeom>
          <a:noFill/>
        </p:spPr>
        <p:txBody>
          <a:bodyPr wrap="square" rtlCol="0">
            <a:spAutoFit/>
          </a:bodyPr>
          <a:lstStyle/>
          <a:p>
            <a:r>
              <a:rPr lang="en-US" sz="2800" dirty="0"/>
              <a:t>Class-II</a:t>
            </a:r>
            <a:endParaRPr lang="en-IN" sz="2800" dirty="0"/>
          </a:p>
        </p:txBody>
      </p:sp>
    </p:spTree>
    <p:extLst>
      <p:ext uri="{BB962C8B-B14F-4D97-AF65-F5344CB8AC3E}">
        <p14:creationId xmlns:p14="http://schemas.microsoft.com/office/powerpoint/2010/main" val="374219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BCBC67-264C-4985-A6F6-665BAA1790F8}"/>
              </a:ext>
            </a:extLst>
          </p:cNvPr>
          <p:cNvSpPr>
            <a:spLocks noGrp="1"/>
          </p:cNvSpPr>
          <p:nvPr>
            <p:ph type="title"/>
          </p:nvPr>
        </p:nvSpPr>
        <p:spPr/>
        <p:txBody>
          <a:bodyPr/>
          <a:lstStyle/>
          <a:p>
            <a:r>
              <a:rPr lang="en-US" dirty="0"/>
              <a:t>Measurement and Tracking</a:t>
            </a:r>
            <a:endParaRPr lang="en-IN" dirty="0"/>
          </a:p>
        </p:txBody>
      </p:sp>
      <p:sp>
        <p:nvSpPr>
          <p:cNvPr id="4" name="Text Placeholder 3">
            <a:extLst>
              <a:ext uri="{FF2B5EF4-FFF2-40B4-BE49-F238E27FC236}">
                <a16:creationId xmlns:a16="http://schemas.microsoft.com/office/drawing/2014/main" id="{A852472E-9966-478E-9BA3-559F31C55F18}"/>
              </a:ext>
            </a:extLst>
          </p:cNvPr>
          <p:cNvSpPr>
            <a:spLocks noGrp="1"/>
          </p:cNvSpPr>
          <p:nvPr>
            <p:ph type="body" idx="13"/>
          </p:nvPr>
        </p:nvSpPr>
        <p:spPr/>
        <p:txBody>
          <a:bodyPr>
            <a:normAutofit fontScale="85000" lnSpcReduction="20000"/>
          </a:bodyPr>
          <a:lstStyle/>
          <a:p>
            <a:endParaRPr lang="en-IN"/>
          </a:p>
        </p:txBody>
      </p:sp>
      <p:pic>
        <p:nvPicPr>
          <p:cNvPr id="1026" name="Picture 2" descr="What is traditional marketing? - Quora">
            <a:extLst>
              <a:ext uri="{FF2B5EF4-FFF2-40B4-BE49-F238E27FC236}">
                <a16:creationId xmlns:a16="http://schemas.microsoft.com/office/drawing/2014/main" id="{96CA12AC-6750-4060-B50E-CC356D3BD7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501" y="2125252"/>
            <a:ext cx="4367812" cy="1843065"/>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CFCFF175-312B-4365-A51F-CB3E6BDF7BD2}"/>
              </a:ext>
            </a:extLst>
          </p:cNvPr>
          <p:cNvSpPr/>
          <p:nvPr/>
        </p:nvSpPr>
        <p:spPr>
          <a:xfrm>
            <a:off x="3169328" y="4119239"/>
            <a:ext cx="958789" cy="93218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CA83E0C-73D6-4971-807F-4D0F72C9A92D}"/>
              </a:ext>
            </a:extLst>
          </p:cNvPr>
          <p:cNvSpPr txBox="1"/>
          <p:nvPr/>
        </p:nvSpPr>
        <p:spPr>
          <a:xfrm>
            <a:off x="2760956" y="5069181"/>
            <a:ext cx="1890943"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It’s almost impossible to measure and track</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BB9BE9-3377-4DBF-8D1B-44C8173037C8}"/>
              </a:ext>
            </a:extLst>
          </p:cNvPr>
          <p:cNvSpPr txBox="1"/>
          <p:nvPr/>
        </p:nvSpPr>
        <p:spPr>
          <a:xfrm>
            <a:off x="6044214" y="2710184"/>
            <a:ext cx="6147786" cy="3447098"/>
          </a:xfrm>
          <a:prstGeom prst="rect">
            <a:avLst/>
          </a:prstGeom>
          <a:noFill/>
        </p:spPr>
        <p:txBody>
          <a:bodyPr wrap="square">
            <a:spAutoFit/>
          </a:bodyPr>
          <a:lstStyle/>
          <a:p>
            <a:pPr algn="l" fontAlgn="base"/>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Tips to measure traditional media – Print and Radio</a:t>
            </a:r>
          </a:p>
          <a:p>
            <a:pPr algn="l" fontAlgn="base"/>
            <a:endParaRPr lang="en-US"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lgn="l" fontAlgn="base">
              <a:buFont typeface="+mj-lt"/>
              <a:buAutoNum type="arabicPeriod"/>
            </a:pPr>
            <a:r>
              <a:rPr lang="en-US" b="1" i="0" dirty="0">
                <a:solidFill>
                  <a:schemeClr val="accent4">
                    <a:lumMod val="75000"/>
                  </a:schemeClr>
                </a:solidFill>
                <a:effectLst/>
                <a:latin typeface="Times New Roman" panose="02020603050405020304" pitchFamily="18" charset="0"/>
                <a:cs typeface="Times New Roman" panose="02020603050405020304" pitchFamily="18" charset="0"/>
              </a:rPr>
              <a:t>USE AD-SPECIFIC SUB-DOMAINS OR MICROSITES</a:t>
            </a:r>
          </a:p>
          <a:p>
            <a:pPr marL="342900" indent="-342900" algn="l" fontAlgn="base">
              <a:buFont typeface="+mj-lt"/>
              <a:buAutoNum type="arabicPeriod"/>
            </a:pPr>
            <a:endParaRPr lang="en-US"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lgn="l" fontAlgn="base">
              <a:buFont typeface="+mj-lt"/>
              <a:buAutoNum type="arabicPeriod"/>
            </a:pPr>
            <a:r>
              <a:rPr lang="fr-FR" b="1" i="0" dirty="0">
                <a:solidFill>
                  <a:schemeClr val="accent4">
                    <a:lumMod val="75000"/>
                  </a:schemeClr>
                </a:solidFill>
                <a:effectLst/>
                <a:latin typeface="Times New Roman" panose="02020603050405020304" pitchFamily="18" charset="0"/>
                <a:cs typeface="Times New Roman" panose="02020603050405020304" pitchFamily="18" charset="0"/>
              </a:rPr>
              <a:t>USE COUPON CODES / DISCOUNT CODES / VOUCHERS / QR CODES</a:t>
            </a:r>
          </a:p>
          <a:p>
            <a:pPr marL="342900" indent="-342900" algn="l" fontAlgn="base">
              <a:buFont typeface="+mj-lt"/>
              <a:buAutoNum type="arabicPeriod"/>
            </a:pPr>
            <a:endParaRPr lang="fr-FR"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lgn="l" fontAlgn="base">
              <a:buFont typeface="+mj-lt"/>
              <a:buAutoNum type="arabicPeriod"/>
            </a:pPr>
            <a:r>
              <a:rPr lang="en-IN" b="1" i="0" dirty="0">
                <a:solidFill>
                  <a:schemeClr val="accent4">
                    <a:lumMod val="75000"/>
                  </a:schemeClr>
                </a:solidFill>
                <a:effectLst/>
                <a:latin typeface="Times New Roman" panose="02020603050405020304" pitchFamily="18" charset="0"/>
                <a:cs typeface="Times New Roman" panose="02020603050405020304" pitchFamily="18" charset="0"/>
              </a:rPr>
              <a:t>ASK YOUR CUSTOMERS</a:t>
            </a:r>
            <a:endParaRPr lang="fr-FR" b="1" i="0" dirty="0">
              <a:solidFill>
                <a:schemeClr val="accent4">
                  <a:lumMod val="75000"/>
                </a:schemeClr>
              </a:solidFill>
              <a:effectLst/>
              <a:latin typeface="Times New Roman" panose="02020603050405020304" pitchFamily="18" charset="0"/>
              <a:cs typeface="Times New Roman" panose="02020603050405020304" pitchFamily="18" charset="0"/>
            </a:endParaRPr>
          </a:p>
          <a:p>
            <a:pPr marL="342900" indent="-342900" algn="l" fontAlgn="base">
              <a:buFont typeface="+mj-lt"/>
              <a:buAutoNum type="arabicPeriod"/>
            </a:pPr>
            <a:endParaRPr lang="fr-FR"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lgn="l" fontAlgn="base">
              <a:buFont typeface="+mj-lt"/>
              <a:buAutoNum type="arabicPeriod"/>
            </a:pPr>
            <a:r>
              <a:rPr lang="en-IN" b="1" i="0" dirty="0">
                <a:solidFill>
                  <a:schemeClr val="accent4">
                    <a:lumMod val="75000"/>
                  </a:schemeClr>
                </a:solidFill>
                <a:effectLst/>
                <a:latin typeface="Times New Roman" panose="02020603050405020304" pitchFamily="18" charset="0"/>
                <a:cs typeface="Times New Roman" panose="02020603050405020304" pitchFamily="18" charset="0"/>
              </a:rPr>
              <a:t>MONITOR SALES</a:t>
            </a:r>
            <a:endParaRPr lang="en-US" b="1"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5394D4A-6C03-4CE4-9DBA-9406C71D0638}"/>
              </a:ext>
            </a:extLst>
          </p:cNvPr>
          <p:cNvSpPr txBox="1"/>
          <p:nvPr/>
        </p:nvSpPr>
        <p:spPr>
          <a:xfrm>
            <a:off x="5619566" y="6596390"/>
            <a:ext cx="7481656" cy="261610"/>
          </a:xfrm>
          <a:prstGeom prst="rect">
            <a:avLst/>
          </a:prstGeom>
          <a:noFill/>
        </p:spPr>
        <p:txBody>
          <a:bodyPr wrap="square">
            <a:spAutoFit/>
          </a:bodyPr>
          <a:lstStyle/>
          <a:p>
            <a:r>
              <a:rPr lang="en-IN" sz="1100" dirty="0"/>
              <a:t>Source: http://alchemymarketing.co.nz/tips-to-measure-traditional-media/</a:t>
            </a:r>
          </a:p>
        </p:txBody>
      </p:sp>
    </p:spTree>
    <p:extLst>
      <p:ext uri="{BB962C8B-B14F-4D97-AF65-F5344CB8AC3E}">
        <p14:creationId xmlns:p14="http://schemas.microsoft.com/office/powerpoint/2010/main" val="155474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C73F6-D37C-47D1-A845-475945A7D073}"/>
              </a:ext>
            </a:extLst>
          </p:cNvPr>
          <p:cNvSpPr>
            <a:spLocks noGrp="1"/>
          </p:cNvSpPr>
          <p:nvPr>
            <p:ph type="title"/>
          </p:nvPr>
        </p:nvSpPr>
        <p:spPr/>
        <p:txBody>
          <a:bodyPr/>
          <a:lstStyle/>
          <a:p>
            <a:r>
              <a:rPr lang="en-US" dirty="0"/>
              <a:t>Digital Marketing</a:t>
            </a:r>
            <a:endParaRPr lang="en-IN" dirty="0"/>
          </a:p>
        </p:txBody>
      </p:sp>
      <p:sp>
        <p:nvSpPr>
          <p:cNvPr id="4" name="Text Placeholder 3">
            <a:extLst>
              <a:ext uri="{FF2B5EF4-FFF2-40B4-BE49-F238E27FC236}">
                <a16:creationId xmlns:a16="http://schemas.microsoft.com/office/drawing/2014/main" id="{A2529C25-D1F8-4666-85AA-997A3E606E0A}"/>
              </a:ext>
            </a:extLst>
          </p:cNvPr>
          <p:cNvSpPr>
            <a:spLocks noGrp="1"/>
          </p:cNvSpPr>
          <p:nvPr>
            <p:ph type="body" idx="13"/>
          </p:nvPr>
        </p:nvSpPr>
        <p:spPr/>
        <p:txBody>
          <a:bodyPr>
            <a:normAutofit fontScale="85000" lnSpcReduction="20000"/>
          </a:bodyPr>
          <a:lstStyle/>
          <a:p>
            <a:endParaRPr lang="en-IN"/>
          </a:p>
        </p:txBody>
      </p:sp>
      <p:pic>
        <p:nvPicPr>
          <p:cNvPr id="2050" name="Picture 2" descr="Premium Vector | Digital marketing icons collection">
            <a:extLst>
              <a:ext uri="{FF2B5EF4-FFF2-40B4-BE49-F238E27FC236}">
                <a16:creationId xmlns:a16="http://schemas.microsoft.com/office/drawing/2014/main" id="{37F7CB40-EC52-4A38-AE0E-30D36ED89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62" y="254179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D9481B-A65D-4479-9490-92B87C10746A}"/>
              </a:ext>
            </a:extLst>
          </p:cNvPr>
          <p:cNvSpPr txBox="1"/>
          <p:nvPr/>
        </p:nvSpPr>
        <p:spPr>
          <a:xfrm>
            <a:off x="5211192" y="2464324"/>
            <a:ext cx="6180246" cy="646331"/>
          </a:xfrm>
          <a:prstGeom prst="rect">
            <a:avLst/>
          </a:prstGeom>
          <a:noFill/>
        </p:spPr>
        <p:txBody>
          <a:bodyPr wrap="square" rtlCol="0">
            <a:spAutoFit/>
          </a:bodyPr>
          <a:lstStyle/>
          <a:p>
            <a:r>
              <a:rPr lang="en-US" sz="3600" b="1" i="1" dirty="0">
                <a:latin typeface="Times New Roman" panose="02020603050405020304" pitchFamily="18" charset="0"/>
                <a:cs typeface="Times New Roman" panose="02020603050405020304" pitchFamily="18" charset="0"/>
              </a:rPr>
              <a:t>Measuring and Tracking Tool</a:t>
            </a:r>
            <a:endParaRPr lang="en-IN" sz="3600" b="1" i="1" dirty="0">
              <a:latin typeface="Times New Roman" panose="02020603050405020304" pitchFamily="18" charset="0"/>
              <a:cs typeface="Times New Roman" panose="02020603050405020304" pitchFamily="18" charset="0"/>
            </a:endParaRPr>
          </a:p>
        </p:txBody>
      </p:sp>
      <p:pic>
        <p:nvPicPr>
          <p:cNvPr id="2052" name="Picture 4" descr="I Increased Sales When I Made this One Google AdWords Change">
            <a:extLst>
              <a:ext uri="{FF2B5EF4-FFF2-40B4-BE49-F238E27FC236}">
                <a16:creationId xmlns:a16="http://schemas.microsoft.com/office/drawing/2014/main" id="{6D9CB407-F6C2-4953-BA2A-3C98F8342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454" y="4297886"/>
            <a:ext cx="1853855" cy="11123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5 Google Analytics Loopholes to Close ASAP">
            <a:extLst>
              <a:ext uri="{FF2B5EF4-FFF2-40B4-BE49-F238E27FC236}">
                <a16:creationId xmlns:a16="http://schemas.microsoft.com/office/drawing/2014/main" id="{E7C9F0C1-45EE-4B6C-BC88-C68ECC749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821" y="4297887"/>
            <a:ext cx="1853855" cy="1078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acebook Pixel - ClickMeeting Online Meetings Integration">
            <a:extLst>
              <a:ext uri="{FF2B5EF4-FFF2-40B4-BE49-F238E27FC236}">
                <a16:creationId xmlns:a16="http://schemas.microsoft.com/office/drawing/2014/main" id="{12DFA411-5322-4CC0-8E94-9B7A61D13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4188" y="4297886"/>
            <a:ext cx="2181347" cy="102416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otsuite Review | PCMag">
            <a:extLst>
              <a:ext uri="{FF2B5EF4-FFF2-40B4-BE49-F238E27FC236}">
                <a16:creationId xmlns:a16="http://schemas.microsoft.com/office/drawing/2014/main" id="{CFFF0DA9-D5D6-4D6D-A23C-365A994CA4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6821" y="5669785"/>
            <a:ext cx="1919050" cy="10782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0DB49B59-9826-45E5-A7B1-725104251B8C}"/>
              </a:ext>
            </a:extLst>
          </p:cNvPr>
          <p:cNvCxnSpPr/>
          <p:nvPr/>
        </p:nvCxnSpPr>
        <p:spPr>
          <a:xfrm>
            <a:off x="4651899" y="2442453"/>
            <a:ext cx="0" cy="413699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6409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9A5AD0-59F4-4223-9C68-AD3EFD712CB4}"/>
              </a:ext>
            </a:extLst>
          </p:cNvPr>
          <p:cNvSpPr>
            <a:spLocks noGrp="1"/>
          </p:cNvSpPr>
          <p:nvPr>
            <p:ph type="title"/>
          </p:nvPr>
        </p:nvSpPr>
        <p:spPr/>
        <p:txBody>
          <a:bodyPr/>
          <a:lstStyle/>
          <a:p>
            <a:r>
              <a:rPr lang="en-US" dirty="0"/>
              <a:t>Generate Potential Lead</a:t>
            </a:r>
            <a:endParaRPr lang="en-IN" dirty="0"/>
          </a:p>
        </p:txBody>
      </p:sp>
      <p:sp>
        <p:nvSpPr>
          <p:cNvPr id="4" name="Text Placeholder 3">
            <a:extLst>
              <a:ext uri="{FF2B5EF4-FFF2-40B4-BE49-F238E27FC236}">
                <a16:creationId xmlns:a16="http://schemas.microsoft.com/office/drawing/2014/main" id="{1F95939A-8AAB-47E5-8F86-928BA7AEBE0F}"/>
              </a:ext>
            </a:extLst>
          </p:cNvPr>
          <p:cNvSpPr>
            <a:spLocks noGrp="1"/>
          </p:cNvSpPr>
          <p:nvPr>
            <p:ph type="body" idx="13"/>
          </p:nvPr>
        </p:nvSpPr>
        <p:spPr/>
        <p:txBody>
          <a:bodyPr>
            <a:normAutofit fontScale="85000" lnSpcReduction="20000"/>
          </a:bodyPr>
          <a:lstStyle/>
          <a:p>
            <a:endParaRPr lang="en-IN"/>
          </a:p>
        </p:txBody>
      </p:sp>
      <p:pic>
        <p:nvPicPr>
          <p:cNvPr id="3074" name="Picture 2" descr="The greatest lead generation ideas – boost conversion and outperform  competitors - Landingi">
            <a:extLst>
              <a:ext uri="{FF2B5EF4-FFF2-40B4-BE49-F238E27FC236}">
                <a16:creationId xmlns:a16="http://schemas.microsoft.com/office/drawing/2014/main" id="{9048F310-1CBE-4A9B-92EB-D5AFB15BE2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067" y="3845358"/>
            <a:ext cx="4508535" cy="28572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FA8443-669E-43CD-B231-805D1E6288E1}"/>
              </a:ext>
            </a:extLst>
          </p:cNvPr>
          <p:cNvSpPr txBox="1"/>
          <p:nvPr/>
        </p:nvSpPr>
        <p:spPr>
          <a:xfrm>
            <a:off x="237067" y="2364301"/>
            <a:ext cx="5435764" cy="1200329"/>
          </a:xfrm>
          <a:prstGeom prst="rect">
            <a:avLst/>
          </a:prstGeom>
          <a:noFill/>
        </p:spPr>
        <p:txBody>
          <a:bodyPr wrap="square">
            <a:spAutoFit/>
          </a:bodyPr>
          <a:lstStyle/>
          <a:p>
            <a:pPr algn="just"/>
            <a:r>
              <a:rPr lang="en-US" b="1" i="0" dirty="0">
                <a:solidFill>
                  <a:schemeClr val="accent4">
                    <a:lumMod val="75000"/>
                  </a:schemeClr>
                </a:solidFill>
                <a:effectLst/>
                <a:latin typeface="arial" panose="020B0604020202020204" pitchFamily="34" charset="0"/>
              </a:rPr>
              <a:t>Lead generation</a:t>
            </a:r>
            <a:r>
              <a:rPr lang="en-US" b="0" i="0" dirty="0">
                <a:solidFill>
                  <a:schemeClr val="accent4">
                    <a:lumMod val="75000"/>
                  </a:schemeClr>
                </a:solidFill>
                <a:effectLst/>
                <a:latin typeface="arial" panose="020B0604020202020204" pitchFamily="34" charset="0"/>
              </a:rPr>
              <a:t> is the process of attracting and converting strangers and prospects into someone who has indicated interest in your company's product or service.</a:t>
            </a:r>
            <a:endParaRPr lang="en-IN" dirty="0">
              <a:solidFill>
                <a:schemeClr val="accent4">
                  <a:lumMod val="75000"/>
                </a:schemeClr>
              </a:solidFill>
            </a:endParaRPr>
          </a:p>
        </p:txBody>
      </p:sp>
      <p:sp>
        <p:nvSpPr>
          <p:cNvPr id="6" name="TextBox 5">
            <a:extLst>
              <a:ext uri="{FF2B5EF4-FFF2-40B4-BE49-F238E27FC236}">
                <a16:creationId xmlns:a16="http://schemas.microsoft.com/office/drawing/2014/main" id="{1FF05008-7105-4342-B976-8A98A1DBF620}"/>
              </a:ext>
            </a:extLst>
          </p:cNvPr>
          <p:cNvSpPr txBox="1"/>
          <p:nvPr/>
        </p:nvSpPr>
        <p:spPr>
          <a:xfrm>
            <a:off x="6081698" y="2564355"/>
            <a:ext cx="5873235" cy="400110"/>
          </a:xfrm>
          <a:prstGeom prst="rect">
            <a:avLst/>
          </a:prstGeom>
          <a:noFill/>
        </p:spPr>
        <p:txBody>
          <a:bodyPr wrap="square" rtlCol="0">
            <a:spAutoFit/>
          </a:bodyPr>
          <a:lstStyle/>
          <a:p>
            <a:r>
              <a:rPr lang="en-US" sz="2000" dirty="0"/>
              <a:t>Generation of Lead from Digital Marketing</a:t>
            </a:r>
            <a:endParaRPr lang="en-IN" sz="2000" dirty="0"/>
          </a:p>
        </p:txBody>
      </p:sp>
      <p:pic>
        <p:nvPicPr>
          <p:cNvPr id="3076" name="Picture 4" descr="Question Mark GIF - Question Mark HeadScratch - Discover &amp; Share GIFs | Question  mark gif, Cute gif, Cute love gif">
            <a:extLst>
              <a:ext uri="{FF2B5EF4-FFF2-40B4-BE49-F238E27FC236}">
                <a16:creationId xmlns:a16="http://schemas.microsoft.com/office/drawing/2014/main" id="{22096B93-BB53-4E45-95E3-1CF3DCEF32D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84468" y="3558868"/>
            <a:ext cx="3769004" cy="305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3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20601A-673F-4A39-AAC3-69C657CB9DA4}"/>
              </a:ext>
            </a:extLst>
          </p:cNvPr>
          <p:cNvSpPr>
            <a:spLocks noGrp="1"/>
          </p:cNvSpPr>
          <p:nvPr>
            <p:ph idx="1"/>
          </p:nvPr>
        </p:nvSpPr>
        <p:spPr>
          <a:xfrm>
            <a:off x="295564" y="1928381"/>
            <a:ext cx="2974109" cy="2304758"/>
          </a:xfrm>
        </p:spPr>
        <p:txBody>
          <a:bodyPr/>
          <a:lstStyle/>
          <a:p>
            <a:r>
              <a:rPr lang="en-US" dirty="0">
                <a:solidFill>
                  <a:schemeClr val="tx1"/>
                </a:solidFill>
              </a:rPr>
              <a:t>Landing Page</a:t>
            </a:r>
          </a:p>
          <a:p>
            <a:r>
              <a:rPr lang="en-US" dirty="0">
                <a:solidFill>
                  <a:schemeClr val="tx1"/>
                </a:solidFill>
              </a:rPr>
              <a:t>Sign Up Form</a:t>
            </a:r>
          </a:p>
          <a:p>
            <a:r>
              <a:rPr lang="en-US" dirty="0">
                <a:solidFill>
                  <a:schemeClr val="tx1"/>
                </a:solidFill>
              </a:rPr>
              <a:t>Call-to-Action</a:t>
            </a:r>
          </a:p>
          <a:p>
            <a:r>
              <a:rPr lang="en-US" dirty="0">
                <a:solidFill>
                  <a:schemeClr val="tx1"/>
                </a:solidFill>
              </a:rPr>
              <a:t>Call/Missed Call</a:t>
            </a:r>
            <a:endParaRPr lang="en-IN" dirty="0">
              <a:solidFill>
                <a:schemeClr val="tx1"/>
              </a:solidFill>
            </a:endParaRPr>
          </a:p>
        </p:txBody>
      </p:sp>
      <p:sp>
        <p:nvSpPr>
          <p:cNvPr id="3" name="Title 2">
            <a:extLst>
              <a:ext uri="{FF2B5EF4-FFF2-40B4-BE49-F238E27FC236}">
                <a16:creationId xmlns:a16="http://schemas.microsoft.com/office/drawing/2014/main" id="{68D36E16-22BA-4303-8099-3DB5262CE903}"/>
              </a:ext>
            </a:extLst>
          </p:cNvPr>
          <p:cNvSpPr>
            <a:spLocks noGrp="1"/>
          </p:cNvSpPr>
          <p:nvPr>
            <p:ph type="title"/>
          </p:nvPr>
        </p:nvSpPr>
        <p:spPr>
          <a:xfrm>
            <a:off x="237066" y="833438"/>
            <a:ext cx="8509769" cy="563562"/>
          </a:xfrm>
        </p:spPr>
        <p:txBody>
          <a:bodyPr/>
          <a:lstStyle/>
          <a:p>
            <a:r>
              <a:rPr lang="en-US" dirty="0"/>
              <a:t>Lead Generation from Digital Marketing</a:t>
            </a:r>
            <a:endParaRPr lang="en-IN" dirty="0"/>
          </a:p>
        </p:txBody>
      </p:sp>
      <p:sp>
        <p:nvSpPr>
          <p:cNvPr id="4" name="Text Placeholder 3">
            <a:extLst>
              <a:ext uri="{FF2B5EF4-FFF2-40B4-BE49-F238E27FC236}">
                <a16:creationId xmlns:a16="http://schemas.microsoft.com/office/drawing/2014/main" id="{2751180C-866A-41B9-8CF7-B0C064CF01F7}"/>
              </a:ext>
            </a:extLst>
          </p:cNvPr>
          <p:cNvSpPr>
            <a:spLocks noGrp="1"/>
          </p:cNvSpPr>
          <p:nvPr>
            <p:ph type="body" idx="13"/>
          </p:nvPr>
        </p:nvSpPr>
        <p:spPr/>
        <p:txBody>
          <a:bodyPr>
            <a:normAutofit fontScale="85000" lnSpcReduction="20000"/>
          </a:bodyPr>
          <a:lstStyle/>
          <a:p>
            <a:endParaRPr lang="en-IN"/>
          </a:p>
        </p:txBody>
      </p:sp>
      <p:sp>
        <p:nvSpPr>
          <p:cNvPr id="7" name="Rectangle 6">
            <a:extLst>
              <a:ext uri="{FF2B5EF4-FFF2-40B4-BE49-F238E27FC236}">
                <a16:creationId xmlns:a16="http://schemas.microsoft.com/office/drawing/2014/main" id="{5E0C8F2B-3559-4857-B637-BAFF98F654F2}"/>
              </a:ext>
            </a:extLst>
          </p:cNvPr>
          <p:cNvSpPr/>
          <p:nvPr/>
        </p:nvSpPr>
        <p:spPr>
          <a:xfrm>
            <a:off x="4211782" y="2650836"/>
            <a:ext cx="1496291" cy="5541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Landing Page</a:t>
            </a:r>
            <a:endParaRPr lang="en-IN" dirty="0"/>
          </a:p>
        </p:txBody>
      </p:sp>
      <p:sp>
        <p:nvSpPr>
          <p:cNvPr id="8" name="TextBox 7">
            <a:extLst>
              <a:ext uri="{FF2B5EF4-FFF2-40B4-BE49-F238E27FC236}">
                <a16:creationId xmlns:a16="http://schemas.microsoft.com/office/drawing/2014/main" id="{D8A94390-5AB0-4386-AAD0-73A368BC1BB1}"/>
              </a:ext>
            </a:extLst>
          </p:cNvPr>
          <p:cNvSpPr txBox="1"/>
          <p:nvPr/>
        </p:nvSpPr>
        <p:spPr>
          <a:xfrm>
            <a:off x="5708073" y="2604761"/>
            <a:ext cx="6317673" cy="646331"/>
          </a:xfrm>
          <a:prstGeom prst="rect">
            <a:avLst/>
          </a:prstGeom>
          <a:noFill/>
        </p:spPr>
        <p:txBody>
          <a:bodyPr wrap="square" rtlCol="0">
            <a:spAutoFit/>
          </a:bodyPr>
          <a:lstStyle/>
          <a:p>
            <a:r>
              <a:rPr lang="en-US" dirty="0"/>
              <a:t>A page of the website where customer lands after clicking on online advertisement or a link</a:t>
            </a:r>
            <a:endParaRPr lang="en-IN" dirty="0"/>
          </a:p>
        </p:txBody>
      </p:sp>
      <p:sp>
        <p:nvSpPr>
          <p:cNvPr id="9" name="Rectangle 8">
            <a:extLst>
              <a:ext uri="{FF2B5EF4-FFF2-40B4-BE49-F238E27FC236}">
                <a16:creationId xmlns:a16="http://schemas.microsoft.com/office/drawing/2014/main" id="{B9EE0D7A-E51E-4DAD-BC84-CC00D7368A1A}"/>
              </a:ext>
            </a:extLst>
          </p:cNvPr>
          <p:cNvSpPr/>
          <p:nvPr/>
        </p:nvSpPr>
        <p:spPr>
          <a:xfrm>
            <a:off x="5218545" y="3441987"/>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Lead Form</a:t>
            </a:r>
            <a:endParaRPr lang="en-IN" dirty="0"/>
          </a:p>
        </p:txBody>
      </p:sp>
      <p:sp>
        <p:nvSpPr>
          <p:cNvPr id="11" name="Rectangle 10">
            <a:extLst>
              <a:ext uri="{FF2B5EF4-FFF2-40B4-BE49-F238E27FC236}">
                <a16:creationId xmlns:a16="http://schemas.microsoft.com/office/drawing/2014/main" id="{892FB816-063E-4C59-8379-7C640440DC9E}"/>
              </a:ext>
            </a:extLst>
          </p:cNvPr>
          <p:cNvSpPr/>
          <p:nvPr/>
        </p:nvSpPr>
        <p:spPr>
          <a:xfrm>
            <a:off x="7241310" y="3441987"/>
            <a:ext cx="1838038"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Website Page </a:t>
            </a:r>
            <a:endParaRPr lang="en-IN" dirty="0"/>
          </a:p>
        </p:txBody>
      </p:sp>
      <p:sp>
        <p:nvSpPr>
          <p:cNvPr id="12" name="Rectangle 11">
            <a:extLst>
              <a:ext uri="{FF2B5EF4-FFF2-40B4-BE49-F238E27FC236}">
                <a16:creationId xmlns:a16="http://schemas.microsoft.com/office/drawing/2014/main" id="{43783577-8AF6-49F5-801C-5F9A78764C6D}"/>
              </a:ext>
            </a:extLst>
          </p:cNvPr>
          <p:cNvSpPr/>
          <p:nvPr/>
        </p:nvSpPr>
        <p:spPr>
          <a:xfrm>
            <a:off x="9527310" y="3441987"/>
            <a:ext cx="1838038"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Product Page</a:t>
            </a:r>
            <a:endParaRPr lang="en-IN" dirty="0"/>
          </a:p>
        </p:txBody>
      </p:sp>
      <p:sp>
        <p:nvSpPr>
          <p:cNvPr id="13" name="Rectangle 12">
            <a:extLst>
              <a:ext uri="{FF2B5EF4-FFF2-40B4-BE49-F238E27FC236}">
                <a16:creationId xmlns:a16="http://schemas.microsoft.com/office/drawing/2014/main" id="{B23FB1EB-1124-4EBD-96B1-1F96E1B6D650}"/>
              </a:ext>
            </a:extLst>
          </p:cNvPr>
          <p:cNvSpPr/>
          <p:nvPr/>
        </p:nvSpPr>
        <p:spPr>
          <a:xfrm>
            <a:off x="4017819" y="4241007"/>
            <a:ext cx="1690254" cy="5541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Sign Up Form</a:t>
            </a:r>
            <a:endParaRPr lang="en-IN" dirty="0"/>
          </a:p>
        </p:txBody>
      </p:sp>
      <p:sp>
        <p:nvSpPr>
          <p:cNvPr id="14" name="TextBox 13">
            <a:extLst>
              <a:ext uri="{FF2B5EF4-FFF2-40B4-BE49-F238E27FC236}">
                <a16:creationId xmlns:a16="http://schemas.microsoft.com/office/drawing/2014/main" id="{599B97CA-55B7-4F3F-B203-2779AA9D3225}"/>
              </a:ext>
            </a:extLst>
          </p:cNvPr>
          <p:cNvSpPr txBox="1"/>
          <p:nvPr/>
        </p:nvSpPr>
        <p:spPr>
          <a:xfrm>
            <a:off x="5731163" y="4233138"/>
            <a:ext cx="6317673" cy="646331"/>
          </a:xfrm>
          <a:prstGeom prst="rect">
            <a:avLst/>
          </a:prstGeom>
          <a:noFill/>
        </p:spPr>
        <p:txBody>
          <a:bodyPr wrap="square" rtlCol="0">
            <a:spAutoFit/>
          </a:bodyPr>
          <a:lstStyle/>
          <a:p>
            <a:pPr algn="just"/>
            <a:r>
              <a:rPr lang="en-US" dirty="0"/>
              <a:t>An online form though which a user may supply the information to the businesses, if interested</a:t>
            </a:r>
            <a:endParaRPr lang="en-IN" dirty="0"/>
          </a:p>
        </p:txBody>
      </p:sp>
      <p:sp>
        <p:nvSpPr>
          <p:cNvPr id="15" name="Rectangle 14">
            <a:extLst>
              <a:ext uri="{FF2B5EF4-FFF2-40B4-BE49-F238E27FC236}">
                <a16:creationId xmlns:a16="http://schemas.microsoft.com/office/drawing/2014/main" id="{5CFDC8D3-47C6-4833-BA01-DAE1FE1C78F1}"/>
              </a:ext>
            </a:extLst>
          </p:cNvPr>
          <p:cNvSpPr/>
          <p:nvPr/>
        </p:nvSpPr>
        <p:spPr>
          <a:xfrm>
            <a:off x="4491950" y="5116438"/>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Name</a:t>
            </a:r>
            <a:endParaRPr lang="en-IN" dirty="0"/>
          </a:p>
        </p:txBody>
      </p:sp>
      <p:sp>
        <p:nvSpPr>
          <p:cNvPr id="16" name="Rectangle 15">
            <a:extLst>
              <a:ext uri="{FF2B5EF4-FFF2-40B4-BE49-F238E27FC236}">
                <a16:creationId xmlns:a16="http://schemas.microsoft.com/office/drawing/2014/main" id="{3270DD15-3EE7-425B-B625-149E03B21B04}"/>
              </a:ext>
            </a:extLst>
          </p:cNvPr>
          <p:cNvSpPr/>
          <p:nvPr/>
        </p:nvSpPr>
        <p:spPr>
          <a:xfrm>
            <a:off x="6203761" y="5133108"/>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email Id</a:t>
            </a:r>
            <a:endParaRPr lang="en-IN" dirty="0"/>
          </a:p>
        </p:txBody>
      </p:sp>
      <p:sp>
        <p:nvSpPr>
          <p:cNvPr id="17" name="Rectangle 16">
            <a:extLst>
              <a:ext uri="{FF2B5EF4-FFF2-40B4-BE49-F238E27FC236}">
                <a16:creationId xmlns:a16="http://schemas.microsoft.com/office/drawing/2014/main" id="{19A158C3-150A-4E45-9D42-CDA9CE485537}"/>
              </a:ext>
            </a:extLst>
          </p:cNvPr>
          <p:cNvSpPr/>
          <p:nvPr/>
        </p:nvSpPr>
        <p:spPr>
          <a:xfrm>
            <a:off x="7860147" y="5133108"/>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Mobile No.</a:t>
            </a:r>
            <a:endParaRPr lang="en-IN" dirty="0"/>
          </a:p>
        </p:txBody>
      </p:sp>
      <p:sp>
        <p:nvSpPr>
          <p:cNvPr id="18" name="Rectangle 17">
            <a:extLst>
              <a:ext uri="{FF2B5EF4-FFF2-40B4-BE49-F238E27FC236}">
                <a16:creationId xmlns:a16="http://schemas.microsoft.com/office/drawing/2014/main" id="{6A75FA8B-5C8D-4C74-8E60-27DC8512E5D5}"/>
              </a:ext>
            </a:extLst>
          </p:cNvPr>
          <p:cNvSpPr/>
          <p:nvPr/>
        </p:nvSpPr>
        <p:spPr>
          <a:xfrm>
            <a:off x="9571958" y="5133108"/>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Other Info</a:t>
            </a:r>
            <a:endParaRPr lang="en-IN" dirty="0"/>
          </a:p>
        </p:txBody>
      </p:sp>
      <p:sp>
        <p:nvSpPr>
          <p:cNvPr id="19" name="Rectangle 18">
            <a:extLst>
              <a:ext uri="{FF2B5EF4-FFF2-40B4-BE49-F238E27FC236}">
                <a16:creationId xmlns:a16="http://schemas.microsoft.com/office/drawing/2014/main" id="{F64FCB8E-6941-4D69-A5A4-36DB5E2ABF6B}"/>
              </a:ext>
            </a:extLst>
          </p:cNvPr>
          <p:cNvSpPr/>
          <p:nvPr/>
        </p:nvSpPr>
        <p:spPr>
          <a:xfrm>
            <a:off x="3853100" y="5991869"/>
            <a:ext cx="1878062" cy="5541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Call-to-Action</a:t>
            </a:r>
            <a:endParaRPr lang="en-IN" dirty="0"/>
          </a:p>
        </p:txBody>
      </p:sp>
      <p:sp>
        <p:nvSpPr>
          <p:cNvPr id="20" name="TextBox 19">
            <a:extLst>
              <a:ext uri="{FF2B5EF4-FFF2-40B4-BE49-F238E27FC236}">
                <a16:creationId xmlns:a16="http://schemas.microsoft.com/office/drawing/2014/main" id="{4BF104D5-2B07-46F9-9FF8-8FE4AB1B6F2A}"/>
              </a:ext>
            </a:extLst>
          </p:cNvPr>
          <p:cNvSpPr txBox="1"/>
          <p:nvPr/>
        </p:nvSpPr>
        <p:spPr>
          <a:xfrm>
            <a:off x="5731162" y="5848204"/>
            <a:ext cx="6317673" cy="923330"/>
          </a:xfrm>
          <a:prstGeom prst="rect">
            <a:avLst/>
          </a:prstGeom>
          <a:noFill/>
        </p:spPr>
        <p:txBody>
          <a:bodyPr wrap="square" rtlCol="0">
            <a:spAutoFit/>
          </a:bodyPr>
          <a:lstStyle/>
          <a:p>
            <a:pPr algn="just"/>
            <a:r>
              <a:rPr lang="en-US" dirty="0"/>
              <a:t>An Image or line of text usually appears on advertisement and prompts the customer to take the action</a:t>
            </a:r>
            <a:endParaRPr lang="en-IN" dirty="0"/>
          </a:p>
        </p:txBody>
      </p:sp>
      <p:sp>
        <p:nvSpPr>
          <p:cNvPr id="21" name="Rectangle 20">
            <a:extLst>
              <a:ext uri="{FF2B5EF4-FFF2-40B4-BE49-F238E27FC236}">
                <a16:creationId xmlns:a16="http://schemas.microsoft.com/office/drawing/2014/main" id="{05C7E8B8-2DA0-4A1A-8552-0DC2B7E69FD7}"/>
              </a:ext>
            </a:extLst>
          </p:cNvPr>
          <p:cNvSpPr/>
          <p:nvPr/>
        </p:nvSpPr>
        <p:spPr>
          <a:xfrm>
            <a:off x="143165" y="5470380"/>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Subscribe Now</a:t>
            </a:r>
            <a:endParaRPr lang="en-IN" dirty="0"/>
          </a:p>
        </p:txBody>
      </p:sp>
      <p:sp>
        <p:nvSpPr>
          <p:cNvPr id="22" name="Rectangle 21">
            <a:extLst>
              <a:ext uri="{FF2B5EF4-FFF2-40B4-BE49-F238E27FC236}">
                <a16:creationId xmlns:a16="http://schemas.microsoft.com/office/drawing/2014/main" id="{53195E13-4E93-4525-840B-5258D7CE2043}"/>
              </a:ext>
            </a:extLst>
          </p:cNvPr>
          <p:cNvSpPr/>
          <p:nvPr/>
        </p:nvSpPr>
        <p:spPr>
          <a:xfrm>
            <a:off x="1973503" y="5437687"/>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Call Now</a:t>
            </a:r>
            <a:endParaRPr lang="en-IN" dirty="0"/>
          </a:p>
        </p:txBody>
      </p:sp>
      <p:sp>
        <p:nvSpPr>
          <p:cNvPr id="23" name="Rectangle 22">
            <a:extLst>
              <a:ext uri="{FF2B5EF4-FFF2-40B4-BE49-F238E27FC236}">
                <a16:creationId xmlns:a16="http://schemas.microsoft.com/office/drawing/2014/main" id="{DB03322E-CB44-424B-A856-B1BA9D8D9EC5}"/>
              </a:ext>
            </a:extLst>
          </p:cNvPr>
          <p:cNvSpPr/>
          <p:nvPr/>
        </p:nvSpPr>
        <p:spPr>
          <a:xfrm>
            <a:off x="95441" y="6301508"/>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Learn More</a:t>
            </a:r>
            <a:endParaRPr lang="en-IN" dirty="0"/>
          </a:p>
        </p:txBody>
      </p:sp>
      <p:sp>
        <p:nvSpPr>
          <p:cNvPr id="24" name="Rectangle 23">
            <a:extLst>
              <a:ext uri="{FF2B5EF4-FFF2-40B4-BE49-F238E27FC236}">
                <a16:creationId xmlns:a16="http://schemas.microsoft.com/office/drawing/2014/main" id="{947DF36E-A293-4E52-8EED-AD5B002419C4}"/>
              </a:ext>
            </a:extLst>
          </p:cNvPr>
          <p:cNvSpPr/>
          <p:nvPr/>
        </p:nvSpPr>
        <p:spPr>
          <a:xfrm>
            <a:off x="1973503" y="6268960"/>
            <a:ext cx="1496291" cy="55418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Visit Website</a:t>
            </a:r>
            <a:endParaRPr lang="en-IN" dirty="0"/>
          </a:p>
        </p:txBody>
      </p:sp>
      <p:sp>
        <p:nvSpPr>
          <p:cNvPr id="25" name="Rectangle 24">
            <a:extLst>
              <a:ext uri="{FF2B5EF4-FFF2-40B4-BE49-F238E27FC236}">
                <a16:creationId xmlns:a16="http://schemas.microsoft.com/office/drawing/2014/main" id="{565A62BF-31C2-4BB8-B965-76AFD6DFD606}"/>
              </a:ext>
            </a:extLst>
          </p:cNvPr>
          <p:cNvSpPr/>
          <p:nvPr/>
        </p:nvSpPr>
        <p:spPr>
          <a:xfrm>
            <a:off x="900547" y="4744960"/>
            <a:ext cx="1878062" cy="5541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Call-to-Action</a:t>
            </a:r>
            <a:endParaRPr lang="en-IN" dirty="0"/>
          </a:p>
        </p:txBody>
      </p:sp>
    </p:spTree>
    <p:extLst>
      <p:ext uri="{BB962C8B-B14F-4D97-AF65-F5344CB8AC3E}">
        <p14:creationId xmlns:p14="http://schemas.microsoft.com/office/powerpoint/2010/main" val="143552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2C669-785A-4ED4-BACA-E4393F13D2DE}"/>
              </a:ext>
            </a:extLst>
          </p:cNvPr>
          <p:cNvSpPr>
            <a:spLocks noGrp="1"/>
          </p:cNvSpPr>
          <p:nvPr>
            <p:ph idx="1"/>
          </p:nvPr>
        </p:nvSpPr>
        <p:spPr>
          <a:xfrm>
            <a:off x="609600" y="2327276"/>
            <a:ext cx="10972800" cy="504701"/>
          </a:xfrm>
        </p:spPr>
        <p:txBody>
          <a:bodyPr>
            <a:noAutofit/>
          </a:bodyPr>
          <a:lstStyle/>
          <a:p>
            <a:pPr marL="0" indent="0">
              <a:buNone/>
            </a:pPr>
            <a:r>
              <a:rPr lang="en-US" sz="2800" dirty="0">
                <a:solidFill>
                  <a:schemeClr val="tx1"/>
                </a:solidFill>
              </a:rPr>
              <a:t>Profile</a:t>
            </a:r>
            <a:endParaRPr lang="en-IN" sz="2800" dirty="0">
              <a:solidFill>
                <a:schemeClr val="tx1"/>
              </a:solidFill>
            </a:endParaRPr>
          </a:p>
        </p:txBody>
      </p:sp>
      <p:sp>
        <p:nvSpPr>
          <p:cNvPr id="3" name="Title 2">
            <a:extLst>
              <a:ext uri="{FF2B5EF4-FFF2-40B4-BE49-F238E27FC236}">
                <a16:creationId xmlns:a16="http://schemas.microsoft.com/office/drawing/2014/main" id="{E5F4E244-CBE3-4B47-B2A6-D877D9BEB779}"/>
              </a:ext>
            </a:extLst>
          </p:cNvPr>
          <p:cNvSpPr>
            <a:spLocks noGrp="1"/>
          </p:cNvSpPr>
          <p:nvPr>
            <p:ph type="title"/>
          </p:nvPr>
        </p:nvSpPr>
        <p:spPr/>
        <p:txBody>
          <a:bodyPr/>
          <a:lstStyle/>
          <a:p>
            <a:r>
              <a:rPr lang="en-US" dirty="0"/>
              <a:t>Case Study-Discussion</a:t>
            </a:r>
            <a:endParaRPr lang="en-IN" dirty="0"/>
          </a:p>
        </p:txBody>
      </p:sp>
      <p:sp>
        <p:nvSpPr>
          <p:cNvPr id="4" name="Text Placeholder 3">
            <a:extLst>
              <a:ext uri="{FF2B5EF4-FFF2-40B4-BE49-F238E27FC236}">
                <a16:creationId xmlns:a16="http://schemas.microsoft.com/office/drawing/2014/main" id="{DF11F39F-8C36-46A7-9DE9-00A6518AFE2B}"/>
              </a:ext>
            </a:extLst>
          </p:cNvPr>
          <p:cNvSpPr>
            <a:spLocks noGrp="1"/>
          </p:cNvSpPr>
          <p:nvPr>
            <p:ph type="body" idx="13"/>
          </p:nvPr>
        </p:nvSpPr>
        <p:spPr>
          <a:xfrm>
            <a:off x="423498" y="1503364"/>
            <a:ext cx="8652933" cy="358774"/>
          </a:xfrm>
        </p:spPr>
        <p:txBody>
          <a:bodyPr>
            <a:normAutofit fontScale="85000" lnSpcReduction="20000"/>
          </a:bodyPr>
          <a:lstStyle/>
          <a:p>
            <a:r>
              <a:rPr lang="en-IN" b="0" i="0" dirty="0" err="1">
                <a:solidFill>
                  <a:srgbClr val="2F2C2C"/>
                </a:solidFill>
                <a:effectLst/>
                <a:latin typeface="Varela Round"/>
              </a:rPr>
              <a:t>Yuva</a:t>
            </a:r>
            <a:r>
              <a:rPr lang="en-IN" b="0" i="0" dirty="0">
                <a:solidFill>
                  <a:srgbClr val="2F2C2C"/>
                </a:solidFill>
                <a:effectLst/>
                <a:latin typeface="Varela Round"/>
              </a:rPr>
              <a:t> Clothing Company</a:t>
            </a:r>
            <a:endParaRPr lang="en-IN" dirty="0"/>
          </a:p>
        </p:txBody>
      </p:sp>
      <p:sp>
        <p:nvSpPr>
          <p:cNvPr id="6" name="TextBox 5">
            <a:extLst>
              <a:ext uri="{FF2B5EF4-FFF2-40B4-BE49-F238E27FC236}">
                <a16:creationId xmlns:a16="http://schemas.microsoft.com/office/drawing/2014/main" id="{98C1E037-06BC-409F-A9A2-83BF9F33F6D3}"/>
              </a:ext>
            </a:extLst>
          </p:cNvPr>
          <p:cNvSpPr txBox="1"/>
          <p:nvPr/>
        </p:nvSpPr>
        <p:spPr>
          <a:xfrm>
            <a:off x="499368" y="3001444"/>
            <a:ext cx="6147786" cy="3416320"/>
          </a:xfrm>
          <a:prstGeom prst="rect">
            <a:avLst/>
          </a:prstGeom>
          <a:noFill/>
        </p:spPr>
        <p:txBody>
          <a:bodyPr wrap="square">
            <a:spAutoFit/>
          </a:bodyPr>
          <a:lstStyle/>
          <a:p>
            <a:pPr algn="just"/>
            <a:r>
              <a:rPr lang="en-US" b="0" i="0" dirty="0">
                <a:effectLst/>
                <a:latin typeface="Varela Round"/>
              </a:rPr>
              <a:t>Established in 1983, </a:t>
            </a:r>
            <a:r>
              <a:rPr lang="en-US" b="0" i="0" dirty="0" err="1">
                <a:effectLst/>
                <a:latin typeface="Varela Round"/>
              </a:rPr>
              <a:t>Yuva</a:t>
            </a:r>
            <a:r>
              <a:rPr lang="en-US" b="0" i="0" dirty="0">
                <a:effectLst/>
                <a:latin typeface="Varela Round"/>
              </a:rPr>
              <a:t> Clothing Company is a leading textile manufacturing unit in Kolhapur. They are amongst the top suppliers in the country that deal with all types of garment production. </a:t>
            </a:r>
            <a:r>
              <a:rPr lang="en-US" b="0" i="0" dirty="0" err="1">
                <a:effectLst/>
                <a:latin typeface="Varela Round"/>
              </a:rPr>
              <a:t>Yuva</a:t>
            </a:r>
            <a:r>
              <a:rPr lang="en-US" b="0" i="0" dirty="0">
                <a:effectLst/>
                <a:latin typeface="Varela Round"/>
              </a:rPr>
              <a:t> Garments is listed as a verified manufacturer offering supreme quality products, selling only in bulk. They have recently decided to extend their services into manufacturing PPE kits based on the certified norms. They wanted to work with digital domain experts who could help them increase leads across digital platforms and promote the PPE kits. </a:t>
            </a:r>
            <a:r>
              <a:rPr lang="en-US" b="0" i="0" dirty="0" err="1">
                <a:effectLst/>
                <a:latin typeface="Varela Round"/>
              </a:rPr>
              <a:t>Yashus</a:t>
            </a:r>
            <a:r>
              <a:rPr lang="en-US" b="0" i="0" dirty="0">
                <a:effectLst/>
                <a:latin typeface="Varela Round"/>
              </a:rPr>
              <a:t> aimed to increase their brand awareness and reach out to the target audience through detailed social media planning and execution.</a:t>
            </a:r>
            <a:endParaRPr lang="en-IN" dirty="0"/>
          </a:p>
        </p:txBody>
      </p:sp>
      <p:pic>
        <p:nvPicPr>
          <p:cNvPr id="1026" name="Picture 2" descr="Yuva Clothing Store, Marunji - Readymade Garment Retailers in Pune -  Justdial">
            <a:extLst>
              <a:ext uri="{FF2B5EF4-FFF2-40B4-BE49-F238E27FC236}">
                <a16:creationId xmlns:a16="http://schemas.microsoft.com/office/drawing/2014/main" id="{AB7DAEEB-9827-45F4-A21B-2719A39B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235" y="2579626"/>
            <a:ext cx="4983332" cy="373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1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C857C1-EE4B-4A25-A18E-42D7D47C7BB1}"/>
              </a:ext>
            </a:extLst>
          </p:cNvPr>
          <p:cNvSpPr>
            <a:spLocks noGrp="1"/>
          </p:cNvSpPr>
          <p:nvPr>
            <p:ph type="title"/>
          </p:nvPr>
        </p:nvSpPr>
        <p:spPr/>
        <p:txBody>
          <a:bodyPr/>
          <a:lstStyle/>
          <a:p>
            <a:r>
              <a:rPr lang="en-US" dirty="0"/>
              <a:t>Challenge</a:t>
            </a:r>
            <a:endParaRPr lang="en-IN" dirty="0"/>
          </a:p>
        </p:txBody>
      </p:sp>
      <p:sp>
        <p:nvSpPr>
          <p:cNvPr id="4" name="Text Placeholder 3">
            <a:extLst>
              <a:ext uri="{FF2B5EF4-FFF2-40B4-BE49-F238E27FC236}">
                <a16:creationId xmlns:a16="http://schemas.microsoft.com/office/drawing/2014/main" id="{801FFD16-E585-4BC7-A8EF-06DB81A515AE}"/>
              </a:ext>
            </a:extLst>
          </p:cNvPr>
          <p:cNvSpPr>
            <a:spLocks noGrp="1"/>
          </p:cNvSpPr>
          <p:nvPr>
            <p:ph type="body" idx="13"/>
          </p:nvPr>
        </p:nvSpPr>
        <p:spPr/>
        <p:txBody>
          <a:bodyPr>
            <a:normAutofit fontScale="85000" lnSpcReduction="20000"/>
          </a:bodyPr>
          <a:lstStyle/>
          <a:p>
            <a:endParaRPr lang="en-IN"/>
          </a:p>
        </p:txBody>
      </p:sp>
      <p:sp>
        <p:nvSpPr>
          <p:cNvPr id="6" name="TextBox 5">
            <a:extLst>
              <a:ext uri="{FF2B5EF4-FFF2-40B4-BE49-F238E27FC236}">
                <a16:creationId xmlns:a16="http://schemas.microsoft.com/office/drawing/2014/main" id="{D6029CFC-2611-439D-8AB8-3711A19DD1B0}"/>
              </a:ext>
            </a:extLst>
          </p:cNvPr>
          <p:cNvSpPr txBox="1"/>
          <p:nvPr/>
        </p:nvSpPr>
        <p:spPr>
          <a:xfrm>
            <a:off x="426128" y="2161647"/>
            <a:ext cx="11549847" cy="4401205"/>
          </a:xfrm>
          <a:prstGeom prst="rect">
            <a:avLst/>
          </a:prstGeom>
          <a:noFill/>
        </p:spPr>
        <p:txBody>
          <a:bodyPr wrap="square">
            <a:spAutoFit/>
          </a:bodyPr>
          <a:lstStyle/>
          <a:p>
            <a:pPr algn="just">
              <a:buFont typeface="Arial" panose="020B0604020202020204" pitchFamily="34" charset="0"/>
              <a:buChar char="•"/>
            </a:pPr>
            <a:r>
              <a:rPr lang="en-US" sz="2800" b="0" i="0" dirty="0">
                <a:effectLst/>
                <a:latin typeface="Varela Round"/>
              </a:rPr>
              <a:t>Build a strong social media presence across Facebook through targeted content and attractive images.</a:t>
            </a:r>
          </a:p>
          <a:p>
            <a:pPr algn="just">
              <a:buFont typeface="Arial" panose="020B0604020202020204" pitchFamily="34" charset="0"/>
              <a:buChar char="•"/>
            </a:pPr>
            <a:endParaRPr lang="en-US" sz="2800" b="0" i="0" dirty="0">
              <a:effectLst/>
              <a:latin typeface="Varela Round"/>
            </a:endParaRPr>
          </a:p>
          <a:p>
            <a:pPr algn="just">
              <a:buFont typeface="Arial" panose="020B0604020202020204" pitchFamily="34" charset="0"/>
              <a:buChar char="•"/>
            </a:pPr>
            <a:r>
              <a:rPr lang="en-US" sz="2800" b="0" i="0" dirty="0">
                <a:effectLst/>
                <a:latin typeface="Varela Round"/>
              </a:rPr>
              <a:t>Generate leads through paid advertisements for PPE kits bulk order.</a:t>
            </a:r>
          </a:p>
          <a:p>
            <a:pPr algn="just">
              <a:buFont typeface="Arial" panose="020B0604020202020204" pitchFamily="34" charset="0"/>
              <a:buChar char="•"/>
            </a:pPr>
            <a:endParaRPr lang="en-US" sz="2800" b="0" i="0" dirty="0">
              <a:effectLst/>
              <a:latin typeface="Varela Round"/>
            </a:endParaRPr>
          </a:p>
          <a:p>
            <a:pPr algn="just">
              <a:buFont typeface="Arial" panose="020B0604020202020204" pitchFamily="34" charset="0"/>
              <a:buChar char="•"/>
            </a:pPr>
            <a:r>
              <a:rPr lang="en-US" sz="2800" b="0" i="0" dirty="0">
                <a:effectLst/>
                <a:latin typeface="Varela Round"/>
              </a:rPr>
              <a:t>The main goal was to only target B2B clients who may require PPE kits for daily work and would be willing to buy it in bulk.</a:t>
            </a:r>
          </a:p>
          <a:p>
            <a:pPr algn="just">
              <a:buFont typeface="Arial" panose="020B0604020202020204" pitchFamily="34" charset="0"/>
              <a:buChar char="•"/>
            </a:pPr>
            <a:endParaRPr lang="en-US" sz="2800" b="0" i="0" dirty="0">
              <a:effectLst/>
              <a:latin typeface="Varela Round"/>
            </a:endParaRPr>
          </a:p>
          <a:p>
            <a:pPr algn="just">
              <a:buFont typeface="Arial" panose="020B0604020202020204" pitchFamily="34" charset="0"/>
              <a:buChar char="•"/>
            </a:pPr>
            <a:r>
              <a:rPr lang="en-US" sz="2800" b="0" i="0" dirty="0">
                <a:effectLst/>
                <a:latin typeface="Varela Round"/>
              </a:rPr>
              <a:t>Crisp and clear communication to outrank competitors on the basis of best account management and spend metrics</a:t>
            </a:r>
          </a:p>
        </p:txBody>
      </p:sp>
    </p:spTree>
    <p:extLst>
      <p:ext uri="{BB962C8B-B14F-4D97-AF65-F5344CB8AC3E}">
        <p14:creationId xmlns:p14="http://schemas.microsoft.com/office/powerpoint/2010/main" val="36523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35B658-F61A-4783-9DFF-0001B79E6FBF}"/>
              </a:ext>
            </a:extLst>
          </p:cNvPr>
          <p:cNvSpPr>
            <a:spLocks noGrp="1"/>
          </p:cNvSpPr>
          <p:nvPr>
            <p:ph type="title"/>
          </p:nvPr>
        </p:nvSpPr>
        <p:spPr/>
        <p:txBody>
          <a:bodyPr/>
          <a:lstStyle/>
          <a:p>
            <a:r>
              <a:rPr lang="en-US" dirty="0"/>
              <a:t>Solutions</a:t>
            </a:r>
            <a:endParaRPr lang="en-IN" dirty="0"/>
          </a:p>
        </p:txBody>
      </p:sp>
      <p:sp>
        <p:nvSpPr>
          <p:cNvPr id="4" name="Text Placeholder 3">
            <a:extLst>
              <a:ext uri="{FF2B5EF4-FFF2-40B4-BE49-F238E27FC236}">
                <a16:creationId xmlns:a16="http://schemas.microsoft.com/office/drawing/2014/main" id="{8544AB48-99D2-4EC1-B724-177E62451B09}"/>
              </a:ext>
            </a:extLst>
          </p:cNvPr>
          <p:cNvSpPr>
            <a:spLocks noGrp="1"/>
          </p:cNvSpPr>
          <p:nvPr>
            <p:ph type="body" idx="13"/>
          </p:nvPr>
        </p:nvSpPr>
        <p:spPr/>
        <p:txBody>
          <a:bodyPr>
            <a:normAutofit fontScale="85000" lnSpcReduction="20000"/>
          </a:bodyPr>
          <a:lstStyle/>
          <a:p>
            <a:endParaRPr lang="en-IN"/>
          </a:p>
        </p:txBody>
      </p:sp>
      <p:sp>
        <p:nvSpPr>
          <p:cNvPr id="6" name="TextBox 5">
            <a:extLst>
              <a:ext uri="{FF2B5EF4-FFF2-40B4-BE49-F238E27FC236}">
                <a16:creationId xmlns:a16="http://schemas.microsoft.com/office/drawing/2014/main" id="{D8A26BD4-F440-4AAC-81FA-04D312503824}"/>
              </a:ext>
            </a:extLst>
          </p:cNvPr>
          <p:cNvSpPr txBox="1"/>
          <p:nvPr/>
        </p:nvSpPr>
        <p:spPr>
          <a:xfrm>
            <a:off x="428347" y="2088796"/>
            <a:ext cx="11334566" cy="4093428"/>
          </a:xfrm>
          <a:prstGeom prst="rect">
            <a:avLst/>
          </a:prstGeom>
          <a:noFill/>
        </p:spPr>
        <p:txBody>
          <a:bodyPr wrap="square">
            <a:spAutoFit/>
          </a:bodyPr>
          <a:lstStyle/>
          <a:p>
            <a:pPr algn="just">
              <a:buFont typeface="Arial" panose="020B0604020202020204" pitchFamily="34" charset="0"/>
              <a:buChar char="•"/>
            </a:pPr>
            <a:r>
              <a:rPr lang="en-US" sz="2000" b="0" i="0" dirty="0">
                <a:effectLst/>
                <a:latin typeface="Varela Round"/>
              </a:rPr>
              <a:t>DM Company came up with a two-fold solution- one was to </a:t>
            </a:r>
            <a:r>
              <a:rPr lang="en-US" sz="2000" b="0" i="0" dirty="0" err="1">
                <a:effectLst/>
                <a:latin typeface="Varela Round"/>
              </a:rPr>
              <a:t>analyse</a:t>
            </a:r>
            <a:r>
              <a:rPr lang="en-US" sz="2000" b="0" i="0" dirty="0">
                <a:effectLst/>
                <a:latin typeface="Varela Round"/>
              </a:rPr>
              <a:t> the social media trends and target potential customers and generate leads. The second was to re-market and reach out to users who had previously visited our client’s website and encourage them to follow their social media pages.</a:t>
            </a:r>
          </a:p>
          <a:p>
            <a:pPr algn="just">
              <a:buFont typeface="Arial" panose="020B0604020202020204" pitchFamily="34" charset="0"/>
              <a:buChar char="•"/>
            </a:pPr>
            <a:endParaRPr lang="en-US" sz="2000" b="0" i="0" dirty="0">
              <a:effectLst/>
              <a:latin typeface="Varela Round"/>
            </a:endParaRPr>
          </a:p>
          <a:p>
            <a:pPr algn="just">
              <a:buFont typeface="Arial" panose="020B0604020202020204" pitchFamily="34" charset="0"/>
              <a:buChar char="•"/>
            </a:pPr>
            <a:r>
              <a:rPr lang="en-US" sz="2000" b="0" i="0" dirty="0">
                <a:effectLst/>
                <a:latin typeface="Varela Round"/>
              </a:rPr>
              <a:t>The content and creative images that were created for the Facebook paid ad were to the point, highly attractive, and conveyed a clear message about </a:t>
            </a:r>
            <a:r>
              <a:rPr lang="en-US" sz="2000" b="0" i="0" dirty="0" err="1">
                <a:effectLst/>
                <a:latin typeface="Varela Round"/>
              </a:rPr>
              <a:t>Yuva</a:t>
            </a:r>
            <a:r>
              <a:rPr lang="en-US" sz="2000" b="0" i="0" dirty="0">
                <a:effectLst/>
                <a:latin typeface="Varela Round"/>
              </a:rPr>
              <a:t> Clothing’s business vision to sell PPE kits online.</a:t>
            </a:r>
          </a:p>
          <a:p>
            <a:pPr algn="just">
              <a:buFont typeface="Arial" panose="020B0604020202020204" pitchFamily="34" charset="0"/>
              <a:buChar char="•"/>
            </a:pPr>
            <a:endParaRPr lang="en-US" sz="2000" b="0" i="0" dirty="0">
              <a:effectLst/>
              <a:latin typeface="Varela Round"/>
            </a:endParaRPr>
          </a:p>
          <a:p>
            <a:pPr algn="just">
              <a:buFont typeface="Arial" panose="020B0604020202020204" pitchFamily="34" charset="0"/>
              <a:buChar char="•"/>
            </a:pPr>
            <a:r>
              <a:rPr lang="en-US" sz="2000" b="0" i="0" dirty="0">
                <a:effectLst/>
                <a:latin typeface="Varela Round"/>
              </a:rPr>
              <a:t>DM Company used an integrated digital marketing strategy to specifically target B2B clients from each specific location.</a:t>
            </a:r>
          </a:p>
          <a:p>
            <a:pPr algn="just">
              <a:buFont typeface="Arial" panose="020B0604020202020204" pitchFamily="34" charset="0"/>
              <a:buChar char="•"/>
            </a:pPr>
            <a:endParaRPr lang="en-US" sz="2000" b="0" i="0" dirty="0">
              <a:effectLst/>
              <a:latin typeface="Varela Round"/>
            </a:endParaRPr>
          </a:p>
          <a:p>
            <a:pPr algn="just">
              <a:buFont typeface="Arial" panose="020B0604020202020204" pitchFamily="34" charset="0"/>
              <a:buChar char="•"/>
            </a:pPr>
            <a:r>
              <a:rPr lang="en-US" sz="2000" b="0" i="0" dirty="0">
                <a:effectLst/>
                <a:latin typeface="Varela Round"/>
              </a:rPr>
              <a:t>DM Company team implemented the best cost per click strategy based on every device and pin code.</a:t>
            </a:r>
          </a:p>
          <a:p>
            <a:pPr algn="just">
              <a:buFont typeface="Arial" panose="020B0604020202020204" pitchFamily="34" charset="0"/>
              <a:buChar char="•"/>
            </a:pPr>
            <a:endParaRPr lang="en-US" sz="2000" b="0" i="0" dirty="0">
              <a:effectLst/>
              <a:latin typeface="Varela Round"/>
            </a:endParaRPr>
          </a:p>
          <a:p>
            <a:pPr algn="just">
              <a:buFont typeface="Arial" panose="020B0604020202020204" pitchFamily="34" charset="0"/>
              <a:buChar char="•"/>
            </a:pPr>
            <a:endParaRPr lang="en-US" sz="2000" b="0" i="0" dirty="0">
              <a:effectLst/>
              <a:latin typeface="Varela Round"/>
            </a:endParaRPr>
          </a:p>
        </p:txBody>
      </p:sp>
    </p:spTree>
    <p:extLst>
      <p:ext uri="{BB962C8B-B14F-4D97-AF65-F5344CB8AC3E}">
        <p14:creationId xmlns:p14="http://schemas.microsoft.com/office/powerpoint/2010/main" val="342681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 calcmode="lin" valueType="num">
                                      <p:cBhvr additive="base">
                                        <p:cTn id="2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05DC19-D623-4FDB-BCDE-B2EBBBB1B200}"/>
              </a:ext>
            </a:extLst>
          </p:cNvPr>
          <p:cNvSpPr>
            <a:spLocks noGrp="1"/>
          </p:cNvSpPr>
          <p:nvPr>
            <p:ph type="title"/>
          </p:nvPr>
        </p:nvSpPr>
        <p:spPr/>
        <p:txBody>
          <a:bodyPr/>
          <a:lstStyle/>
          <a:p>
            <a:r>
              <a:rPr lang="en-US" dirty="0"/>
              <a:t>Result</a:t>
            </a:r>
            <a:endParaRPr lang="en-IN" dirty="0"/>
          </a:p>
        </p:txBody>
      </p:sp>
      <p:sp>
        <p:nvSpPr>
          <p:cNvPr id="4" name="Text Placeholder 3">
            <a:extLst>
              <a:ext uri="{FF2B5EF4-FFF2-40B4-BE49-F238E27FC236}">
                <a16:creationId xmlns:a16="http://schemas.microsoft.com/office/drawing/2014/main" id="{F23C446A-4202-48C7-A94F-685BEAA70786}"/>
              </a:ext>
            </a:extLst>
          </p:cNvPr>
          <p:cNvSpPr>
            <a:spLocks noGrp="1"/>
          </p:cNvSpPr>
          <p:nvPr>
            <p:ph type="body" idx="13"/>
          </p:nvPr>
        </p:nvSpPr>
        <p:spPr/>
        <p:txBody>
          <a:bodyPr>
            <a:normAutofit fontScale="85000" lnSpcReduction="20000"/>
          </a:bodyPr>
          <a:lstStyle/>
          <a:p>
            <a:endParaRPr lang="en-IN"/>
          </a:p>
        </p:txBody>
      </p:sp>
      <p:sp>
        <p:nvSpPr>
          <p:cNvPr id="6" name="TextBox 5">
            <a:extLst>
              <a:ext uri="{FF2B5EF4-FFF2-40B4-BE49-F238E27FC236}">
                <a16:creationId xmlns:a16="http://schemas.microsoft.com/office/drawing/2014/main" id="{5E20AF60-BA7C-44BB-858A-C2D5987EB3A9}"/>
              </a:ext>
            </a:extLst>
          </p:cNvPr>
          <p:cNvSpPr txBox="1"/>
          <p:nvPr/>
        </p:nvSpPr>
        <p:spPr>
          <a:xfrm>
            <a:off x="405413" y="2415557"/>
            <a:ext cx="11381173" cy="3539430"/>
          </a:xfrm>
          <a:prstGeom prst="rect">
            <a:avLst/>
          </a:prstGeom>
          <a:noFill/>
        </p:spPr>
        <p:txBody>
          <a:bodyPr wrap="square">
            <a:spAutoFit/>
          </a:bodyPr>
          <a:lstStyle/>
          <a:p>
            <a:pPr algn="just">
              <a:buFont typeface="Arial" panose="020B0604020202020204" pitchFamily="34" charset="0"/>
              <a:buChar char="•"/>
            </a:pPr>
            <a:r>
              <a:rPr lang="en-US" sz="2800" b="0" i="0" dirty="0">
                <a:effectLst/>
                <a:latin typeface="Varela Round"/>
              </a:rPr>
              <a:t>With the help of expert Facebook marketing strategies, we managed to adhere to and surpass our client’s requirements and managed to deliver the desired results well in time with ROI.</a:t>
            </a:r>
          </a:p>
          <a:p>
            <a:pPr algn="just">
              <a:buFont typeface="Arial" panose="020B0604020202020204" pitchFamily="34" charset="0"/>
              <a:buChar char="•"/>
            </a:pPr>
            <a:endParaRPr lang="en-US" sz="2800" b="0" i="0" dirty="0">
              <a:effectLst/>
              <a:latin typeface="Varela Round"/>
            </a:endParaRPr>
          </a:p>
          <a:p>
            <a:pPr algn="just">
              <a:buFont typeface="Arial" panose="020B0604020202020204" pitchFamily="34" charset="0"/>
              <a:buChar char="•"/>
            </a:pPr>
            <a:r>
              <a:rPr lang="en-US" sz="2800" b="0" i="0" dirty="0" err="1">
                <a:effectLst/>
                <a:latin typeface="Varela Round"/>
              </a:rPr>
              <a:t>Yashus</a:t>
            </a:r>
            <a:r>
              <a:rPr lang="en-US" sz="2800" b="0" i="0" dirty="0">
                <a:effectLst/>
                <a:latin typeface="Varela Round"/>
              </a:rPr>
              <a:t> generated 70% institutional leads within a month of the launch of the lead generation campaign for PPE kits.</a:t>
            </a:r>
          </a:p>
          <a:p>
            <a:pPr algn="just">
              <a:buFont typeface="Arial" panose="020B0604020202020204" pitchFamily="34" charset="0"/>
              <a:buChar char="•"/>
            </a:pPr>
            <a:endParaRPr lang="en-US" sz="2800" b="0" i="0" dirty="0">
              <a:effectLst/>
              <a:latin typeface="Varela Round"/>
            </a:endParaRPr>
          </a:p>
          <a:p>
            <a:pPr algn="just">
              <a:buFont typeface="Arial" panose="020B0604020202020204" pitchFamily="34" charset="0"/>
              <a:buChar char="•"/>
            </a:pPr>
            <a:r>
              <a:rPr lang="en-US" sz="2800" b="0" i="0" dirty="0">
                <a:effectLst/>
                <a:latin typeface="Varela Round"/>
              </a:rPr>
              <a:t>The average leads per day increased to 40 leads</a:t>
            </a:r>
          </a:p>
        </p:txBody>
      </p:sp>
      <p:sp>
        <p:nvSpPr>
          <p:cNvPr id="8" name="TextBox 7">
            <a:extLst>
              <a:ext uri="{FF2B5EF4-FFF2-40B4-BE49-F238E27FC236}">
                <a16:creationId xmlns:a16="http://schemas.microsoft.com/office/drawing/2014/main" id="{F3297AF7-EE2E-42E0-997A-DCCE09B50799}"/>
              </a:ext>
            </a:extLst>
          </p:cNvPr>
          <p:cNvSpPr txBox="1"/>
          <p:nvPr/>
        </p:nvSpPr>
        <p:spPr>
          <a:xfrm>
            <a:off x="405413" y="6425469"/>
            <a:ext cx="11721483" cy="276999"/>
          </a:xfrm>
          <a:prstGeom prst="rect">
            <a:avLst/>
          </a:prstGeom>
          <a:noFill/>
        </p:spPr>
        <p:txBody>
          <a:bodyPr wrap="square">
            <a:spAutoFit/>
          </a:bodyPr>
          <a:lstStyle/>
          <a:p>
            <a:r>
              <a:rPr lang="en-IN" sz="1200" dirty="0"/>
              <a:t>https://yashus.in/case-study/yuva-clothing-company-facebook-lead-generation-campaign-case-study/</a:t>
            </a:r>
          </a:p>
        </p:txBody>
      </p:sp>
    </p:spTree>
    <p:extLst>
      <p:ext uri="{BB962C8B-B14F-4D97-AF65-F5344CB8AC3E}">
        <p14:creationId xmlns:p14="http://schemas.microsoft.com/office/powerpoint/2010/main" val="1606121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214</TotalTime>
  <Words>631</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Century Gothic</vt:lpstr>
      <vt:lpstr>Times New Roman</vt:lpstr>
      <vt:lpstr>Varela Round</vt:lpstr>
      <vt:lpstr>Wingdings 2</vt:lpstr>
      <vt:lpstr>Quotable</vt:lpstr>
      <vt:lpstr>Traditional Marketing Vs Digital Marketing</vt:lpstr>
      <vt:lpstr>Measurement and Tracking</vt:lpstr>
      <vt:lpstr>Digital Marketing</vt:lpstr>
      <vt:lpstr>Generate Potential Lead</vt:lpstr>
      <vt:lpstr>Lead Generation from Digital Marketing</vt:lpstr>
      <vt:lpstr>Case Study-Discussion</vt:lpstr>
      <vt:lpstr>Challenge</vt:lpstr>
      <vt:lpstr>Solutions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Overview</dc:title>
  <dc:creator>Abhishek Shukla</dc:creator>
  <cp:lastModifiedBy>Abhishek Shukla</cp:lastModifiedBy>
  <cp:revision>18</cp:revision>
  <dcterms:created xsi:type="dcterms:W3CDTF">2021-01-11T10:58:22Z</dcterms:created>
  <dcterms:modified xsi:type="dcterms:W3CDTF">2021-01-18T07:05:21Z</dcterms:modified>
</cp:coreProperties>
</file>