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391" r:id="rId2"/>
    <p:sldId id="396" r:id="rId3"/>
    <p:sldId id="397" r:id="rId4"/>
    <p:sldId id="398" r:id="rId5"/>
    <p:sldId id="399" r:id="rId6"/>
    <p:sldId id="400" r:id="rId7"/>
    <p:sldId id="401" r:id="rId8"/>
    <p:sldId id="40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E0A76-7B42-4929-ADA7-9FFDD8478D1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A2FAFA51-EA71-4C40-9914-E02CFC5F87E8}">
      <dgm:prSet phldrT="[Text]"/>
      <dgm:spPr/>
      <dgm:t>
        <a:bodyPr/>
        <a:lstStyle/>
        <a:p>
          <a:r>
            <a:rPr lang="en-US" dirty="0"/>
            <a:t>Personalization</a:t>
          </a:r>
          <a:endParaRPr lang="en-IN" dirty="0"/>
        </a:p>
      </dgm:t>
    </dgm:pt>
    <dgm:pt modelId="{65836F32-8574-46CD-8AFF-6E270F352ED2}" type="parTrans" cxnId="{B4679EA3-2378-428A-8E48-B09084BEB70B}">
      <dgm:prSet/>
      <dgm:spPr/>
      <dgm:t>
        <a:bodyPr/>
        <a:lstStyle/>
        <a:p>
          <a:endParaRPr lang="en-IN"/>
        </a:p>
      </dgm:t>
    </dgm:pt>
    <dgm:pt modelId="{8F07672A-2C35-4B7F-8AF4-A87431DC7D3D}" type="sibTrans" cxnId="{B4679EA3-2378-428A-8E48-B09084BEB70B}">
      <dgm:prSet/>
      <dgm:spPr/>
      <dgm:t>
        <a:bodyPr/>
        <a:lstStyle/>
        <a:p>
          <a:endParaRPr lang="en-IN"/>
        </a:p>
      </dgm:t>
    </dgm:pt>
    <dgm:pt modelId="{932045F6-C52A-46A0-ADCC-B34A51C7782F}">
      <dgm:prSet phldrT="[Text]"/>
      <dgm:spPr/>
      <dgm:t>
        <a:bodyPr/>
        <a:lstStyle/>
        <a:p>
          <a:r>
            <a:rPr lang="en-US" dirty="0"/>
            <a:t>Web Analytics</a:t>
          </a:r>
          <a:endParaRPr lang="en-IN" dirty="0"/>
        </a:p>
      </dgm:t>
    </dgm:pt>
    <dgm:pt modelId="{FB6BC867-D403-4CC9-8F1D-8FA40672634B}" type="parTrans" cxnId="{E9CB5B33-41A7-4621-AA00-A5E1CC3D73A3}">
      <dgm:prSet/>
      <dgm:spPr/>
      <dgm:t>
        <a:bodyPr/>
        <a:lstStyle/>
        <a:p>
          <a:endParaRPr lang="en-IN"/>
        </a:p>
      </dgm:t>
    </dgm:pt>
    <dgm:pt modelId="{3F40CB5E-CD85-4BE5-BA46-00DF270E6E95}" type="sibTrans" cxnId="{E9CB5B33-41A7-4621-AA00-A5E1CC3D73A3}">
      <dgm:prSet/>
      <dgm:spPr/>
      <dgm:t>
        <a:bodyPr/>
        <a:lstStyle/>
        <a:p>
          <a:endParaRPr lang="en-IN"/>
        </a:p>
      </dgm:t>
    </dgm:pt>
    <dgm:pt modelId="{9AA4C0CC-5109-4317-AB13-2BA4C212876D}">
      <dgm:prSet phldrT="[Text]"/>
      <dgm:spPr/>
      <dgm:t>
        <a:bodyPr/>
        <a:lstStyle/>
        <a:p>
          <a:r>
            <a:rPr lang="en-US" dirty="0"/>
            <a:t>Organizational Goals</a:t>
          </a:r>
          <a:endParaRPr lang="en-IN" dirty="0"/>
        </a:p>
      </dgm:t>
    </dgm:pt>
    <dgm:pt modelId="{9E526A54-3E5D-4D80-A644-D446795E9890}" type="parTrans" cxnId="{A5A8482D-312B-4C61-A0DA-C42EA63DF999}">
      <dgm:prSet/>
      <dgm:spPr/>
      <dgm:t>
        <a:bodyPr/>
        <a:lstStyle/>
        <a:p>
          <a:endParaRPr lang="en-IN"/>
        </a:p>
      </dgm:t>
    </dgm:pt>
    <dgm:pt modelId="{E9B873E9-ECB4-4233-AF45-2C29D5969BB9}" type="sibTrans" cxnId="{A5A8482D-312B-4C61-A0DA-C42EA63DF999}">
      <dgm:prSet/>
      <dgm:spPr/>
      <dgm:t>
        <a:bodyPr/>
        <a:lstStyle/>
        <a:p>
          <a:endParaRPr lang="en-IN"/>
        </a:p>
      </dgm:t>
    </dgm:pt>
    <dgm:pt modelId="{B25CBCC7-C273-458F-8C50-6EB8E96AC5D8}" type="pres">
      <dgm:prSet presAssocID="{BF2E0A76-7B42-4929-ADA7-9FFDD8478D13}" presName="Name0" presStyleCnt="0">
        <dgm:presLayoutVars>
          <dgm:dir/>
          <dgm:resizeHandles val="exact"/>
        </dgm:presLayoutVars>
      </dgm:prSet>
      <dgm:spPr/>
    </dgm:pt>
    <dgm:pt modelId="{C955219B-DA0F-4297-8631-D2CE723358E7}" type="pres">
      <dgm:prSet presAssocID="{A2FAFA51-EA71-4C40-9914-E02CFC5F87E8}" presName="node" presStyleLbl="node1" presStyleIdx="0" presStyleCnt="3">
        <dgm:presLayoutVars>
          <dgm:bulletEnabled val="1"/>
        </dgm:presLayoutVars>
      </dgm:prSet>
      <dgm:spPr/>
    </dgm:pt>
    <dgm:pt modelId="{FCE19FC3-7177-4F3B-B162-231281EA41B4}" type="pres">
      <dgm:prSet presAssocID="{8F07672A-2C35-4B7F-8AF4-A87431DC7D3D}" presName="sibTrans" presStyleLbl="sibTrans2D1" presStyleIdx="0" presStyleCnt="2"/>
      <dgm:spPr/>
    </dgm:pt>
    <dgm:pt modelId="{9DAFFBE3-89EE-48DF-BACC-B5C3E08970ED}" type="pres">
      <dgm:prSet presAssocID="{8F07672A-2C35-4B7F-8AF4-A87431DC7D3D}" presName="connectorText" presStyleLbl="sibTrans2D1" presStyleIdx="0" presStyleCnt="2"/>
      <dgm:spPr/>
    </dgm:pt>
    <dgm:pt modelId="{71EA2C6B-B904-4065-8BEC-5898EB3D9729}" type="pres">
      <dgm:prSet presAssocID="{932045F6-C52A-46A0-ADCC-B34A51C7782F}" presName="node" presStyleLbl="node1" presStyleIdx="1" presStyleCnt="3">
        <dgm:presLayoutVars>
          <dgm:bulletEnabled val="1"/>
        </dgm:presLayoutVars>
      </dgm:prSet>
      <dgm:spPr/>
    </dgm:pt>
    <dgm:pt modelId="{FB6880B1-52E9-4D3E-AA5C-EDDBF66F6795}" type="pres">
      <dgm:prSet presAssocID="{3F40CB5E-CD85-4BE5-BA46-00DF270E6E95}" presName="sibTrans" presStyleLbl="sibTrans2D1" presStyleIdx="1" presStyleCnt="2"/>
      <dgm:spPr/>
    </dgm:pt>
    <dgm:pt modelId="{FDADF6E4-61D5-4691-A80C-321237BA70E2}" type="pres">
      <dgm:prSet presAssocID="{3F40CB5E-CD85-4BE5-BA46-00DF270E6E95}" presName="connectorText" presStyleLbl="sibTrans2D1" presStyleIdx="1" presStyleCnt="2"/>
      <dgm:spPr/>
    </dgm:pt>
    <dgm:pt modelId="{FB1E5618-BDA4-43CF-A040-221C3F025235}" type="pres">
      <dgm:prSet presAssocID="{9AA4C0CC-5109-4317-AB13-2BA4C212876D}" presName="node" presStyleLbl="node1" presStyleIdx="2" presStyleCnt="3">
        <dgm:presLayoutVars>
          <dgm:bulletEnabled val="1"/>
        </dgm:presLayoutVars>
      </dgm:prSet>
      <dgm:spPr/>
    </dgm:pt>
  </dgm:ptLst>
  <dgm:cxnLst>
    <dgm:cxn modelId="{A7162C2A-03A0-4054-8D14-A539FE0BBFC8}" type="presOf" srcId="{932045F6-C52A-46A0-ADCC-B34A51C7782F}" destId="{71EA2C6B-B904-4065-8BEC-5898EB3D9729}" srcOrd="0" destOrd="0" presId="urn:microsoft.com/office/officeart/2005/8/layout/process1"/>
    <dgm:cxn modelId="{A5A8482D-312B-4C61-A0DA-C42EA63DF999}" srcId="{BF2E0A76-7B42-4929-ADA7-9FFDD8478D13}" destId="{9AA4C0CC-5109-4317-AB13-2BA4C212876D}" srcOrd="2" destOrd="0" parTransId="{9E526A54-3E5D-4D80-A644-D446795E9890}" sibTransId="{E9B873E9-ECB4-4233-AF45-2C29D5969BB9}"/>
    <dgm:cxn modelId="{89788030-8702-44E7-8DE9-6362B3746497}" type="presOf" srcId="{3F40CB5E-CD85-4BE5-BA46-00DF270E6E95}" destId="{FDADF6E4-61D5-4691-A80C-321237BA70E2}" srcOrd="1" destOrd="0" presId="urn:microsoft.com/office/officeart/2005/8/layout/process1"/>
    <dgm:cxn modelId="{E9CB5B33-41A7-4621-AA00-A5E1CC3D73A3}" srcId="{BF2E0A76-7B42-4929-ADA7-9FFDD8478D13}" destId="{932045F6-C52A-46A0-ADCC-B34A51C7782F}" srcOrd="1" destOrd="0" parTransId="{FB6BC867-D403-4CC9-8F1D-8FA40672634B}" sibTransId="{3F40CB5E-CD85-4BE5-BA46-00DF270E6E95}"/>
    <dgm:cxn modelId="{469B4A6C-D8C0-4D34-946D-E9A8149D66EC}" type="presOf" srcId="{BF2E0A76-7B42-4929-ADA7-9FFDD8478D13}" destId="{B25CBCC7-C273-458F-8C50-6EB8E96AC5D8}" srcOrd="0" destOrd="0" presId="urn:microsoft.com/office/officeart/2005/8/layout/process1"/>
    <dgm:cxn modelId="{0AD19B6F-908F-48B7-82F1-BF808C6C93CE}" type="presOf" srcId="{9AA4C0CC-5109-4317-AB13-2BA4C212876D}" destId="{FB1E5618-BDA4-43CF-A040-221C3F025235}" srcOrd="0" destOrd="0" presId="urn:microsoft.com/office/officeart/2005/8/layout/process1"/>
    <dgm:cxn modelId="{337BA196-7D3C-46FA-83A5-E650C490DA05}" type="presOf" srcId="{3F40CB5E-CD85-4BE5-BA46-00DF270E6E95}" destId="{FB6880B1-52E9-4D3E-AA5C-EDDBF66F6795}" srcOrd="0" destOrd="0" presId="urn:microsoft.com/office/officeart/2005/8/layout/process1"/>
    <dgm:cxn modelId="{B4679EA3-2378-428A-8E48-B09084BEB70B}" srcId="{BF2E0A76-7B42-4929-ADA7-9FFDD8478D13}" destId="{A2FAFA51-EA71-4C40-9914-E02CFC5F87E8}" srcOrd="0" destOrd="0" parTransId="{65836F32-8574-46CD-8AFF-6E270F352ED2}" sibTransId="{8F07672A-2C35-4B7F-8AF4-A87431DC7D3D}"/>
    <dgm:cxn modelId="{7C82D9B8-3F6A-44E1-9687-DC807C464403}" type="presOf" srcId="{8F07672A-2C35-4B7F-8AF4-A87431DC7D3D}" destId="{9DAFFBE3-89EE-48DF-BACC-B5C3E08970ED}" srcOrd="1" destOrd="0" presId="urn:microsoft.com/office/officeart/2005/8/layout/process1"/>
    <dgm:cxn modelId="{C26706D9-9F91-4E1E-83CF-EE030DC16738}" type="presOf" srcId="{8F07672A-2C35-4B7F-8AF4-A87431DC7D3D}" destId="{FCE19FC3-7177-4F3B-B162-231281EA41B4}" srcOrd="0" destOrd="0" presId="urn:microsoft.com/office/officeart/2005/8/layout/process1"/>
    <dgm:cxn modelId="{7E2497ED-E22A-449D-8693-B379E918BA40}" type="presOf" srcId="{A2FAFA51-EA71-4C40-9914-E02CFC5F87E8}" destId="{C955219B-DA0F-4297-8631-D2CE723358E7}" srcOrd="0" destOrd="0" presId="urn:microsoft.com/office/officeart/2005/8/layout/process1"/>
    <dgm:cxn modelId="{6ABC3214-F0C0-4634-B1E9-7D4B9A305D41}" type="presParOf" srcId="{B25CBCC7-C273-458F-8C50-6EB8E96AC5D8}" destId="{C955219B-DA0F-4297-8631-D2CE723358E7}" srcOrd="0" destOrd="0" presId="urn:microsoft.com/office/officeart/2005/8/layout/process1"/>
    <dgm:cxn modelId="{18FF2988-9F46-4537-B834-B983A4631506}" type="presParOf" srcId="{B25CBCC7-C273-458F-8C50-6EB8E96AC5D8}" destId="{FCE19FC3-7177-4F3B-B162-231281EA41B4}" srcOrd="1" destOrd="0" presId="urn:microsoft.com/office/officeart/2005/8/layout/process1"/>
    <dgm:cxn modelId="{519D4DCA-23C9-40CA-8EE6-925B95BA19C1}" type="presParOf" srcId="{FCE19FC3-7177-4F3B-B162-231281EA41B4}" destId="{9DAFFBE3-89EE-48DF-BACC-B5C3E08970ED}" srcOrd="0" destOrd="0" presId="urn:microsoft.com/office/officeart/2005/8/layout/process1"/>
    <dgm:cxn modelId="{4FF42638-00DB-4380-88C1-1B26A583D4A6}" type="presParOf" srcId="{B25CBCC7-C273-458F-8C50-6EB8E96AC5D8}" destId="{71EA2C6B-B904-4065-8BEC-5898EB3D9729}" srcOrd="2" destOrd="0" presId="urn:microsoft.com/office/officeart/2005/8/layout/process1"/>
    <dgm:cxn modelId="{A6466A54-6509-4A98-A611-15A45AFC767C}" type="presParOf" srcId="{B25CBCC7-C273-458F-8C50-6EB8E96AC5D8}" destId="{FB6880B1-52E9-4D3E-AA5C-EDDBF66F6795}" srcOrd="3" destOrd="0" presId="urn:microsoft.com/office/officeart/2005/8/layout/process1"/>
    <dgm:cxn modelId="{1B41BF22-1AA9-48DB-89DA-A502E50C1CC3}" type="presParOf" srcId="{FB6880B1-52E9-4D3E-AA5C-EDDBF66F6795}" destId="{FDADF6E4-61D5-4691-A80C-321237BA70E2}" srcOrd="0" destOrd="0" presId="urn:microsoft.com/office/officeart/2005/8/layout/process1"/>
    <dgm:cxn modelId="{5CFADB4D-FF74-4ACE-A83C-3D599371ABA9}" type="presParOf" srcId="{B25CBCC7-C273-458F-8C50-6EB8E96AC5D8}" destId="{FB1E5618-BDA4-43CF-A040-221C3F02523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5219B-DA0F-4297-8631-D2CE723358E7}">
      <dsp:nvSpPr>
        <dsp:cNvPr id="0" name=""/>
        <dsp:cNvSpPr/>
      </dsp:nvSpPr>
      <dsp:spPr>
        <a:xfrm>
          <a:off x="9694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Personalization</a:t>
          </a:r>
          <a:endParaRPr lang="en-IN" sz="2800" kern="1200" dirty="0"/>
        </a:p>
      </dsp:txBody>
      <dsp:txXfrm>
        <a:off x="60613" y="998557"/>
        <a:ext cx="2795678" cy="1636671"/>
      </dsp:txXfrm>
    </dsp:sp>
    <dsp:sp modelId="{FCE19FC3-7177-4F3B-B162-231281EA41B4}">
      <dsp:nvSpPr>
        <dsp:cNvPr id="0" name=""/>
        <dsp:cNvSpPr/>
      </dsp:nvSpPr>
      <dsp:spPr>
        <a:xfrm>
          <a:off x="3196962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3196962" y="1601318"/>
        <a:ext cx="429991" cy="431150"/>
      </dsp:txXfrm>
    </dsp:sp>
    <dsp:sp modelId="{71EA2C6B-B904-4065-8BEC-5898EB3D9729}">
      <dsp:nvSpPr>
        <dsp:cNvPr id="0" name=""/>
        <dsp:cNvSpPr/>
      </dsp:nvSpPr>
      <dsp:spPr>
        <a:xfrm>
          <a:off x="4066216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 Analytics</a:t>
          </a:r>
          <a:endParaRPr lang="en-IN" sz="2800" kern="1200" dirty="0"/>
        </a:p>
      </dsp:txBody>
      <dsp:txXfrm>
        <a:off x="4117135" y="998557"/>
        <a:ext cx="2795678" cy="1636671"/>
      </dsp:txXfrm>
    </dsp:sp>
    <dsp:sp modelId="{FB6880B1-52E9-4D3E-AA5C-EDDBF66F6795}">
      <dsp:nvSpPr>
        <dsp:cNvPr id="0" name=""/>
        <dsp:cNvSpPr/>
      </dsp:nvSpPr>
      <dsp:spPr>
        <a:xfrm>
          <a:off x="7253484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7253484" y="1601318"/>
        <a:ext cx="429991" cy="431150"/>
      </dsp:txXfrm>
    </dsp:sp>
    <dsp:sp modelId="{FB1E5618-BDA4-43CF-A040-221C3F025235}">
      <dsp:nvSpPr>
        <dsp:cNvPr id="0" name=""/>
        <dsp:cNvSpPr/>
      </dsp:nvSpPr>
      <dsp:spPr>
        <a:xfrm>
          <a:off x="8122739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Organizational Goals</a:t>
          </a:r>
          <a:endParaRPr lang="en-IN" sz="2800" kern="1200" dirty="0"/>
        </a:p>
      </dsp:txBody>
      <dsp:txXfrm>
        <a:off x="8173658" y="998557"/>
        <a:ext cx="2795678" cy="1636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1/20/2021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98AAF444-D030-4103-AEE5-6BEE6C4782CE}"/>
              </a:ext>
            </a:extLst>
          </p:cNvPr>
          <p:cNvSpPr/>
          <p:nvPr/>
        </p:nvSpPr>
        <p:spPr>
          <a:xfrm>
            <a:off x="3293619" y="4651591"/>
            <a:ext cx="8720828" cy="1766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F07DC9-D982-4CB6-9981-44788830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27276"/>
            <a:ext cx="3722703" cy="3827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1. Wide Reach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2. Niche Marketing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3. Cost Effective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4. Measurement and Tracking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5. Generates Potential Leads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6. Performance Oriented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7. Real Time Results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8. Audience Control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9. Interactivity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10.Fair Play/Equity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E0EF2-8C20-4D79-9F15-7C8BC481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833438"/>
            <a:ext cx="9555003" cy="56356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Traditional Marketing Vs Digital Marketing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5A09-4C91-449C-B322-A19C13D5742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CD043A-DDCE-45C2-8B4D-C033F6EDD0F7}"/>
              </a:ext>
            </a:extLst>
          </p:cNvPr>
          <p:cNvCxnSpPr/>
          <p:nvPr/>
        </p:nvCxnSpPr>
        <p:spPr>
          <a:xfrm>
            <a:off x="2938508" y="2327276"/>
            <a:ext cx="0" cy="10298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C06BEB-1A1A-4818-846D-FA7697AFF2CC}"/>
              </a:ext>
            </a:extLst>
          </p:cNvPr>
          <p:cNvCxnSpPr>
            <a:cxnSpLocks/>
          </p:cNvCxnSpPr>
          <p:nvPr/>
        </p:nvCxnSpPr>
        <p:spPr>
          <a:xfrm>
            <a:off x="3923929" y="3534792"/>
            <a:ext cx="0" cy="13568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D474FF-1CAA-4DE8-AD95-A9EB96D7FA83}"/>
              </a:ext>
            </a:extLst>
          </p:cNvPr>
          <p:cNvCxnSpPr/>
          <p:nvPr/>
        </p:nvCxnSpPr>
        <p:spPr>
          <a:xfrm>
            <a:off x="3089429" y="5019876"/>
            <a:ext cx="0" cy="10298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AD9BFE-37A8-42B5-B38F-2195602BE3CA}"/>
              </a:ext>
            </a:extLst>
          </p:cNvPr>
          <p:cNvSpPr txBox="1"/>
          <p:nvPr/>
        </p:nvSpPr>
        <p:spPr>
          <a:xfrm>
            <a:off x="10502307" y="5273170"/>
            <a:ext cx="151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Class-III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21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9AB120-579F-44F5-90B7-3E7F1859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CD4B-6A55-4981-B241-6DAD612A6B1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pic>
        <p:nvPicPr>
          <p:cNvPr id="5" name="Picture 2" descr="Premium Vector | Digital marketing icons collection">
            <a:extLst>
              <a:ext uri="{FF2B5EF4-FFF2-40B4-BE49-F238E27FC236}">
                <a16:creationId xmlns:a16="http://schemas.microsoft.com/office/drawing/2014/main" id="{B71C6B51-E71B-4727-93F8-02257B87AC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04" y="2012745"/>
            <a:ext cx="2227409" cy="222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traditional marketing? - Quora">
            <a:extLst>
              <a:ext uri="{FF2B5EF4-FFF2-40B4-BE49-F238E27FC236}">
                <a16:creationId xmlns:a16="http://schemas.microsoft.com/office/drawing/2014/main" id="{36F2A02E-40D6-45FD-A0B8-5820EF19B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7" y="4665113"/>
            <a:ext cx="3071756" cy="1786278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0AA979-4714-4E39-B404-D3DCD36A07AD}"/>
              </a:ext>
            </a:extLst>
          </p:cNvPr>
          <p:cNvSpPr/>
          <p:nvPr/>
        </p:nvSpPr>
        <p:spPr>
          <a:xfrm>
            <a:off x="4242280" y="3967191"/>
            <a:ext cx="2902998" cy="537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Return on Investment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Traditional Marketing v/s Digital Marketing | Magnarevo Private Limited">
            <a:extLst>
              <a:ext uri="{FF2B5EF4-FFF2-40B4-BE49-F238E27FC236}">
                <a16:creationId xmlns:a16="http://schemas.microsoft.com/office/drawing/2014/main" id="{1775FC62-BD06-4094-94E7-8EF021733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90" y="2547296"/>
            <a:ext cx="3634402" cy="36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B250FB-CFF4-4D64-8D8D-EC5CE6E9883F}"/>
              </a:ext>
            </a:extLst>
          </p:cNvPr>
          <p:cNvSpPr txBox="1"/>
          <p:nvPr/>
        </p:nvSpPr>
        <p:spPr>
          <a:xfrm>
            <a:off x="391504" y="6549820"/>
            <a:ext cx="6147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https://www.magnarevo.com/traditional-marketing-digital-marketing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335749-A436-49A6-8E9A-EDE28F4ED51A}"/>
              </a:ext>
            </a:extLst>
          </p:cNvPr>
          <p:cNvCxnSpPr>
            <a:cxnSpLocks/>
          </p:cNvCxnSpPr>
          <p:nvPr/>
        </p:nvCxnSpPr>
        <p:spPr>
          <a:xfrm>
            <a:off x="3540467" y="2020831"/>
            <a:ext cx="0" cy="44305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E64265-EAC4-4812-8E12-C3462DC2A7FD}"/>
              </a:ext>
            </a:extLst>
          </p:cNvPr>
          <p:cNvSpPr/>
          <p:nvPr/>
        </p:nvSpPr>
        <p:spPr>
          <a:xfrm>
            <a:off x="3604334" y="4083728"/>
            <a:ext cx="550406" cy="358774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7F88B05-15D3-4F41-BC89-D67B7B65C696}"/>
              </a:ext>
            </a:extLst>
          </p:cNvPr>
          <p:cNvSpPr/>
          <p:nvPr/>
        </p:nvSpPr>
        <p:spPr>
          <a:xfrm>
            <a:off x="7206418" y="4060450"/>
            <a:ext cx="550406" cy="358774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92949C-B30B-48C4-AF5C-525DFE4E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795" y="2114211"/>
            <a:ext cx="6572435" cy="82429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Possible the measure on investment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535E45-1B6B-401E-824B-92A5F418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319F1-8316-4440-A1BA-ED84B51AD41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73CA0-79C6-4936-B7E0-FE4E5D2C6E67}"/>
              </a:ext>
            </a:extLst>
          </p:cNvPr>
          <p:cNvSpPr/>
          <p:nvPr/>
        </p:nvSpPr>
        <p:spPr>
          <a:xfrm>
            <a:off x="4953740" y="2752077"/>
            <a:ext cx="1473694" cy="5948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 100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15D8E7-9E83-465C-8629-450C480511A4}"/>
              </a:ext>
            </a:extLst>
          </p:cNvPr>
          <p:cNvCxnSpPr>
            <a:stCxn id="5" idx="2"/>
          </p:cNvCxnSpPr>
          <p:nvPr/>
        </p:nvCxnSpPr>
        <p:spPr>
          <a:xfrm flipH="1">
            <a:off x="2701770" y="3346882"/>
            <a:ext cx="2988817" cy="1615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69987-927D-4EC5-8C12-11575257B519}"/>
              </a:ext>
            </a:extLst>
          </p:cNvPr>
          <p:cNvCxnSpPr>
            <a:stCxn id="5" idx="2"/>
          </p:cNvCxnSpPr>
          <p:nvPr/>
        </p:nvCxnSpPr>
        <p:spPr>
          <a:xfrm>
            <a:off x="5690587" y="3346882"/>
            <a:ext cx="71021" cy="1704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66B881-A3B6-4EA3-A628-55C1EE0B30BE}"/>
              </a:ext>
            </a:extLst>
          </p:cNvPr>
          <p:cNvCxnSpPr>
            <a:stCxn id="5" idx="2"/>
          </p:cNvCxnSpPr>
          <p:nvPr/>
        </p:nvCxnSpPr>
        <p:spPr>
          <a:xfrm>
            <a:off x="5690587" y="3346882"/>
            <a:ext cx="2988817" cy="1500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9A06C-DD29-435D-B1FC-90D8F3AA5238}"/>
              </a:ext>
            </a:extLst>
          </p:cNvPr>
          <p:cNvSpPr/>
          <p:nvPr/>
        </p:nvSpPr>
        <p:spPr>
          <a:xfrm>
            <a:off x="2135902" y="6325372"/>
            <a:ext cx="1251751" cy="532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 1900</a:t>
            </a:r>
            <a:endParaRPr lang="en-IN" dirty="0"/>
          </a:p>
        </p:txBody>
      </p:sp>
      <p:pic>
        <p:nvPicPr>
          <p:cNvPr id="13" name="Picture 4" descr="I Increased Sales When I Made this One Google AdWords Change">
            <a:extLst>
              <a:ext uri="{FF2B5EF4-FFF2-40B4-BE49-F238E27FC236}">
                <a16:creationId xmlns:a16="http://schemas.microsoft.com/office/drawing/2014/main" id="{1E474FEA-3E4F-4331-8623-57C8F31D6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92" y="5028067"/>
            <a:ext cx="1273773" cy="76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56165A-821C-497E-8B24-34612807AFF7}"/>
              </a:ext>
            </a:extLst>
          </p:cNvPr>
          <p:cNvSpPr txBox="1"/>
          <p:nvPr/>
        </p:nvSpPr>
        <p:spPr>
          <a:xfrm>
            <a:off x="2299317" y="5874185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 40</a:t>
            </a:r>
            <a:endParaRPr lang="en-IN" dirty="0"/>
          </a:p>
        </p:txBody>
      </p:sp>
      <p:pic>
        <p:nvPicPr>
          <p:cNvPr id="15" name="Picture 8" descr="Facebook Pixel - ClickMeeting Online Meetings Integration">
            <a:extLst>
              <a:ext uri="{FF2B5EF4-FFF2-40B4-BE49-F238E27FC236}">
                <a16:creationId xmlns:a16="http://schemas.microsoft.com/office/drawing/2014/main" id="{948D0EA2-A1F1-4BA6-ADD0-9B3630A7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89" y="5069450"/>
            <a:ext cx="1482919" cy="69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EE74BC-5720-4657-97B7-8EBD122A560B}"/>
              </a:ext>
            </a:extLst>
          </p:cNvPr>
          <p:cNvSpPr txBox="1"/>
          <p:nvPr/>
        </p:nvSpPr>
        <p:spPr>
          <a:xfrm>
            <a:off x="5462059" y="5874185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 50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204AD-1870-4C04-8DC4-49F86ABEF277}"/>
              </a:ext>
            </a:extLst>
          </p:cNvPr>
          <p:cNvSpPr/>
          <p:nvPr/>
        </p:nvSpPr>
        <p:spPr>
          <a:xfrm>
            <a:off x="5257872" y="6283483"/>
            <a:ext cx="1251751" cy="5326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 2500</a:t>
            </a:r>
            <a:endParaRPr lang="en-IN" dirty="0"/>
          </a:p>
        </p:txBody>
      </p:sp>
      <p:pic>
        <p:nvPicPr>
          <p:cNvPr id="2050" name="Picture 2" descr="MailChimp Review – 2021 Pricing, Features, Shortcomings">
            <a:extLst>
              <a:ext uri="{FF2B5EF4-FFF2-40B4-BE49-F238E27FC236}">
                <a16:creationId xmlns:a16="http://schemas.microsoft.com/office/drawing/2014/main" id="{5ADF2E24-66AE-453E-BD08-6E38639A5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69" y="4901906"/>
            <a:ext cx="959912" cy="9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A6FE97-EF72-43A3-B8C6-B0E985966849}"/>
              </a:ext>
            </a:extLst>
          </p:cNvPr>
          <p:cNvSpPr txBox="1"/>
          <p:nvPr/>
        </p:nvSpPr>
        <p:spPr>
          <a:xfrm>
            <a:off x="8328736" y="5952664"/>
            <a:ext cx="84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 10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0EF24-E757-465A-B3CC-7BF8BCF092D7}"/>
              </a:ext>
            </a:extLst>
          </p:cNvPr>
          <p:cNvSpPr/>
          <p:nvPr/>
        </p:nvSpPr>
        <p:spPr>
          <a:xfrm>
            <a:off x="8238479" y="6283483"/>
            <a:ext cx="1251751" cy="5326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 600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8A7254-2003-49E2-801F-0816D55AB758}"/>
              </a:ext>
            </a:extLst>
          </p:cNvPr>
          <p:cNvSpPr/>
          <p:nvPr/>
        </p:nvSpPr>
        <p:spPr>
          <a:xfrm>
            <a:off x="727969" y="3292184"/>
            <a:ext cx="1473694" cy="155502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Total Sale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Rs 5000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52FF88E9-06A1-44C9-8BE5-3B33F3A63F28}"/>
              </a:ext>
            </a:extLst>
          </p:cNvPr>
          <p:cNvSpPr/>
          <p:nvPr/>
        </p:nvSpPr>
        <p:spPr>
          <a:xfrm>
            <a:off x="8328736" y="2276615"/>
            <a:ext cx="2741718" cy="1607584"/>
          </a:xfrm>
          <a:prstGeom prst="leftArrowCallou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500 Customer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50 Customer Converted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96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901FAC-806E-43CA-AC3A-3A532029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Analysis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7CA0C-1BD9-4AA3-9162-E912FB923F7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80B0F-1025-4E9B-A64F-D0D9CF923135}"/>
              </a:ext>
            </a:extLst>
          </p:cNvPr>
          <p:cNvSpPr txBox="1"/>
          <p:nvPr/>
        </p:nvSpPr>
        <p:spPr>
          <a:xfrm>
            <a:off x="740046" y="2709844"/>
            <a:ext cx="45242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i="0" dirty="0">
                <a:effectLst/>
                <a:latin typeface="Poppins"/>
              </a:rPr>
              <a:t>Testing New Tracking Implementations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i="0" dirty="0">
              <a:effectLst/>
              <a:latin typeface="Poppi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0" dirty="0">
                <a:effectLst/>
                <a:latin typeface="Poppins"/>
              </a:rPr>
              <a:t>Monitoring Traffic During Media Attention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i="0" dirty="0">
              <a:effectLst/>
              <a:latin typeface="Poppi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0" dirty="0">
                <a:effectLst/>
                <a:latin typeface="Poppins"/>
              </a:rPr>
              <a:t>Monitoring Website Load for Developers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i="0" dirty="0">
              <a:effectLst/>
              <a:latin typeface="Poppins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i="0" dirty="0">
                <a:effectLst/>
                <a:latin typeface="Poppins"/>
              </a:rPr>
              <a:t>Setting Up Shortcuts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i="0" dirty="0">
              <a:effectLst/>
              <a:latin typeface="Poppins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i="0" dirty="0">
              <a:effectLst/>
              <a:latin typeface="Poppins"/>
            </a:endParaRPr>
          </a:p>
        </p:txBody>
      </p:sp>
      <p:pic>
        <p:nvPicPr>
          <p:cNvPr id="6" name="Picture 2" descr="Practical Uses for Real-Time Google Analytics">
            <a:extLst>
              <a:ext uri="{FF2B5EF4-FFF2-40B4-BE49-F238E27FC236}">
                <a16:creationId xmlns:a16="http://schemas.microsoft.com/office/drawing/2014/main" id="{89C10702-DC0D-4350-AF77-147D241D0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198" y="1890877"/>
            <a:ext cx="5805756" cy="43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28C637-FB71-4574-9626-40FC2DA3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Control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0133D-3E86-47F0-AAA5-90273AB7AB4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Customization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3A8505F-8160-46D2-B9BE-D8E6B867FAF8}"/>
              </a:ext>
            </a:extLst>
          </p:cNvPr>
          <p:cNvGraphicFramePr>
            <a:graphicFrameLocks/>
          </p:cNvGraphicFramePr>
          <p:nvPr/>
        </p:nvGraphicFramePr>
        <p:xfrm>
          <a:off x="581025" y="1524139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14BA5349-1F06-43DA-ACF3-C13F2C6D7876}"/>
              </a:ext>
            </a:extLst>
          </p:cNvPr>
          <p:cNvSpPr/>
          <p:nvPr/>
        </p:nvSpPr>
        <p:spPr>
          <a:xfrm>
            <a:off x="1740023" y="4261281"/>
            <a:ext cx="532661" cy="896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ACCAE-92C7-4781-A4BF-B3F6D15670BA}"/>
              </a:ext>
            </a:extLst>
          </p:cNvPr>
          <p:cNvSpPr txBox="1"/>
          <p:nvPr/>
        </p:nvSpPr>
        <p:spPr>
          <a:xfrm>
            <a:off x="1162975" y="5299969"/>
            <a:ext cx="339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</a:t>
            </a:r>
            <a:endParaRPr lang="en-IN" dirty="0"/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179EA117-8090-46E0-BD16-67A4571568BE}"/>
              </a:ext>
            </a:extLst>
          </p:cNvPr>
          <p:cNvSpPr/>
          <p:nvPr/>
        </p:nvSpPr>
        <p:spPr>
          <a:xfrm>
            <a:off x="3639845" y="4709603"/>
            <a:ext cx="3852908" cy="1826580"/>
          </a:xfrm>
          <a:prstGeom prst="irregularSeal1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Ad Personalization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B03B1A-CAA4-4536-9F02-B8CFDD13F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2363" y="4368168"/>
            <a:ext cx="2301875" cy="2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8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A14B7A-C379-440C-B4AE-A17D8A7A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CE208-1016-4882-890A-2729208A640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Digital Marketing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C8F123-1DF9-4BB1-A750-7ED6672479B6}"/>
              </a:ext>
            </a:extLst>
          </p:cNvPr>
          <p:cNvSpPr/>
          <p:nvPr/>
        </p:nvSpPr>
        <p:spPr>
          <a:xfrm>
            <a:off x="2427370" y="2604761"/>
            <a:ext cx="1496291" cy="554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Interactivity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1B4B4-1031-4FC1-BA9F-30E4D145EC4C}"/>
              </a:ext>
            </a:extLst>
          </p:cNvPr>
          <p:cNvSpPr txBox="1"/>
          <p:nvPr/>
        </p:nvSpPr>
        <p:spPr>
          <a:xfrm>
            <a:off x="4074582" y="2558686"/>
            <a:ext cx="631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Companies can interact with potential customers or vice versa in real time by using various Modes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78ECAB-9797-4571-B664-FD78648AF04B}"/>
              </a:ext>
            </a:extLst>
          </p:cNvPr>
          <p:cNvSpPr/>
          <p:nvPr/>
        </p:nvSpPr>
        <p:spPr>
          <a:xfrm>
            <a:off x="1186917" y="3699058"/>
            <a:ext cx="1988598" cy="12517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 Page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8276D-A123-43FE-8EDE-937454A6C304}"/>
              </a:ext>
            </a:extLst>
          </p:cNvPr>
          <p:cNvSpPr/>
          <p:nvPr/>
        </p:nvSpPr>
        <p:spPr>
          <a:xfrm>
            <a:off x="3469957" y="3698254"/>
            <a:ext cx="1988598" cy="12517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Blog</a:t>
            </a:r>
          </a:p>
          <a:p>
            <a:pPr algn="ctr"/>
            <a:r>
              <a:rPr lang="en-US" dirty="0"/>
              <a:t>Comments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53E75A-AC6C-4F50-951B-CC9A4036FA43}"/>
              </a:ext>
            </a:extLst>
          </p:cNvPr>
          <p:cNvSpPr/>
          <p:nvPr/>
        </p:nvSpPr>
        <p:spPr>
          <a:xfrm>
            <a:off x="6000094" y="3699058"/>
            <a:ext cx="1988598" cy="12517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Reviews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FC5844-8CD2-43D1-B1F2-E3BEA1A0C6AE}"/>
              </a:ext>
            </a:extLst>
          </p:cNvPr>
          <p:cNvSpPr/>
          <p:nvPr/>
        </p:nvSpPr>
        <p:spPr>
          <a:xfrm>
            <a:off x="8530231" y="3762681"/>
            <a:ext cx="1988598" cy="12517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Chat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E9A995-D247-4193-8872-2A7D129CE761}"/>
              </a:ext>
            </a:extLst>
          </p:cNvPr>
          <p:cNvSpPr/>
          <p:nvPr/>
        </p:nvSpPr>
        <p:spPr>
          <a:xfrm>
            <a:off x="2299234" y="5218619"/>
            <a:ext cx="1988598" cy="12517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YouTube Channel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6046B8-8887-4471-BDAB-F48A24364ACD}"/>
              </a:ext>
            </a:extLst>
          </p:cNvPr>
          <p:cNvSpPr/>
          <p:nvPr/>
        </p:nvSpPr>
        <p:spPr>
          <a:xfrm>
            <a:off x="7376133" y="5334029"/>
            <a:ext cx="1988598" cy="125175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63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E66E63-4C87-4600-A5C5-58AC4F94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16238-A78F-4693-9171-4E9360DDA82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Traditional Marketing</a:t>
            </a:r>
            <a:endParaRPr lang="en-IN" dirty="0"/>
          </a:p>
        </p:txBody>
      </p:sp>
      <p:pic>
        <p:nvPicPr>
          <p:cNvPr id="5" name="Picture 2" descr="What is traditional marketing? - Quora">
            <a:extLst>
              <a:ext uri="{FF2B5EF4-FFF2-40B4-BE49-F238E27FC236}">
                <a16:creationId xmlns:a16="http://schemas.microsoft.com/office/drawing/2014/main" id="{1EEE8CF0-5AD7-40E2-906B-F6AC6B3C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78" y="2779378"/>
            <a:ext cx="4681708" cy="2722492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ocial Interaction (EN) | Beaconforce">
            <a:extLst>
              <a:ext uri="{FF2B5EF4-FFF2-40B4-BE49-F238E27FC236}">
                <a16:creationId xmlns:a16="http://schemas.microsoft.com/office/drawing/2014/main" id="{F44EBB3D-8DFE-4108-AA8E-0AFCBBC0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299" y="2779378"/>
            <a:ext cx="2734646" cy="272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DD1234-EFE2-48E5-8434-01B56B676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783" y="3014641"/>
            <a:ext cx="1924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0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66419C-9845-4CBA-A66E-FBA89099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Play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F6AFC-188D-4071-9361-F47823E04EA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Myths</a:t>
            </a:r>
            <a:endParaRPr lang="en-IN" dirty="0"/>
          </a:p>
        </p:txBody>
      </p:sp>
      <p:pic>
        <p:nvPicPr>
          <p:cNvPr id="5" name="Picture 2" descr="Premium Vector | Digital marketing icons collection">
            <a:extLst>
              <a:ext uri="{FF2B5EF4-FFF2-40B4-BE49-F238E27FC236}">
                <a16:creationId xmlns:a16="http://schemas.microsoft.com/office/drawing/2014/main" id="{8FCC62BC-DE60-4409-AF52-379ECDA2B0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5" y="2387372"/>
            <a:ext cx="2555882" cy="25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D241825-5E7C-48E4-8084-AD000181B2F9}"/>
              </a:ext>
            </a:extLst>
          </p:cNvPr>
          <p:cNvSpPr/>
          <p:nvPr/>
        </p:nvSpPr>
        <p:spPr>
          <a:xfrm>
            <a:off x="3622916" y="3451153"/>
            <a:ext cx="1589103" cy="7723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9401F5-CC62-43B0-94DE-321176483C3F}"/>
              </a:ext>
            </a:extLst>
          </p:cNvPr>
          <p:cNvSpPr/>
          <p:nvPr/>
        </p:nvSpPr>
        <p:spPr>
          <a:xfrm>
            <a:off x="6289089" y="2321835"/>
            <a:ext cx="1790823" cy="1811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Brands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FC477C-3B83-43D9-9A4D-6DE4804B1A6F}"/>
              </a:ext>
            </a:extLst>
          </p:cNvPr>
          <p:cNvSpPr/>
          <p:nvPr/>
        </p:nvSpPr>
        <p:spPr>
          <a:xfrm>
            <a:off x="6289089" y="4648139"/>
            <a:ext cx="1790823" cy="1811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Scale Business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0C765-C6A8-49DE-9450-BEDD1B654B92}"/>
              </a:ext>
            </a:extLst>
          </p:cNvPr>
          <p:cNvCxnSpPr>
            <a:cxnSpLocks/>
          </p:cNvCxnSpPr>
          <p:nvPr/>
        </p:nvCxnSpPr>
        <p:spPr>
          <a:xfrm>
            <a:off x="5734975" y="2219367"/>
            <a:ext cx="0" cy="43944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42B0157-49D7-4F4D-B3BB-BB5C16E3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542" y="4467845"/>
            <a:ext cx="1924050" cy="1895475"/>
          </a:xfrm>
          <a:prstGeom prst="rect">
            <a:avLst/>
          </a:prstGeom>
        </p:spPr>
      </p:pic>
      <p:pic>
        <p:nvPicPr>
          <p:cNvPr id="4098" name="Picture 2" descr="3d illustration of glowing green ... | Stock image | Colourbox">
            <a:extLst>
              <a:ext uri="{FF2B5EF4-FFF2-40B4-BE49-F238E27FC236}">
                <a16:creationId xmlns:a16="http://schemas.microsoft.com/office/drawing/2014/main" id="{854BF13B-0D66-4363-B0C1-713308CD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519" y="2387372"/>
            <a:ext cx="1924051" cy="18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99AD7E-B979-4BDC-8DE1-7EEC64A5A0E1}"/>
              </a:ext>
            </a:extLst>
          </p:cNvPr>
          <p:cNvSpPr txBox="1"/>
          <p:nvPr/>
        </p:nvSpPr>
        <p:spPr>
          <a:xfrm>
            <a:off x="110146" y="5690525"/>
            <a:ext cx="56248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Any business can contend with their competitor irrespective of the size with sound digital marketing strategy and skills of digital marketing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482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264</TotalTime>
  <Words>193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Poppins</vt:lpstr>
      <vt:lpstr>Wingdings</vt:lpstr>
      <vt:lpstr>Wingdings 2</vt:lpstr>
      <vt:lpstr>Quotable</vt:lpstr>
      <vt:lpstr>Traditional Marketing Vs Digital Marketing</vt:lpstr>
      <vt:lpstr>Performance</vt:lpstr>
      <vt:lpstr>Performance</vt:lpstr>
      <vt:lpstr>Real Time Analysis</vt:lpstr>
      <vt:lpstr>Audience Control</vt:lpstr>
      <vt:lpstr>Interactivity</vt:lpstr>
      <vt:lpstr>Interactivity</vt:lpstr>
      <vt:lpstr>Fair 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23</cp:revision>
  <dcterms:created xsi:type="dcterms:W3CDTF">2021-01-11T10:58:22Z</dcterms:created>
  <dcterms:modified xsi:type="dcterms:W3CDTF">2021-01-20T07:09:40Z</dcterms:modified>
</cp:coreProperties>
</file>