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99" r:id="rId2"/>
    <p:sldId id="308" r:id="rId3"/>
    <p:sldId id="322" r:id="rId4"/>
    <p:sldId id="310" r:id="rId5"/>
    <p:sldId id="312" r:id="rId6"/>
    <p:sldId id="313" r:id="rId7"/>
    <p:sldId id="314" r:id="rId8"/>
    <p:sldId id="316" r:id="rId9"/>
    <p:sldId id="318" r:id="rId10"/>
    <p:sldId id="319" r:id="rId11"/>
    <p:sldId id="320" r:id="rId12"/>
    <p:sldId id="32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43" d="100"/>
          <a:sy n="43"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t>‹#›</a:t>
            </a:fld>
            <a:endParaRPr lang="en-IN"/>
          </a:p>
        </p:txBody>
      </p:sp>
    </p:spTree>
    <p:extLst>
      <p:ext uri="{BB962C8B-B14F-4D97-AF65-F5344CB8AC3E}">
        <p14:creationId xmlns:p14="http://schemas.microsoft.com/office/powerpoint/2010/main" val="140987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92DCA2A-9855-4CC5-851A-D290510FC9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93947875-84BC-4D03-99A2-4E64C0B9F1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9CEFDA13-EAF0-4CFC-9F08-C2A668C6F8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7225CB4-00EC-4891-B45F-968F8423334E}" type="slidenum">
              <a:rPr lang="en-ZA" altLang="en-US"/>
              <a:pPr eaLnBrk="1" hangingPunct="1"/>
              <a:t>1</a:t>
            </a:fld>
            <a:endParaRPr lang="en-Z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40558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908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7187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9F527-EAA2-40D1-9997-F4B2C6C97036}"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6537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56285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4247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ＭＳ Ｐゴシック"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Arial" pitchFamily="34" charset="0"/>
                <a:ea typeface="ＭＳ Ｐゴシック" pitchFamily="-97" charset="-128"/>
              </a:defRPr>
            </a:lvl1pPr>
          </a:lstStyle>
          <a:p>
            <a:pPr>
              <a:defRPr/>
            </a:pPr>
            <a:fld id="{D9BDB1CE-4403-4F1D-A325-02DEB805A846}" type="datetime1">
              <a:rPr lang="en-US"/>
              <a:pPr>
                <a:defRPr/>
              </a:pPr>
              <a:t>1/22/2021</a:t>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itchFamily="34" charset="0"/>
                <a:ea typeface="ＭＳ Ｐゴシック" pitchFamily="-97" charset="-128"/>
              </a:defRPr>
            </a:lvl1pPr>
          </a:lstStyle>
          <a:p>
            <a:pPr>
              <a:defRPr/>
            </a:pPr>
            <a:r>
              <a:rPr lang="da-DK"/>
              <a:t>Your Logo</a:t>
            </a:r>
          </a:p>
        </p:txBody>
      </p:sp>
    </p:spTree>
    <p:extLst>
      <p:ext uri="{BB962C8B-B14F-4D97-AF65-F5344CB8AC3E}">
        <p14:creationId xmlns:p14="http://schemas.microsoft.com/office/powerpoint/2010/main" val="397711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50859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336261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23589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6334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202005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172700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1670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t>22-01-2021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t>‹#›</a:t>
            </a:fld>
            <a:endParaRPr lang="en-IN"/>
          </a:p>
        </p:txBody>
      </p:sp>
    </p:spTree>
    <p:extLst>
      <p:ext uri="{BB962C8B-B14F-4D97-AF65-F5344CB8AC3E}">
        <p14:creationId xmlns:p14="http://schemas.microsoft.com/office/powerpoint/2010/main" val="423770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t>22-01-2021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t>‹#›</a:t>
            </a:fld>
            <a:endParaRPr lang="en-IN"/>
          </a:p>
        </p:txBody>
      </p:sp>
    </p:spTree>
    <p:extLst>
      <p:ext uri="{BB962C8B-B14F-4D97-AF65-F5344CB8AC3E}">
        <p14:creationId xmlns:p14="http://schemas.microsoft.com/office/powerpoint/2010/main" val="6625031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Billede 9" descr="dreamstime_www_world.jpg">
            <a:extLst>
              <a:ext uri="{FF2B5EF4-FFF2-40B4-BE49-F238E27FC236}">
                <a16:creationId xmlns:a16="http://schemas.microsoft.com/office/drawing/2014/main" id="{010E8CD0-FDB1-4B36-8C33-0F876DD416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Kombinationstegning 7">
            <a:extLst>
              <a:ext uri="{FF2B5EF4-FFF2-40B4-BE49-F238E27FC236}">
                <a16:creationId xmlns:a16="http://schemas.microsoft.com/office/drawing/2014/main" id="{4EEC2989-49AE-421C-B21C-A1B3F9A2B484}"/>
              </a:ext>
            </a:extLst>
          </p:cNvPr>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headEnd/>
            <a:tailEnd/>
          </a:ln>
          <a:effectLst/>
        </p:spPr>
        <p:txBody>
          <a:bodyPr anchor="ctr"/>
          <a:lstStyle/>
          <a:p>
            <a:pPr indent="-342900" algn="ctr">
              <a:defRPr/>
            </a:pPr>
            <a:endParaRPr lang="da-DK" sz="1600" b="1" kern="0" noProof="1">
              <a:solidFill>
                <a:srgbClr val="FFFFFF"/>
              </a:solidFill>
              <a:ea typeface="ＭＳ Ｐゴシック" pitchFamily="-97" charset="-128"/>
            </a:endParaRPr>
          </a:p>
        </p:txBody>
      </p:sp>
      <p:sp>
        <p:nvSpPr>
          <p:cNvPr id="11268" name="Rectangle 5">
            <a:extLst>
              <a:ext uri="{FF2B5EF4-FFF2-40B4-BE49-F238E27FC236}">
                <a16:creationId xmlns:a16="http://schemas.microsoft.com/office/drawing/2014/main" id="{33766459-EC84-436F-903F-0FBF09610153}"/>
              </a:ext>
            </a:extLst>
          </p:cNvPr>
          <p:cNvSpPr txBox="1">
            <a:spLocks noChangeArrowheads="1"/>
          </p:cNvSpPr>
          <p:nvPr/>
        </p:nvSpPr>
        <p:spPr bwMode="gray">
          <a:xfrm>
            <a:off x="2043114" y="5110164"/>
            <a:ext cx="50815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914400">
              <a:lnSpc>
                <a:spcPct val="95000"/>
              </a:lnSpc>
            </a:pPr>
            <a:r>
              <a:rPr lang="en-US" altLang="en-US" sz="3000" b="1">
                <a:solidFill>
                  <a:schemeClr val="tx2"/>
                </a:solidFill>
              </a:rPr>
              <a:t>Digital Strategies</a:t>
            </a:r>
          </a:p>
          <a:p>
            <a:pPr defTabSz="914400">
              <a:lnSpc>
                <a:spcPct val="95000"/>
              </a:lnSpc>
            </a:pPr>
            <a:endParaRPr lang="en-US" altLang="en-US" sz="1200" b="1">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6CAC33B7-1CAC-4BEF-931E-59832AAE79AE}"/>
              </a:ext>
            </a:extLst>
          </p:cNvPr>
          <p:cNvSpPr>
            <a:spLocks noGrp="1"/>
          </p:cNvSpPr>
          <p:nvPr>
            <p:ph idx="1"/>
          </p:nvPr>
        </p:nvSpPr>
        <p:spPr bwMode="auto">
          <a:xfrm>
            <a:off x="1524000" y="2325843"/>
            <a:ext cx="9144000" cy="4878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solidFill>
                  <a:schemeClr val="tx1"/>
                </a:solidFill>
                <a:ea typeface="ＭＳ Ｐゴシック" panose="020B0600070205080204" pitchFamily="34" charset="-128"/>
              </a:rPr>
              <a:t>The Internet, as an information and entertainment medium, naturally lends itself to being used to promote products.</a:t>
            </a:r>
          </a:p>
          <a:p>
            <a:r>
              <a:rPr lang="en-US" altLang="en-US" sz="2400" dirty="0">
                <a:solidFill>
                  <a:schemeClr val="tx1"/>
                </a:solidFill>
                <a:ea typeface="ＭＳ Ｐゴシック" panose="020B0600070205080204" pitchFamily="34" charset="-128"/>
              </a:rPr>
              <a:t> The online promotional mix is an extension of the offline, but with some significant differences. </a:t>
            </a:r>
          </a:p>
          <a:p>
            <a:r>
              <a:rPr lang="en-US" altLang="en-US" sz="2400" dirty="0">
                <a:solidFill>
                  <a:schemeClr val="tx1"/>
                </a:solidFill>
                <a:ea typeface="ＭＳ Ｐゴシック" panose="020B0600070205080204" pitchFamily="34" charset="-128"/>
              </a:rPr>
              <a:t>Online promotion can be tracked, measured and targeted in a far more sophisticated way. </a:t>
            </a:r>
          </a:p>
          <a:p>
            <a:pPr algn="just"/>
            <a:r>
              <a:rPr lang="en-US" altLang="en-US" sz="2400" dirty="0">
                <a:solidFill>
                  <a:schemeClr val="tx1"/>
                </a:solidFill>
                <a:ea typeface="ＭＳ Ｐゴシック" panose="020B0600070205080204" pitchFamily="34" charset="-128"/>
              </a:rPr>
              <a:t>Advertising, personal sales, promotions based marketing and public relations can all be conducted through the online medium.</a:t>
            </a:r>
          </a:p>
        </p:txBody>
      </p:sp>
      <p:sp>
        <p:nvSpPr>
          <p:cNvPr id="26627" name="Title 2">
            <a:extLst>
              <a:ext uri="{FF2B5EF4-FFF2-40B4-BE49-F238E27FC236}">
                <a16:creationId xmlns:a16="http://schemas.microsoft.com/office/drawing/2014/main" id="{3F6C1C0D-7127-4A37-99A4-0281D4819673}"/>
              </a:ext>
            </a:extLst>
          </p:cNvPr>
          <p:cNvSpPr>
            <a:spLocks noGrp="1"/>
          </p:cNvSpPr>
          <p:nvPr>
            <p:ph type="title"/>
          </p:nvPr>
        </p:nvSpPr>
        <p:spPr bwMode="auto">
          <a:xfrm>
            <a:off x="1701801" y="833438"/>
            <a:ext cx="7451725"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dirty="0">
                <a:ea typeface="ＭＳ Ｐゴシック" panose="020B0600070205080204" pitchFamily="34" charset="-128"/>
              </a:rPr>
              <a:t>Four P’s</a:t>
            </a:r>
          </a:p>
        </p:txBody>
      </p:sp>
      <p:sp>
        <p:nvSpPr>
          <p:cNvPr id="26628" name="Text Placeholder 3">
            <a:extLst>
              <a:ext uri="{FF2B5EF4-FFF2-40B4-BE49-F238E27FC236}">
                <a16:creationId xmlns:a16="http://schemas.microsoft.com/office/drawing/2014/main" id="{2182B606-1182-48AF-AF9F-9E6F5ABE1EA0}"/>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Promotion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F06C6175-C63E-42F6-AA97-1DA7DEC45F4B}"/>
              </a:ext>
            </a:extLst>
          </p:cNvPr>
          <p:cNvSpPr>
            <a:spLocks noGrp="1"/>
          </p:cNvSpPr>
          <p:nvPr>
            <p:ph idx="1"/>
          </p:nvPr>
        </p:nvSpPr>
        <p:spPr bwMode="auto">
          <a:xfrm>
            <a:off x="1524000" y="1965326"/>
            <a:ext cx="9144000" cy="4189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sz="2800" dirty="0">
                <a:solidFill>
                  <a:schemeClr val="tx1"/>
                </a:solidFill>
                <a:ea typeface="ＭＳ Ｐゴシック" panose="020B0600070205080204" pitchFamily="34" charset="-128"/>
              </a:rPr>
              <a:t>In addition to the existing Four P’s, the Internet prompts the consideration of a new P: </a:t>
            </a:r>
            <a:r>
              <a:rPr lang="en-US" altLang="en-US" sz="2800" b="1" dirty="0">
                <a:solidFill>
                  <a:schemeClr val="tx1"/>
                </a:solidFill>
                <a:ea typeface="ＭＳ Ｐゴシック" panose="020B0600070205080204" pitchFamily="34" charset="-128"/>
              </a:rPr>
              <a:t>People. </a:t>
            </a:r>
          </a:p>
          <a:p>
            <a:r>
              <a:rPr lang="en-US" altLang="en-US" sz="2800" b="1" dirty="0">
                <a:solidFill>
                  <a:schemeClr val="tx1"/>
                </a:solidFill>
                <a:ea typeface="ＭＳ Ｐゴシック" panose="020B0600070205080204" pitchFamily="34" charset="-128"/>
              </a:rPr>
              <a:t>This final element speaks to examining the powerful human </a:t>
            </a:r>
            <a:r>
              <a:rPr lang="en-US" altLang="en-US" sz="2800" dirty="0">
                <a:solidFill>
                  <a:schemeClr val="tx1"/>
                </a:solidFill>
                <a:ea typeface="ＭＳ Ｐゴシック" panose="020B0600070205080204" pitchFamily="34" charset="-128"/>
              </a:rPr>
              <a:t>element that the digitally connected world permits: </a:t>
            </a:r>
          </a:p>
          <a:p>
            <a:pPr lvl="1"/>
            <a:r>
              <a:rPr lang="en-US" altLang="en-US" sz="2800" dirty="0">
                <a:solidFill>
                  <a:schemeClr val="tx1"/>
                </a:solidFill>
                <a:ea typeface="ＭＳ Ｐゴシック" panose="020B0600070205080204" pitchFamily="34" charset="-128"/>
              </a:rPr>
              <a:t>personalization, </a:t>
            </a:r>
          </a:p>
          <a:p>
            <a:pPr lvl="1"/>
            <a:r>
              <a:rPr lang="en-US" altLang="en-US" sz="2800" dirty="0">
                <a:solidFill>
                  <a:schemeClr val="tx1"/>
                </a:solidFill>
                <a:ea typeface="ＭＳ Ｐゴシック" panose="020B0600070205080204" pitchFamily="34" charset="-128"/>
              </a:rPr>
              <a:t>peer-to peer sharing, </a:t>
            </a:r>
          </a:p>
          <a:p>
            <a:pPr lvl="1"/>
            <a:r>
              <a:rPr lang="en-US" altLang="en-US" sz="2800" dirty="0">
                <a:solidFill>
                  <a:schemeClr val="tx1"/>
                </a:solidFill>
                <a:ea typeface="ＭＳ Ｐゴシック" panose="020B0600070205080204" pitchFamily="34" charset="-128"/>
              </a:rPr>
              <a:t>communities and consumer-centric </a:t>
            </a:r>
            <a:r>
              <a:rPr lang="en-US" altLang="en-US" sz="2800" dirty="0" err="1">
                <a:solidFill>
                  <a:schemeClr val="tx1"/>
                </a:solidFill>
                <a:ea typeface="ＭＳ Ｐゴシック" panose="020B0600070205080204" pitchFamily="34" charset="-128"/>
              </a:rPr>
              <a:t>organisations</a:t>
            </a:r>
            <a:r>
              <a:rPr lang="en-US" altLang="en-US" sz="2800" dirty="0">
                <a:solidFill>
                  <a:schemeClr val="tx1"/>
                </a:solidFill>
                <a:ea typeface="ＭＳ Ｐゴシック" panose="020B0600070205080204" pitchFamily="34" charset="-128"/>
              </a:rPr>
              <a:t> which allow people to participate in the brand story.</a:t>
            </a:r>
          </a:p>
        </p:txBody>
      </p:sp>
      <p:sp>
        <p:nvSpPr>
          <p:cNvPr id="27651" name="Title 2">
            <a:extLst>
              <a:ext uri="{FF2B5EF4-FFF2-40B4-BE49-F238E27FC236}">
                <a16:creationId xmlns:a16="http://schemas.microsoft.com/office/drawing/2014/main" id="{50ACDFB3-1B49-49F2-AEE6-1902E73A8170}"/>
              </a:ext>
            </a:extLst>
          </p:cNvPr>
          <p:cNvSpPr>
            <a:spLocks noGrp="1"/>
          </p:cNvSpPr>
          <p:nvPr>
            <p:ph type="title"/>
          </p:nvPr>
        </p:nvSpPr>
        <p:spPr bwMode="auto">
          <a:xfrm>
            <a:off x="1701800" y="833438"/>
            <a:ext cx="6891338"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dirty="0">
                <a:ea typeface="ＭＳ Ｐゴシック" panose="020B0600070205080204" pitchFamily="34" charset="-128"/>
              </a:rPr>
              <a:t>Four P’s</a:t>
            </a:r>
          </a:p>
        </p:txBody>
      </p:sp>
      <p:sp>
        <p:nvSpPr>
          <p:cNvPr id="27652" name="Text Placeholder 3">
            <a:extLst>
              <a:ext uri="{FF2B5EF4-FFF2-40B4-BE49-F238E27FC236}">
                <a16:creationId xmlns:a16="http://schemas.microsoft.com/office/drawing/2014/main" id="{0FBD335A-ECF9-4AFA-B561-7476E4EDB051}"/>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A New P: People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a:extLst>
              <a:ext uri="{FF2B5EF4-FFF2-40B4-BE49-F238E27FC236}">
                <a16:creationId xmlns:a16="http://schemas.microsoft.com/office/drawing/2014/main" id="{4C8A5AB5-B4F8-4792-8AC4-A0A78CF955B8}"/>
              </a:ext>
            </a:extLst>
          </p:cNvPr>
          <p:cNvSpPr>
            <a:spLocks noGrp="1"/>
          </p:cNvSpPr>
          <p:nvPr>
            <p:ph type="title"/>
          </p:nvPr>
        </p:nvSpPr>
        <p:spPr bwMode="auto">
          <a:xfrm>
            <a:off x="1701800" y="833438"/>
            <a:ext cx="695960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Traditional marketing strategy</a:t>
            </a:r>
            <a:endParaRPr lang="en-US" altLang="en-US">
              <a:ea typeface="ＭＳ Ｐゴシック" panose="020B0600070205080204" pitchFamily="34" charset="-128"/>
            </a:endParaRPr>
          </a:p>
        </p:txBody>
      </p:sp>
      <p:sp>
        <p:nvSpPr>
          <p:cNvPr id="28675" name="Text Placeholder 3">
            <a:extLst>
              <a:ext uri="{FF2B5EF4-FFF2-40B4-BE49-F238E27FC236}">
                <a16:creationId xmlns:a16="http://schemas.microsoft.com/office/drawing/2014/main" id="{58DDE559-E333-4975-949C-BCC314EE3D5C}"/>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Porter Five Forces Analysis</a:t>
            </a:r>
          </a:p>
        </p:txBody>
      </p:sp>
      <p:sp>
        <p:nvSpPr>
          <p:cNvPr id="2" name="TextBox 1">
            <a:extLst>
              <a:ext uri="{FF2B5EF4-FFF2-40B4-BE49-F238E27FC236}">
                <a16:creationId xmlns:a16="http://schemas.microsoft.com/office/drawing/2014/main" id="{17875229-3DC6-479F-A9D8-C1F83B96A36A}"/>
              </a:ext>
            </a:extLst>
          </p:cNvPr>
          <p:cNvSpPr txBox="1"/>
          <p:nvPr/>
        </p:nvSpPr>
        <p:spPr>
          <a:xfrm>
            <a:off x="248575" y="2254928"/>
            <a:ext cx="5847425" cy="2554545"/>
          </a:xfrm>
          <a:prstGeom prst="rect">
            <a:avLst/>
          </a:prstGeom>
          <a:noFill/>
        </p:spPr>
        <p:txBody>
          <a:bodyPr wrap="square" rtlCol="0">
            <a:spAutoFit/>
          </a:bodyPr>
          <a:lstStyle/>
          <a:p>
            <a:r>
              <a:rPr lang="en-US" sz="2000" dirty="0"/>
              <a:t>Technique for understanding an industry by examining the interaction between;</a:t>
            </a:r>
          </a:p>
          <a:p>
            <a:endParaRPr lang="en-US" sz="2000" dirty="0"/>
          </a:p>
          <a:p>
            <a:pPr marL="457200" indent="-457200">
              <a:buFont typeface="+mj-lt"/>
              <a:buAutoNum type="arabicPeriod"/>
            </a:pPr>
            <a:r>
              <a:rPr lang="en-US" sz="2000" dirty="0"/>
              <a:t>Competitors in the Industry</a:t>
            </a:r>
          </a:p>
          <a:p>
            <a:pPr marL="457200" indent="-457200">
              <a:buFont typeface="+mj-lt"/>
              <a:buAutoNum type="arabicPeriod"/>
            </a:pPr>
            <a:r>
              <a:rPr lang="en-IN" sz="2000" dirty="0"/>
              <a:t>Potential New Entrants</a:t>
            </a:r>
          </a:p>
          <a:p>
            <a:pPr marL="457200" indent="-457200">
              <a:buFont typeface="+mj-lt"/>
              <a:buAutoNum type="arabicPeriod"/>
            </a:pPr>
            <a:r>
              <a:rPr lang="en-IN" sz="2000" dirty="0"/>
              <a:t>Substitute of Industry Offering</a:t>
            </a:r>
          </a:p>
          <a:p>
            <a:pPr marL="457200" indent="-457200">
              <a:buFont typeface="+mj-lt"/>
              <a:buAutoNum type="arabicPeriod"/>
            </a:pPr>
            <a:r>
              <a:rPr lang="en-IN" sz="2000" dirty="0"/>
              <a:t>Suppliers to the Industry</a:t>
            </a:r>
          </a:p>
          <a:p>
            <a:pPr marL="457200" indent="-457200">
              <a:buFont typeface="+mj-lt"/>
              <a:buAutoNum type="arabicPeriod"/>
            </a:pPr>
            <a:r>
              <a:rPr lang="en-IN" sz="2000" dirty="0"/>
              <a:t>Industry Buyer’s</a:t>
            </a:r>
          </a:p>
        </p:txBody>
      </p:sp>
      <p:sp>
        <p:nvSpPr>
          <p:cNvPr id="5" name="Rectangle 4">
            <a:extLst>
              <a:ext uri="{FF2B5EF4-FFF2-40B4-BE49-F238E27FC236}">
                <a16:creationId xmlns:a16="http://schemas.microsoft.com/office/drawing/2014/main" id="{5BC45EEE-C644-43C7-8AF9-77819154DAB1}"/>
              </a:ext>
            </a:extLst>
          </p:cNvPr>
          <p:cNvSpPr/>
          <p:nvPr/>
        </p:nvSpPr>
        <p:spPr>
          <a:xfrm>
            <a:off x="328474" y="5978239"/>
            <a:ext cx="2210540" cy="521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Purpose</a:t>
            </a:r>
            <a:endParaRPr lang="en-IN" dirty="0"/>
          </a:p>
        </p:txBody>
      </p:sp>
      <p:sp>
        <p:nvSpPr>
          <p:cNvPr id="6" name="TextBox 5">
            <a:extLst>
              <a:ext uri="{FF2B5EF4-FFF2-40B4-BE49-F238E27FC236}">
                <a16:creationId xmlns:a16="http://schemas.microsoft.com/office/drawing/2014/main" id="{7D251550-BFAA-467E-BED9-F0B70F4F53D9}"/>
              </a:ext>
            </a:extLst>
          </p:cNvPr>
          <p:cNvSpPr txBox="1"/>
          <p:nvPr/>
        </p:nvSpPr>
        <p:spPr>
          <a:xfrm>
            <a:off x="2539014" y="6024562"/>
            <a:ext cx="9324512" cy="369332"/>
          </a:xfrm>
          <a:prstGeom prst="rect">
            <a:avLst/>
          </a:prstGeom>
          <a:noFill/>
        </p:spPr>
        <p:txBody>
          <a:bodyPr wrap="square" rtlCol="0">
            <a:spAutoFit/>
          </a:bodyPr>
          <a:lstStyle/>
          <a:p>
            <a:r>
              <a:rPr lang="en-US" dirty="0"/>
              <a:t>Is to identify how much profit potential exists in an Industry</a:t>
            </a:r>
            <a:endParaRPr lang="en-IN" dirty="0"/>
          </a:p>
        </p:txBody>
      </p:sp>
      <p:pic>
        <p:nvPicPr>
          <p:cNvPr id="24578" name="Picture 2" descr="Porter's Five Forces - Airline Industry Analysis">
            <a:extLst>
              <a:ext uri="{FF2B5EF4-FFF2-40B4-BE49-F238E27FC236}">
                <a16:creationId xmlns:a16="http://schemas.microsoft.com/office/drawing/2014/main" id="{3F10B751-3A85-44B0-9AA1-3A88B922F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253" y="2180083"/>
            <a:ext cx="4808230" cy="3601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F04B1558-F727-42C8-BE60-E19AC416514D}"/>
              </a:ext>
            </a:extLst>
          </p:cNvPr>
          <p:cNvSpPr>
            <a:spLocks noGrp="1"/>
          </p:cNvSpPr>
          <p:nvPr>
            <p:ph idx="1"/>
          </p:nvPr>
        </p:nvSpPr>
        <p:spPr bwMode="auto">
          <a:xfrm>
            <a:off x="4588669" y="3293508"/>
            <a:ext cx="7205663" cy="4878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just">
              <a:buNone/>
            </a:pPr>
            <a:r>
              <a:rPr lang="en-US" sz="2800" dirty="0">
                <a:solidFill>
                  <a:schemeClr val="tx1"/>
                </a:solidFill>
              </a:rPr>
              <a:t>Digital Marketing Strategy is a series of actions that a company takes to achieve its marketing goals by carefully selecting and planning for Digital Marketing tools </a:t>
            </a:r>
            <a:endParaRPr lang="en-US" altLang="en-US" sz="2800" dirty="0">
              <a:solidFill>
                <a:schemeClr val="tx1"/>
              </a:solidFill>
              <a:ea typeface="ＭＳ Ｐゴシック" panose="020B0600070205080204" pitchFamily="34" charset="-128"/>
            </a:endParaRPr>
          </a:p>
        </p:txBody>
      </p:sp>
      <p:sp>
        <p:nvSpPr>
          <p:cNvPr id="15363" name="Title 2">
            <a:extLst>
              <a:ext uri="{FF2B5EF4-FFF2-40B4-BE49-F238E27FC236}">
                <a16:creationId xmlns:a16="http://schemas.microsoft.com/office/drawing/2014/main" id="{D7599D27-DFFF-42D2-A883-031BBCD9A183}"/>
              </a:ext>
            </a:extLst>
          </p:cNvPr>
          <p:cNvSpPr>
            <a:spLocks noGrp="1"/>
          </p:cNvSpPr>
          <p:nvPr>
            <p:ph type="title"/>
          </p:nvPr>
        </p:nvSpPr>
        <p:spPr bwMode="auto">
          <a:xfrm>
            <a:off x="1701801" y="833438"/>
            <a:ext cx="720566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What is digital marketing strategy</a:t>
            </a:r>
            <a:endParaRPr lang="en-US" altLang="en-US">
              <a:ea typeface="ＭＳ Ｐゴシック" panose="020B0600070205080204" pitchFamily="34" charset="-128"/>
            </a:endParaRPr>
          </a:p>
        </p:txBody>
      </p:sp>
      <p:sp>
        <p:nvSpPr>
          <p:cNvPr id="15364" name="Text Placeholder 3">
            <a:extLst>
              <a:ext uri="{FF2B5EF4-FFF2-40B4-BE49-F238E27FC236}">
                <a16:creationId xmlns:a16="http://schemas.microsoft.com/office/drawing/2014/main" id="{CFDACEA9-ACF5-4C0C-B0A5-CEC7CEFE7D43}"/>
              </a:ext>
            </a:extLst>
          </p:cNvPr>
          <p:cNvSpPr>
            <a:spLocks noGrp="1"/>
          </p:cNvSpPr>
          <p:nvPr>
            <p:ph type="body" idx="13"/>
          </p:nvPr>
        </p:nvSpPr>
        <p:spPr bwMode="auto">
          <a:xfrm>
            <a:off x="1701801" y="1401409"/>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endParaRPr lang="en-US" altLang="en-US">
              <a:ea typeface="ＭＳ Ｐゴシック" panose="020B0600070205080204" pitchFamily="34" charset="-128"/>
            </a:endParaRPr>
          </a:p>
        </p:txBody>
      </p:sp>
      <p:pic>
        <p:nvPicPr>
          <p:cNvPr id="1028" name="Picture 4" descr="Question Mark GIFs | Tenor">
            <a:extLst>
              <a:ext uri="{FF2B5EF4-FFF2-40B4-BE49-F238E27FC236}">
                <a16:creationId xmlns:a16="http://schemas.microsoft.com/office/drawing/2014/main" id="{159159CF-1C30-44D2-9673-ABD05BD74EC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53299" y="2659662"/>
            <a:ext cx="2462258" cy="3077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F04B1558-F727-42C8-BE60-E19AC416514D}"/>
              </a:ext>
            </a:extLst>
          </p:cNvPr>
          <p:cNvSpPr>
            <a:spLocks noGrp="1"/>
          </p:cNvSpPr>
          <p:nvPr>
            <p:ph idx="1"/>
          </p:nvPr>
        </p:nvSpPr>
        <p:spPr bwMode="auto">
          <a:xfrm>
            <a:off x="1524000" y="2316965"/>
            <a:ext cx="9144000" cy="4878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800" dirty="0">
                <a:solidFill>
                  <a:schemeClr val="tx1"/>
                </a:solidFill>
                <a:ea typeface="ＭＳ Ｐゴシック" panose="020B0600070205080204" pitchFamily="34" charset="-128"/>
              </a:rPr>
              <a:t>Digital marketing strategy builds on and adapts the principles of traditional marketing, using the opportunities and challenges offered by technology and the digital medium.</a:t>
            </a:r>
          </a:p>
          <a:p>
            <a:pPr algn="just"/>
            <a:r>
              <a:rPr lang="en-US" altLang="en-US" sz="2800" dirty="0">
                <a:solidFill>
                  <a:schemeClr val="tx1"/>
                </a:solidFill>
                <a:ea typeface="ＭＳ Ｐゴシック" panose="020B0600070205080204" pitchFamily="34" charset="-128"/>
              </a:rPr>
              <a:t>Strategies involves;</a:t>
            </a:r>
          </a:p>
          <a:p>
            <a:pPr lvl="1" algn="just"/>
            <a:r>
              <a:rPr lang="en-US" altLang="en-US" sz="2800" dirty="0">
                <a:solidFill>
                  <a:schemeClr val="tx1"/>
                </a:solidFill>
                <a:ea typeface="ＭＳ Ｐゴシック" panose="020B0600070205080204" pitchFamily="34" charset="-128"/>
              </a:rPr>
              <a:t>User centric thinking </a:t>
            </a:r>
          </a:p>
          <a:p>
            <a:pPr lvl="1" algn="just"/>
            <a:r>
              <a:rPr lang="en-US" altLang="en-US" sz="2800" dirty="0">
                <a:solidFill>
                  <a:schemeClr val="tx1"/>
                </a:solidFill>
                <a:ea typeface="ＭＳ Ｐゴシック" panose="020B0600070205080204" pitchFamily="34" charset="-128"/>
              </a:rPr>
              <a:t>The advent of new technologies</a:t>
            </a:r>
          </a:p>
        </p:txBody>
      </p:sp>
      <p:sp>
        <p:nvSpPr>
          <p:cNvPr id="15363" name="Title 2">
            <a:extLst>
              <a:ext uri="{FF2B5EF4-FFF2-40B4-BE49-F238E27FC236}">
                <a16:creationId xmlns:a16="http://schemas.microsoft.com/office/drawing/2014/main" id="{D7599D27-DFFF-42D2-A883-031BBCD9A183}"/>
              </a:ext>
            </a:extLst>
          </p:cNvPr>
          <p:cNvSpPr>
            <a:spLocks noGrp="1"/>
          </p:cNvSpPr>
          <p:nvPr>
            <p:ph type="title"/>
          </p:nvPr>
        </p:nvSpPr>
        <p:spPr bwMode="auto">
          <a:xfrm>
            <a:off x="1701801" y="833438"/>
            <a:ext cx="720566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What is digital marketing strategy</a:t>
            </a:r>
            <a:endParaRPr lang="en-US" altLang="en-US">
              <a:ea typeface="ＭＳ Ｐゴシック" panose="020B0600070205080204" pitchFamily="34" charset="-128"/>
            </a:endParaRPr>
          </a:p>
        </p:txBody>
      </p:sp>
      <p:sp>
        <p:nvSpPr>
          <p:cNvPr id="15364" name="Text Placeholder 3">
            <a:extLst>
              <a:ext uri="{FF2B5EF4-FFF2-40B4-BE49-F238E27FC236}">
                <a16:creationId xmlns:a16="http://schemas.microsoft.com/office/drawing/2014/main" id="{CFDACEA9-ACF5-4C0C-B0A5-CEC7CEFE7D43}"/>
              </a:ext>
            </a:extLst>
          </p:cNvPr>
          <p:cNvSpPr>
            <a:spLocks noGrp="1"/>
          </p:cNvSpPr>
          <p:nvPr>
            <p:ph type="body" idx="13"/>
          </p:nvPr>
        </p:nvSpPr>
        <p:spPr bwMode="auto">
          <a:xfrm>
            <a:off x="1701801" y="1401409"/>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4909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anim calcmode="lin" valueType="num">
                                      <p:cBhvr additive="base">
                                        <p:cTn id="7"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FAD8FF2A-1D05-4E31-964E-653BD1F8C015}"/>
              </a:ext>
            </a:extLst>
          </p:cNvPr>
          <p:cNvSpPr>
            <a:spLocks noGrp="1"/>
          </p:cNvSpPr>
          <p:nvPr>
            <p:ph idx="1"/>
          </p:nvPr>
        </p:nvSpPr>
        <p:spPr bwMode="auto">
          <a:xfrm>
            <a:off x="1100831" y="2325620"/>
            <a:ext cx="10668000" cy="7191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lgn="just">
              <a:buNone/>
            </a:pPr>
            <a:r>
              <a:rPr lang="en-US" altLang="en-US" sz="3200" dirty="0">
                <a:solidFill>
                  <a:schemeClr val="tx1"/>
                </a:solidFill>
                <a:ea typeface="ＭＳ Ｐゴシック" panose="020B0600070205080204" pitchFamily="34" charset="-128"/>
              </a:rPr>
              <a:t>“A plan of action designed to achieve a particular outcome”</a:t>
            </a:r>
          </a:p>
        </p:txBody>
      </p:sp>
      <p:sp>
        <p:nvSpPr>
          <p:cNvPr id="17411" name="Title 2">
            <a:extLst>
              <a:ext uri="{FF2B5EF4-FFF2-40B4-BE49-F238E27FC236}">
                <a16:creationId xmlns:a16="http://schemas.microsoft.com/office/drawing/2014/main" id="{2C03DDA8-6832-41DC-8BBD-6424787F83C3}"/>
              </a:ext>
            </a:extLst>
          </p:cNvPr>
          <p:cNvSpPr>
            <a:spLocks noGrp="1"/>
          </p:cNvSpPr>
          <p:nvPr>
            <p:ph type="title"/>
          </p:nvPr>
        </p:nvSpPr>
        <p:spPr bwMode="auto">
          <a:xfrm>
            <a:off x="1701801" y="833438"/>
            <a:ext cx="582771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17412" name="Text Placeholder 3">
            <a:extLst>
              <a:ext uri="{FF2B5EF4-FFF2-40B4-BE49-F238E27FC236}">
                <a16:creationId xmlns:a16="http://schemas.microsoft.com/office/drawing/2014/main" id="{ACD74B4B-9E1C-4BA0-81E4-B3F72DE0AF24}"/>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Definition</a:t>
            </a:r>
          </a:p>
        </p:txBody>
      </p:sp>
      <p:sp>
        <p:nvSpPr>
          <p:cNvPr id="2" name="Rectangle 1">
            <a:extLst>
              <a:ext uri="{FF2B5EF4-FFF2-40B4-BE49-F238E27FC236}">
                <a16:creationId xmlns:a16="http://schemas.microsoft.com/office/drawing/2014/main" id="{173ABF88-6FBF-4C78-A09F-236D25EBC3DA}"/>
              </a:ext>
            </a:extLst>
          </p:cNvPr>
          <p:cNvSpPr/>
          <p:nvPr/>
        </p:nvSpPr>
        <p:spPr>
          <a:xfrm>
            <a:off x="1899821" y="3937246"/>
            <a:ext cx="2805344" cy="12073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DM Strategy</a:t>
            </a:r>
            <a:endParaRPr lang="en-IN" sz="2400" b="1" dirty="0"/>
          </a:p>
        </p:txBody>
      </p:sp>
      <p:sp>
        <p:nvSpPr>
          <p:cNvPr id="6" name="Rectangle 5">
            <a:extLst>
              <a:ext uri="{FF2B5EF4-FFF2-40B4-BE49-F238E27FC236}">
                <a16:creationId xmlns:a16="http://schemas.microsoft.com/office/drawing/2014/main" id="{106F6221-5A33-481F-A863-F97C62840DC6}"/>
              </a:ext>
            </a:extLst>
          </p:cNvPr>
          <p:cNvSpPr/>
          <p:nvPr/>
        </p:nvSpPr>
        <p:spPr>
          <a:xfrm>
            <a:off x="7361067" y="3924610"/>
            <a:ext cx="2805344" cy="12073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Organizational Goal</a:t>
            </a:r>
            <a:endParaRPr lang="en-IN" sz="2400" b="1" dirty="0"/>
          </a:p>
        </p:txBody>
      </p:sp>
      <p:sp>
        <p:nvSpPr>
          <p:cNvPr id="3" name="Arrow: Right 2">
            <a:extLst>
              <a:ext uri="{FF2B5EF4-FFF2-40B4-BE49-F238E27FC236}">
                <a16:creationId xmlns:a16="http://schemas.microsoft.com/office/drawing/2014/main" id="{0495459E-0843-4D13-A00C-3B56198B14A6}"/>
              </a:ext>
            </a:extLst>
          </p:cNvPr>
          <p:cNvSpPr/>
          <p:nvPr/>
        </p:nvSpPr>
        <p:spPr>
          <a:xfrm>
            <a:off x="4946650" y="4234649"/>
            <a:ext cx="2279773" cy="61255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E10DE6CC-3D10-47C2-AFD3-F39FE5A096C4}"/>
              </a:ext>
            </a:extLst>
          </p:cNvPr>
          <p:cNvSpPr>
            <a:spLocks noGrp="1"/>
          </p:cNvSpPr>
          <p:nvPr>
            <p:ph idx="1"/>
          </p:nvPr>
        </p:nvSpPr>
        <p:spPr bwMode="auto">
          <a:xfrm>
            <a:off x="1355325" y="2042927"/>
            <a:ext cx="5072108" cy="39816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dirty="0">
                <a:solidFill>
                  <a:schemeClr val="tx1"/>
                </a:solidFill>
                <a:ea typeface="ＭＳ Ｐゴシック" panose="020B0600070205080204" pitchFamily="34" charset="-128"/>
              </a:rPr>
              <a:t>An effective strategy involves</a:t>
            </a:r>
          </a:p>
          <a:p>
            <a:pPr lvl="1"/>
            <a:r>
              <a:rPr lang="en-US" altLang="en-US" sz="2800" dirty="0">
                <a:solidFill>
                  <a:schemeClr val="tx1"/>
                </a:solidFill>
                <a:ea typeface="ＭＳ Ｐゴシック" panose="020B0600070205080204" pitchFamily="34" charset="-128"/>
              </a:rPr>
              <a:t>Making choices </a:t>
            </a:r>
          </a:p>
          <a:p>
            <a:pPr lvl="1"/>
            <a:r>
              <a:rPr lang="en-US" altLang="en-US" sz="2800" dirty="0">
                <a:solidFill>
                  <a:schemeClr val="tx1"/>
                </a:solidFill>
                <a:ea typeface="ＭＳ Ｐゴシック" panose="020B0600070205080204" pitchFamily="34" charset="-128"/>
              </a:rPr>
              <a:t>Branding</a:t>
            </a:r>
          </a:p>
          <a:p>
            <a:pPr lvl="1"/>
            <a:r>
              <a:rPr lang="en-US" altLang="en-US" sz="2800" dirty="0">
                <a:solidFill>
                  <a:schemeClr val="tx1"/>
                </a:solidFill>
                <a:ea typeface="ＭＳ Ｐゴシック" panose="020B0600070205080204" pitchFamily="34" charset="-128"/>
              </a:rPr>
              <a:t>To make a strong choice</a:t>
            </a:r>
          </a:p>
          <a:p>
            <a:pPr lvl="1"/>
            <a:endParaRPr lang="en-US" altLang="en-US" sz="2800" dirty="0">
              <a:solidFill>
                <a:schemeClr val="tx1"/>
              </a:solidFill>
              <a:ea typeface="ＭＳ Ｐゴシック" panose="020B0600070205080204" pitchFamily="34" charset="-128"/>
            </a:endParaRPr>
          </a:p>
          <a:p>
            <a:pPr lvl="1"/>
            <a:endParaRPr lang="en-US" altLang="en-US" sz="2800" dirty="0">
              <a:solidFill>
                <a:schemeClr val="tx1"/>
              </a:solidFill>
              <a:ea typeface="ＭＳ Ｐゴシック" panose="020B0600070205080204" pitchFamily="34" charset="-128"/>
            </a:endParaRPr>
          </a:p>
        </p:txBody>
      </p:sp>
      <p:sp>
        <p:nvSpPr>
          <p:cNvPr id="19459" name="Title 2">
            <a:extLst>
              <a:ext uri="{FF2B5EF4-FFF2-40B4-BE49-F238E27FC236}">
                <a16:creationId xmlns:a16="http://schemas.microsoft.com/office/drawing/2014/main" id="{8E7A8F9C-B6DB-406D-8F38-425D616D1733}"/>
              </a:ext>
            </a:extLst>
          </p:cNvPr>
          <p:cNvSpPr>
            <a:spLocks noGrp="1"/>
          </p:cNvSpPr>
          <p:nvPr>
            <p:ph type="title"/>
          </p:nvPr>
        </p:nvSpPr>
        <p:spPr bwMode="auto">
          <a:xfrm>
            <a:off x="1701801" y="833438"/>
            <a:ext cx="6359525"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19460" name="Text Placeholder 3">
            <a:extLst>
              <a:ext uri="{FF2B5EF4-FFF2-40B4-BE49-F238E27FC236}">
                <a16:creationId xmlns:a16="http://schemas.microsoft.com/office/drawing/2014/main" id="{0908BA35-1F73-4AFF-BDE2-A56E23F2DA38}"/>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endParaRPr lang="en-US" altLang="en-US">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4CFCA467-0B77-409F-8628-D54AB3525E0E}"/>
              </a:ext>
            </a:extLst>
          </p:cNvPr>
          <p:cNvSpPr>
            <a:spLocks noGrp="1"/>
          </p:cNvSpPr>
          <p:nvPr>
            <p:ph type="title"/>
          </p:nvPr>
        </p:nvSpPr>
        <p:spPr bwMode="auto">
          <a:xfrm>
            <a:off x="1701801" y="833438"/>
            <a:ext cx="6169025"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b="1">
                <a:ea typeface="ＭＳ Ｐゴシック" panose="020B0600070205080204" pitchFamily="34" charset="-128"/>
              </a:rPr>
              <a:t>Digital marketing strategy</a:t>
            </a:r>
            <a:endParaRPr lang="en-US" altLang="en-US">
              <a:ea typeface="ＭＳ Ｐゴシック" panose="020B0600070205080204" pitchFamily="34" charset="-128"/>
            </a:endParaRPr>
          </a:p>
        </p:txBody>
      </p:sp>
      <p:sp>
        <p:nvSpPr>
          <p:cNvPr id="20483" name="Text Placeholder 3">
            <a:extLst>
              <a:ext uri="{FF2B5EF4-FFF2-40B4-BE49-F238E27FC236}">
                <a16:creationId xmlns:a16="http://schemas.microsoft.com/office/drawing/2014/main" id="{D735426A-B0CC-4836-8190-85226B820C67}"/>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The Four Ps</a:t>
            </a:r>
          </a:p>
        </p:txBody>
      </p:sp>
      <p:sp>
        <p:nvSpPr>
          <p:cNvPr id="6" name="TextBox 5">
            <a:extLst>
              <a:ext uri="{FF2B5EF4-FFF2-40B4-BE49-F238E27FC236}">
                <a16:creationId xmlns:a16="http://schemas.microsoft.com/office/drawing/2014/main" id="{0EAB6E69-E5A2-4EC8-9C34-3185770BCE63}"/>
              </a:ext>
            </a:extLst>
          </p:cNvPr>
          <p:cNvSpPr txBox="1"/>
          <p:nvPr/>
        </p:nvSpPr>
        <p:spPr>
          <a:xfrm>
            <a:off x="609600" y="2518392"/>
            <a:ext cx="4598988" cy="2677656"/>
          </a:xfrm>
          <a:prstGeom prst="rect">
            <a:avLst/>
          </a:prstGeom>
          <a:noFill/>
        </p:spPr>
        <p:txBody>
          <a:bodyPr>
            <a:spAutoFit/>
          </a:bodyPr>
          <a:lstStyle/>
          <a:p>
            <a:pPr algn="just">
              <a:defRPr/>
            </a:pPr>
            <a:r>
              <a:rPr lang="en-US" sz="2400" dirty="0">
                <a:ea typeface="ＭＳ Ｐゴシック"/>
                <a:cs typeface="ＭＳ Ｐゴシック"/>
              </a:rPr>
              <a:t>Four Ps are fundamentally changed by the Internet and need to be looked at in view of the context offered by digitally connected media and from the perspective of the consumer.</a:t>
            </a:r>
          </a:p>
        </p:txBody>
      </p:sp>
      <p:pic>
        <p:nvPicPr>
          <p:cNvPr id="32770" name="Picture 2" descr="Small business marketing: Introducing The 'Four Ps' - Xero Blog">
            <a:extLst>
              <a:ext uri="{FF2B5EF4-FFF2-40B4-BE49-F238E27FC236}">
                <a16:creationId xmlns:a16="http://schemas.microsoft.com/office/drawing/2014/main" id="{C52E197D-9F5A-43AB-836E-E570DC42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2335214"/>
            <a:ext cx="5010150" cy="381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a:extLst>
              <a:ext uri="{FF2B5EF4-FFF2-40B4-BE49-F238E27FC236}">
                <a16:creationId xmlns:a16="http://schemas.microsoft.com/office/drawing/2014/main" id="{3A93B427-5C29-4447-B613-017B801C4EF5}"/>
              </a:ext>
            </a:extLst>
          </p:cNvPr>
          <p:cNvSpPr>
            <a:spLocks noGrp="1"/>
          </p:cNvSpPr>
          <p:nvPr>
            <p:ph idx="1"/>
          </p:nvPr>
        </p:nvSpPr>
        <p:spPr bwMode="auto">
          <a:xfrm>
            <a:off x="168676" y="2316965"/>
            <a:ext cx="6019060" cy="4878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400" dirty="0">
                <a:solidFill>
                  <a:schemeClr val="tx1"/>
                </a:solidFill>
                <a:ea typeface="ＭＳ Ｐゴシック" panose="020B0600070205080204" pitchFamily="34" charset="-128"/>
              </a:rPr>
              <a:t>From fast moving consumer goods to digital products such as software, to services such as consultancy, the Internet has allowed for a huge range of new products.</a:t>
            </a:r>
          </a:p>
          <a:p>
            <a:pPr algn="just"/>
            <a:r>
              <a:rPr lang="en-US" altLang="en-US" sz="2400" dirty="0">
                <a:solidFill>
                  <a:schemeClr val="tx1"/>
                </a:solidFill>
                <a:ea typeface="ＭＳ Ｐゴシック" panose="020B0600070205080204" pitchFamily="34" charset="-128"/>
              </a:rPr>
              <a:t>Technology allows for mass customization of products, seen in a growing trend of letting customers customize goods online.</a:t>
            </a:r>
          </a:p>
        </p:txBody>
      </p:sp>
      <p:sp>
        <p:nvSpPr>
          <p:cNvPr id="21507" name="Title 2">
            <a:extLst>
              <a:ext uri="{FF2B5EF4-FFF2-40B4-BE49-F238E27FC236}">
                <a16:creationId xmlns:a16="http://schemas.microsoft.com/office/drawing/2014/main" id="{15FECD82-5580-4DAF-BB32-159AC9B6A490}"/>
              </a:ext>
            </a:extLst>
          </p:cNvPr>
          <p:cNvSpPr>
            <a:spLocks noGrp="1"/>
          </p:cNvSpPr>
          <p:nvPr>
            <p:ph type="title"/>
          </p:nvPr>
        </p:nvSpPr>
        <p:spPr bwMode="auto">
          <a:xfrm>
            <a:off x="1701801" y="833438"/>
            <a:ext cx="6113463"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dirty="0">
                <a:ea typeface="ＭＳ Ｐゴシック" panose="020B0600070205080204" pitchFamily="34" charset="-128"/>
              </a:rPr>
              <a:t>Four P’s</a:t>
            </a:r>
          </a:p>
        </p:txBody>
      </p:sp>
      <p:sp>
        <p:nvSpPr>
          <p:cNvPr id="21508" name="Text Placeholder 3">
            <a:extLst>
              <a:ext uri="{FF2B5EF4-FFF2-40B4-BE49-F238E27FC236}">
                <a16:creationId xmlns:a16="http://schemas.microsoft.com/office/drawing/2014/main" id="{F7CF53A7-482B-422C-977D-C05F4DE4B49F}"/>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Products and Services</a:t>
            </a:r>
          </a:p>
        </p:txBody>
      </p:sp>
      <p:pic>
        <p:nvPicPr>
          <p:cNvPr id="5" name="Picture 2">
            <a:extLst>
              <a:ext uri="{FF2B5EF4-FFF2-40B4-BE49-F238E27FC236}">
                <a16:creationId xmlns:a16="http://schemas.microsoft.com/office/drawing/2014/main" id="{3440E6D6-DCB0-4E01-95A2-2DC3C3DA3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22" y="1979613"/>
            <a:ext cx="5800078" cy="4878387"/>
          </a:xfrm>
          <a:prstGeom prst="rect">
            <a:avLst/>
          </a:prstGeom>
          <a:noFill/>
          <a:effectLst>
            <a:outerShdw blurRad="50800" dir="1440000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06CF2730-3812-49DE-A810-2B4BC2C9946F}"/>
              </a:ext>
            </a:extLst>
          </p:cNvPr>
          <p:cNvSpPr>
            <a:spLocks noGrp="1"/>
          </p:cNvSpPr>
          <p:nvPr>
            <p:ph idx="1"/>
          </p:nvPr>
        </p:nvSpPr>
        <p:spPr bwMode="auto">
          <a:xfrm>
            <a:off x="236738" y="2066447"/>
            <a:ext cx="5859262" cy="4906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just"/>
            <a:r>
              <a:rPr lang="en-US" altLang="en-US" sz="2800" dirty="0">
                <a:solidFill>
                  <a:schemeClr val="tx1"/>
                </a:solidFill>
                <a:ea typeface="ＭＳ Ｐゴシック" panose="020B0600070205080204" pitchFamily="34" charset="-128"/>
              </a:rPr>
              <a:t>With customers able to access pricing information from a number of suppliers with relative ease, the Internet is growing a market of near perfect competition (Porter, 2001).</a:t>
            </a:r>
          </a:p>
          <a:p>
            <a:r>
              <a:rPr lang="en-US" altLang="en-US" sz="2800" dirty="0">
                <a:solidFill>
                  <a:schemeClr val="tx1"/>
                </a:solidFill>
                <a:ea typeface="ＭＳ Ｐゴシック" panose="020B0600070205080204" pitchFamily="34" charset="-128"/>
              </a:rPr>
              <a:t>Junglee. ...</a:t>
            </a:r>
          </a:p>
          <a:p>
            <a:r>
              <a:rPr lang="en-US" altLang="en-US" sz="2800" dirty="0" err="1">
                <a:solidFill>
                  <a:schemeClr val="tx1"/>
                </a:solidFill>
                <a:ea typeface="ＭＳ Ｐゴシック" panose="020B0600070205080204" pitchFamily="34" charset="-128"/>
              </a:rPr>
              <a:t>MySmartPrice</a:t>
            </a:r>
            <a:r>
              <a:rPr lang="en-US" altLang="en-US" sz="2800" dirty="0">
                <a:solidFill>
                  <a:schemeClr val="tx1"/>
                </a:solidFill>
                <a:ea typeface="ＭＳ Ｐゴシック" panose="020B0600070205080204" pitchFamily="34" charset="-128"/>
              </a:rPr>
              <a:t>. ...</a:t>
            </a:r>
          </a:p>
          <a:p>
            <a:r>
              <a:rPr lang="en-US" altLang="en-US" sz="2800" dirty="0" err="1">
                <a:solidFill>
                  <a:schemeClr val="tx1"/>
                </a:solidFill>
                <a:ea typeface="ＭＳ Ｐゴシック" panose="020B0600070205080204" pitchFamily="34" charset="-128"/>
              </a:rPr>
              <a:t>PriceDekho</a:t>
            </a:r>
            <a:r>
              <a:rPr lang="en-US" altLang="en-US" sz="2800" dirty="0">
                <a:solidFill>
                  <a:schemeClr val="tx1"/>
                </a:solidFill>
                <a:ea typeface="ＭＳ Ｐゴシック" panose="020B0600070205080204" pitchFamily="34" charset="-128"/>
              </a:rPr>
              <a:t>. ...</a:t>
            </a:r>
          </a:p>
          <a:p>
            <a:r>
              <a:rPr lang="en-US" altLang="en-US" sz="2800" dirty="0" err="1">
                <a:solidFill>
                  <a:schemeClr val="tx1"/>
                </a:solidFill>
                <a:ea typeface="ＭＳ Ｐゴシック" panose="020B0600070205080204" pitchFamily="34" charset="-128"/>
              </a:rPr>
              <a:t>PricePanda</a:t>
            </a:r>
            <a:r>
              <a:rPr lang="en-US" altLang="en-US" sz="2800" dirty="0">
                <a:solidFill>
                  <a:schemeClr val="tx1"/>
                </a:solidFill>
                <a:ea typeface="ＭＳ Ｐゴシック" panose="020B0600070205080204" pitchFamily="34" charset="-128"/>
              </a:rPr>
              <a:t>. ...</a:t>
            </a:r>
          </a:p>
          <a:p>
            <a:pPr algn="just"/>
            <a:endParaRPr lang="en-US" altLang="en-US" sz="2800" dirty="0">
              <a:solidFill>
                <a:schemeClr val="tx1"/>
              </a:solidFill>
              <a:ea typeface="ＭＳ Ｐゴシック" panose="020B0600070205080204" pitchFamily="34" charset="-128"/>
            </a:endParaRPr>
          </a:p>
        </p:txBody>
      </p:sp>
      <p:sp>
        <p:nvSpPr>
          <p:cNvPr id="23555" name="Title 2">
            <a:extLst>
              <a:ext uri="{FF2B5EF4-FFF2-40B4-BE49-F238E27FC236}">
                <a16:creationId xmlns:a16="http://schemas.microsoft.com/office/drawing/2014/main" id="{77332665-6EC4-4EBA-9E97-63994CDA956C}"/>
              </a:ext>
            </a:extLst>
          </p:cNvPr>
          <p:cNvSpPr>
            <a:spLocks noGrp="1"/>
          </p:cNvSpPr>
          <p:nvPr>
            <p:ph type="title"/>
          </p:nvPr>
        </p:nvSpPr>
        <p:spPr bwMode="auto">
          <a:xfrm>
            <a:off x="1701800" y="833438"/>
            <a:ext cx="694690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dirty="0">
                <a:ea typeface="ＭＳ Ｐゴシック" panose="020B0600070205080204" pitchFamily="34" charset="-128"/>
              </a:rPr>
              <a:t>Four P’s</a:t>
            </a:r>
          </a:p>
        </p:txBody>
      </p:sp>
      <p:sp>
        <p:nvSpPr>
          <p:cNvPr id="23556" name="Text Placeholder 3">
            <a:extLst>
              <a:ext uri="{FF2B5EF4-FFF2-40B4-BE49-F238E27FC236}">
                <a16:creationId xmlns:a16="http://schemas.microsoft.com/office/drawing/2014/main" id="{DB324767-E509-45AC-A37E-0B05DAAC4667}"/>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Price</a:t>
            </a:r>
          </a:p>
        </p:txBody>
      </p:sp>
      <p:pic>
        <p:nvPicPr>
          <p:cNvPr id="5" name="Picture 2">
            <a:extLst>
              <a:ext uri="{FF2B5EF4-FFF2-40B4-BE49-F238E27FC236}">
                <a16:creationId xmlns:a16="http://schemas.microsoft.com/office/drawing/2014/main" id="{95126A54-7377-4EFD-A4BE-7C98B4AEC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97475"/>
            <a:ext cx="6096000" cy="4766863"/>
          </a:xfrm>
          <a:prstGeom prst="rect">
            <a:avLst/>
          </a:prstGeom>
          <a:noFill/>
          <a:effectLst>
            <a:outerShdw blurRad="50800" dir="1440000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9F6E3FC9-D701-49FD-9FB7-A582C5B21C20}"/>
              </a:ext>
            </a:extLst>
          </p:cNvPr>
          <p:cNvSpPr>
            <a:spLocks noGrp="1"/>
          </p:cNvSpPr>
          <p:nvPr>
            <p:ph idx="1"/>
          </p:nvPr>
        </p:nvSpPr>
        <p:spPr bwMode="auto">
          <a:xfrm>
            <a:off x="1524000" y="2214256"/>
            <a:ext cx="9144000" cy="4865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dirty="0">
                <a:solidFill>
                  <a:schemeClr val="tx1"/>
                </a:solidFill>
                <a:ea typeface="ＭＳ Ｐゴシック" panose="020B0600070205080204" pitchFamily="34" charset="-128"/>
              </a:rPr>
              <a:t>Particularly for digital products and services, the Internet gives companies access to a global marketplace. </a:t>
            </a:r>
          </a:p>
          <a:p>
            <a:r>
              <a:rPr lang="en-US" altLang="en-US" sz="2800" dirty="0">
                <a:solidFill>
                  <a:schemeClr val="tx1"/>
                </a:solidFill>
                <a:ea typeface="ＭＳ Ｐゴシック" panose="020B0600070205080204" pitchFamily="34" charset="-128"/>
              </a:rPr>
              <a:t>Product distribution and markets no longer have to be dictated by location. </a:t>
            </a:r>
          </a:p>
          <a:p>
            <a:r>
              <a:rPr lang="en-US" altLang="en-US" sz="2800" dirty="0">
                <a:solidFill>
                  <a:schemeClr val="tx1"/>
                </a:solidFill>
                <a:ea typeface="ＭＳ Ｐゴシック" panose="020B0600070205080204" pitchFamily="34" charset="-128"/>
              </a:rPr>
              <a:t>With efficient delivery and shipping channels, products that are not digital can also benefit from a far wider market place.</a:t>
            </a:r>
          </a:p>
        </p:txBody>
      </p:sp>
      <p:sp>
        <p:nvSpPr>
          <p:cNvPr id="25603" name="Title 2">
            <a:extLst>
              <a:ext uri="{FF2B5EF4-FFF2-40B4-BE49-F238E27FC236}">
                <a16:creationId xmlns:a16="http://schemas.microsoft.com/office/drawing/2014/main" id="{33CDDEA2-500F-4D2D-A7BB-B851F88BCEBE}"/>
              </a:ext>
            </a:extLst>
          </p:cNvPr>
          <p:cNvSpPr>
            <a:spLocks noGrp="1"/>
          </p:cNvSpPr>
          <p:nvPr>
            <p:ph type="title"/>
          </p:nvPr>
        </p:nvSpPr>
        <p:spPr bwMode="auto">
          <a:xfrm>
            <a:off x="1701801" y="833438"/>
            <a:ext cx="6264275"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dirty="0">
                <a:ea typeface="ＭＳ Ｐゴシック" panose="020B0600070205080204" pitchFamily="34" charset="-128"/>
              </a:rPr>
              <a:t>Four P’s</a:t>
            </a:r>
          </a:p>
        </p:txBody>
      </p:sp>
      <p:sp>
        <p:nvSpPr>
          <p:cNvPr id="25604" name="Text Placeholder 3">
            <a:extLst>
              <a:ext uri="{FF2B5EF4-FFF2-40B4-BE49-F238E27FC236}">
                <a16:creationId xmlns:a16="http://schemas.microsoft.com/office/drawing/2014/main" id="{363E3BB7-D6C8-4DA6-A031-CF533774B767}"/>
              </a:ext>
            </a:extLst>
          </p:cNvPr>
          <p:cNvSpPr>
            <a:spLocks noGrp="1"/>
          </p:cNvSpPr>
          <p:nvPr>
            <p:ph type="body" idx="13"/>
          </p:nvPr>
        </p:nvSpPr>
        <p:spPr bwMode="auto">
          <a:xfrm>
            <a:off x="1701800" y="1447801"/>
            <a:ext cx="6489700" cy="35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fontScale="85000" lnSpcReduction="20000"/>
          </a:bodyPr>
          <a:lstStyle/>
          <a:p>
            <a:r>
              <a:rPr lang="en-US" altLang="en-US">
                <a:ea typeface="ＭＳ Ｐゴシック" panose="020B0600070205080204" pitchFamily="34" charset="-128"/>
              </a:rPr>
              <a:t>Placement or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animEffect transition="in" filter="fade">
                                      <p:cBhvr>
                                        <p:cTn id="11" dur="1000"/>
                                        <p:tgtEl>
                                          <p:spTgt spid="25602">
                                            <p:txEl>
                                              <p:pRg st="2" end="2"/>
                                            </p:txEl>
                                          </p:spTgt>
                                        </p:tgtEl>
                                      </p:cBhvr>
                                    </p:animEffect>
                                    <p:anim calcmode="lin" valueType="num">
                                      <p:cBhvr>
                                        <p:cTn id="12" dur="10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2560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289</TotalTime>
  <Words>495</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2</vt:lpstr>
      <vt:lpstr>Quotable</vt:lpstr>
      <vt:lpstr>PowerPoint Presentation</vt:lpstr>
      <vt:lpstr>What is digital marketing strategy</vt:lpstr>
      <vt:lpstr>What is digital marketing strategy</vt:lpstr>
      <vt:lpstr>Digital marketing strategy</vt:lpstr>
      <vt:lpstr>Digital marketing strategy</vt:lpstr>
      <vt:lpstr>Digital marketing strategy</vt:lpstr>
      <vt:lpstr>Four P’s</vt:lpstr>
      <vt:lpstr>Four P’s</vt:lpstr>
      <vt:lpstr>Four P’s</vt:lpstr>
      <vt:lpstr>Four P’s</vt:lpstr>
      <vt:lpstr>Four P’s</vt:lpstr>
      <vt:lpstr>Traditional marketing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Abhishek Shukla</cp:lastModifiedBy>
  <cp:revision>30</cp:revision>
  <dcterms:created xsi:type="dcterms:W3CDTF">2021-01-11T10:58:22Z</dcterms:created>
  <dcterms:modified xsi:type="dcterms:W3CDTF">2021-01-22T12:01:26Z</dcterms:modified>
</cp:coreProperties>
</file>