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99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792DCA2A-9855-4CC5-851A-D290510FC9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93947875-84BC-4D03-99A2-4E64C0B9F1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9CEFDA13-EAF0-4CFC-9F08-C2A668C6F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225CB4-00EC-4891-B45F-968F8423334E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1/25/2021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Billede 9" descr="dreamstime_www_world.jpg">
            <a:extLst>
              <a:ext uri="{FF2B5EF4-FFF2-40B4-BE49-F238E27FC236}">
                <a16:creationId xmlns:a16="http://schemas.microsoft.com/office/drawing/2014/main" id="{010E8CD0-FDB1-4B36-8C33-0F876DD4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EEC2989-49AE-421C-B21C-A1B3F9A2B484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33766459-EC84-436F-903F-0FBF0961015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>
                <a:solidFill>
                  <a:schemeClr val="tx2"/>
                </a:solidFill>
              </a:rPr>
              <a:t>Digital Strategies</a:t>
            </a:r>
          </a:p>
          <a:p>
            <a:pPr defTabSz="914400">
              <a:lnSpc>
                <a:spcPct val="95000"/>
              </a:lnSpc>
            </a:pPr>
            <a:endParaRPr lang="en-US" altLang="en-US" sz="12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9A76C3-C1AC-4772-A664-FD5E1C37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1419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Retaining of visitors and Customers for the future business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E8B13-18DB-4B30-8818-037A5E7D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Step-8 Retention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C1736-A2C9-4B28-B154-0FAB866C3B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491F6-ADB5-4D6B-826D-D2FF800D5DB9}"/>
              </a:ext>
            </a:extLst>
          </p:cNvPr>
          <p:cNvSpPr txBox="1"/>
          <p:nvPr/>
        </p:nvSpPr>
        <p:spPr>
          <a:xfrm>
            <a:off x="969802" y="3658049"/>
            <a:ext cx="335362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Vertical Retention</a:t>
            </a:r>
          </a:p>
        </p:txBody>
      </p:sp>
      <p:pic>
        <p:nvPicPr>
          <p:cNvPr id="1026" name="Picture 2" descr="iPhones Compared on Original iOS Versions - iOS 4 vs 5 vs 6 vs 7 vs 8 vs 9!  - YouTube">
            <a:extLst>
              <a:ext uri="{FF2B5EF4-FFF2-40B4-BE49-F238E27FC236}">
                <a16:creationId xmlns:a16="http://schemas.microsoft.com/office/drawing/2014/main" id="{3F924FFA-3F50-4721-A042-79C88D98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5" y="4562382"/>
            <a:ext cx="3779915" cy="212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AC628-5D70-4045-B5D2-C4A261AE7F20}"/>
              </a:ext>
            </a:extLst>
          </p:cNvPr>
          <p:cNvSpPr txBox="1"/>
          <p:nvPr/>
        </p:nvSpPr>
        <p:spPr>
          <a:xfrm>
            <a:off x="6999219" y="3658048"/>
            <a:ext cx="335362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Horizontal Retention</a:t>
            </a:r>
          </a:p>
        </p:txBody>
      </p:sp>
      <p:pic>
        <p:nvPicPr>
          <p:cNvPr id="1028" name="Picture 4" descr="Toppr Extends Its Latest Services To iPhone And iPad users">
            <a:extLst>
              <a:ext uri="{FF2B5EF4-FFF2-40B4-BE49-F238E27FC236}">
                <a16:creationId xmlns:a16="http://schemas.microsoft.com/office/drawing/2014/main" id="{1DC4A8B3-1844-426B-859D-7FEC03B5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09" y="4267078"/>
            <a:ext cx="2210809" cy="248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8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0AE18E-348E-4513-AEC8-63640060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8864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Digital marketing process is a comprehensive way to promote the business online using various digital marketing tools and to expand its wings across the world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DF8E9-6151-4D2B-BF24-61A0DE07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Process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05CF5-9182-4854-9CB1-B1ABCE52D0E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B5928-F5BC-43C5-BA1F-426F8663E846}"/>
              </a:ext>
            </a:extLst>
          </p:cNvPr>
          <p:cNvSpPr txBox="1"/>
          <p:nvPr/>
        </p:nvSpPr>
        <p:spPr>
          <a:xfrm>
            <a:off x="609601" y="4119239"/>
            <a:ext cx="32699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Steps in Digital Marketing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BDA25D-F043-4489-B258-749837409B3E}"/>
              </a:ext>
            </a:extLst>
          </p:cNvPr>
          <p:cNvCxnSpPr/>
          <p:nvPr/>
        </p:nvCxnSpPr>
        <p:spPr>
          <a:xfrm>
            <a:off x="5007005" y="3429000"/>
            <a:ext cx="0" cy="28919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42EE4B-DC5F-4363-9359-AA5D220BFAAE}"/>
              </a:ext>
            </a:extLst>
          </p:cNvPr>
          <p:cNvSpPr txBox="1"/>
          <p:nvPr/>
        </p:nvSpPr>
        <p:spPr>
          <a:xfrm>
            <a:off x="5857783" y="3801408"/>
            <a:ext cx="5123894" cy="23083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Developing Digital Marketing Strategy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Visibility of your Brand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Generating Traffic to your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Engaging the Traffic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Traffic Conversion into Leads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Lead Conversion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Measurement and Tracking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81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D68AE-D49A-40AC-9AEC-28346A31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97099"/>
            <a:ext cx="10972800" cy="38274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Right Questions at the right time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What are your short term and long term goals?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What challenges are you facing now 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3. What challenges are you expected to face in future?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4. Who are your prospects and how to attract them?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5. Who are you competitors?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6. How much you should invest in marketing </a:t>
            </a:r>
            <a:r>
              <a:rPr lang="en-US" dirty="0" err="1">
                <a:solidFill>
                  <a:schemeClr val="tx1"/>
                </a:solidFill>
              </a:rPr>
              <a:t>programme</a:t>
            </a:r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7. What is your expected Return on Investment ROI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639298-16A8-4D06-B35C-CBA79F7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Strategy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D04E6-B688-45DE-8B36-6B6B1A40F8F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8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E782AB-9A9D-4DA6-A0C4-09445822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58" y="1848150"/>
            <a:ext cx="10972800" cy="14723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Visibility is reaching out to your potential customers and telling the potential customers that you are on the internet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5C33B-42F2-476C-AEB7-3D0C4982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 Creating Visibility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666E5-F857-4D4D-ABE7-133D52F0222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1D3E0-E6EB-40AF-B024-36850E7B1DC6}"/>
              </a:ext>
            </a:extLst>
          </p:cNvPr>
          <p:cNvSpPr txBox="1"/>
          <p:nvPr/>
        </p:nvSpPr>
        <p:spPr>
          <a:xfrm>
            <a:off x="354710" y="3791609"/>
            <a:ext cx="3693099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Types of Visibility</a:t>
            </a:r>
            <a:endParaRPr lang="en-IN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0AED4-CB5C-479E-A9BA-2BB7019A00F2}"/>
              </a:ext>
            </a:extLst>
          </p:cNvPr>
          <p:cNvCxnSpPr/>
          <p:nvPr/>
        </p:nvCxnSpPr>
        <p:spPr>
          <a:xfrm>
            <a:off x="4891596" y="3533313"/>
            <a:ext cx="0" cy="28674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DF195-CC7C-4497-82F7-044346DCDBC6}"/>
              </a:ext>
            </a:extLst>
          </p:cNvPr>
          <p:cNvSpPr txBox="1"/>
          <p:nvPr/>
        </p:nvSpPr>
        <p:spPr>
          <a:xfrm>
            <a:off x="237067" y="4639567"/>
            <a:ext cx="4428475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1.Owned Visibility </a:t>
            </a:r>
          </a:p>
          <a:p>
            <a:r>
              <a:rPr lang="en-US" sz="2800" dirty="0"/>
              <a:t>2. Paid Visibility</a:t>
            </a:r>
          </a:p>
          <a:p>
            <a:r>
              <a:rPr lang="en-US" sz="2800" dirty="0"/>
              <a:t>3. Earned Visibility</a:t>
            </a:r>
            <a:endParaRPr lang="en-IN" sz="2800" dirty="0"/>
          </a:p>
        </p:txBody>
      </p:sp>
      <p:pic>
        <p:nvPicPr>
          <p:cNvPr id="9" name="Picture 2" descr="Converged Media: Maximizing Consumer Engagement in a Digital World |  Digital marketing strategy, Digital marketing, Inbound marketing">
            <a:extLst>
              <a:ext uri="{FF2B5EF4-FFF2-40B4-BE49-F238E27FC236}">
                <a16:creationId xmlns:a16="http://schemas.microsoft.com/office/drawing/2014/main" id="{83A78486-E04B-4264-95B0-A0CEE944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59" y="2680362"/>
            <a:ext cx="4246183" cy="3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39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B3A31-A1D1-4475-8107-8F6CBEB2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4091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Bring Quality Traffic to your website increases the chances of turning the visitors into leads and final conversions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Blogs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Social Media Optimization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Search Engine Optimization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Pay Per Click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A1758-396F-40B4-9683-DAF4EB41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8652933" cy="563562"/>
          </a:xfrm>
        </p:spPr>
        <p:txBody>
          <a:bodyPr/>
          <a:lstStyle/>
          <a:p>
            <a:r>
              <a:rPr lang="en-US" dirty="0"/>
              <a:t>Step-3 Generating Traffic to Website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2E127-87F4-4827-B273-D06E0FC7E0C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B3A31-A1D1-4475-8107-8F6CBEB2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4091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Engagement is making your visitor to do some activities on your website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Free Information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Newsletter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Sign up Forms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Case Study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Product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A1758-396F-40B4-9683-DAF4EB41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8652933" cy="563562"/>
          </a:xfrm>
        </p:spPr>
        <p:txBody>
          <a:bodyPr/>
          <a:lstStyle/>
          <a:p>
            <a:r>
              <a:rPr lang="en-US" dirty="0"/>
              <a:t>Step-4 Engaging the Traffic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2E127-87F4-4827-B273-D06E0FC7E0C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2C891A-376C-49AA-A3C4-D7269A37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31" y="2917004"/>
            <a:ext cx="3625049" cy="1934006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Convert the traffic to potential leads by creating appealing offers and Call to Action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30C50-FEA2-47D3-B447-0291C3A8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8161209" cy="563562"/>
          </a:xfrm>
        </p:spPr>
        <p:txBody>
          <a:bodyPr/>
          <a:lstStyle/>
          <a:p>
            <a:r>
              <a:rPr lang="en-US" dirty="0"/>
              <a:t>Step-5 Traffic Conversion into Leads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DA5AB-F2CD-4345-9CEF-A3473047AE8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06C7B-626F-41FC-98D6-3CF979ACC808}"/>
              </a:ext>
            </a:extLst>
          </p:cNvPr>
          <p:cNvSpPr txBox="1"/>
          <p:nvPr/>
        </p:nvSpPr>
        <p:spPr>
          <a:xfrm>
            <a:off x="5897482" y="3191509"/>
            <a:ext cx="5217359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Building of Landing Page </a:t>
            </a:r>
          </a:p>
          <a:p>
            <a:pPr marL="342900" indent="-342900">
              <a:buAutoNum type="arabicPeriod"/>
            </a:pPr>
            <a:r>
              <a:rPr lang="en-US" sz="2800" dirty="0"/>
              <a:t>CRM integration </a:t>
            </a:r>
          </a:p>
          <a:p>
            <a:pPr marL="342900" indent="-342900">
              <a:buAutoNum type="arabicPeriod"/>
            </a:pPr>
            <a:r>
              <a:rPr lang="en-US" sz="2800" dirty="0"/>
              <a:t>Placing “Call to Action”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1761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B97B47-11F7-495C-BF24-FD4F48AA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55" y="3201062"/>
            <a:ext cx="3287697" cy="2079889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conversion is an activity on your site that is important to the success of your business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087287-CDBA-48D3-8862-AC4C4BD4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Step-6 Lead Conversion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D4FD-63B9-40F6-B70B-F13EB05826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E0A52-F81E-461F-9984-4AD17F2B35C5}"/>
              </a:ext>
            </a:extLst>
          </p:cNvPr>
          <p:cNvSpPr txBox="1"/>
          <p:nvPr/>
        </p:nvSpPr>
        <p:spPr>
          <a:xfrm>
            <a:off x="4361153" y="2141630"/>
            <a:ext cx="6147786" cy="31393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Micro Conversion</a:t>
            </a:r>
          </a:p>
          <a:p>
            <a:endParaRPr lang="en-IN" dirty="0"/>
          </a:p>
          <a:p>
            <a:r>
              <a:rPr lang="en-US" dirty="0"/>
              <a:t>Micro conversions are activities that users frequently engage in before purchasing. Sites commonly have several kinds of micro conversions which include</a:t>
            </a:r>
            <a:r>
              <a:rPr lang="en-IN" dirty="0"/>
              <a:t> </a:t>
            </a:r>
          </a:p>
          <a:p>
            <a:r>
              <a:rPr lang="en-US" dirty="0"/>
              <a:t>Email signup</a:t>
            </a:r>
          </a:p>
          <a:p>
            <a:r>
              <a:rPr lang="en-US" dirty="0"/>
              <a:t>Created account </a:t>
            </a:r>
          </a:p>
          <a:p>
            <a:r>
              <a:rPr lang="en-US" dirty="0"/>
              <a:t>Browsed site extensively</a:t>
            </a:r>
          </a:p>
          <a:p>
            <a:r>
              <a:rPr lang="en-US" dirty="0"/>
              <a:t>PDF Download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70972-5665-4484-9144-7D2D0AA99523}"/>
              </a:ext>
            </a:extLst>
          </p:cNvPr>
          <p:cNvSpPr txBox="1"/>
          <p:nvPr/>
        </p:nvSpPr>
        <p:spPr>
          <a:xfrm>
            <a:off x="4361153" y="5410199"/>
            <a:ext cx="6147786" cy="9233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Macro Conversion</a:t>
            </a:r>
          </a:p>
          <a:p>
            <a:r>
              <a:rPr lang="en-US" dirty="0"/>
              <a:t>Macro conversions are primarily attributed to main product/ service of the website the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6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43CC7C-4F4B-4E6B-8C28-EC235046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Metrics</a:t>
            </a:r>
          </a:p>
          <a:p>
            <a:r>
              <a:rPr lang="en-US" sz="3200" dirty="0">
                <a:solidFill>
                  <a:schemeClr val="tx1"/>
                </a:solidFill>
              </a:rPr>
              <a:t>Traffic Behavior</a:t>
            </a:r>
          </a:p>
          <a:p>
            <a:r>
              <a:rPr lang="en-US" sz="3200" dirty="0">
                <a:solidFill>
                  <a:schemeClr val="tx1"/>
                </a:solidFill>
              </a:rPr>
              <a:t> Return on Investment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SEO Success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Social Media Campaign Performance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PPC Campaign Success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2C14D0-AA63-4032-ABD4-E42D4004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7974778" cy="563562"/>
          </a:xfrm>
        </p:spPr>
        <p:txBody>
          <a:bodyPr/>
          <a:lstStyle/>
          <a:p>
            <a:r>
              <a:rPr lang="en-US" dirty="0"/>
              <a:t>Step-7 Measuring and Tracking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5DFF8-A61F-452E-9FEB-A8DF244EE79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3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345</TotalTime>
  <Words>385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Quotable</vt:lpstr>
      <vt:lpstr>PowerPoint Presentation</vt:lpstr>
      <vt:lpstr>Digital Marketing Process</vt:lpstr>
      <vt:lpstr>Digital Marketing Strategy</vt:lpstr>
      <vt:lpstr>Step-2 Creating Visibility</vt:lpstr>
      <vt:lpstr>Step-3 Generating Traffic to Website</vt:lpstr>
      <vt:lpstr>Step-4 Engaging the Traffic</vt:lpstr>
      <vt:lpstr>Step-5 Traffic Conversion into Leads</vt:lpstr>
      <vt:lpstr>Step-6 Lead Conversion</vt:lpstr>
      <vt:lpstr>Step-7 Measuring and Tracking</vt:lpstr>
      <vt:lpstr>Step-8 Retention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35</cp:revision>
  <dcterms:created xsi:type="dcterms:W3CDTF">2021-01-11T10:58:22Z</dcterms:created>
  <dcterms:modified xsi:type="dcterms:W3CDTF">2021-01-25T07:03:07Z</dcterms:modified>
</cp:coreProperties>
</file>