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99" r:id="rId2"/>
    <p:sldId id="321" r:id="rId3"/>
    <p:sldId id="341" r:id="rId4"/>
    <p:sldId id="342" r:id="rId5"/>
    <p:sldId id="343" r:id="rId6"/>
    <p:sldId id="344" r:id="rId7"/>
    <p:sldId id="345" r:id="rId8"/>
    <p:sldId id="327" r:id="rId9"/>
    <p:sldId id="346" r:id="rId10"/>
    <p:sldId id="32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792DCA2A-9855-4CC5-851A-D290510FC9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93947875-84BC-4D03-99A2-4E64C0B9F1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CEFDA13-EAF0-4CFC-9F08-C2A668C6F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225CB4-00EC-4891-B45F-968F8423334E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1/27/2021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Billede 9" descr="dreamstime_www_world.jpg">
            <a:extLst>
              <a:ext uri="{FF2B5EF4-FFF2-40B4-BE49-F238E27FC236}">
                <a16:creationId xmlns:a16="http://schemas.microsoft.com/office/drawing/2014/main" id="{010E8CD0-FDB1-4B36-8C33-0F876DD4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EEC2989-49AE-421C-B21C-A1B3F9A2B484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33766459-EC84-436F-903F-0FBF0961015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>
                <a:solidFill>
                  <a:schemeClr val="tx2"/>
                </a:solidFill>
              </a:rPr>
              <a:t>Digital Strategies</a:t>
            </a:r>
          </a:p>
          <a:p>
            <a:pPr defTabSz="914400">
              <a:lnSpc>
                <a:spcPct val="95000"/>
              </a:lnSpc>
            </a:pPr>
            <a:endParaRPr lang="en-US" altLang="en-US" sz="12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>
            <a:extLst>
              <a:ext uri="{FF2B5EF4-FFF2-40B4-BE49-F238E27FC236}">
                <a16:creationId xmlns:a16="http://schemas.microsoft.com/office/drawing/2014/main" id="{D650D42C-2356-45E1-A754-33A81CA9ED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711041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Text Placeholder 3">
            <a:extLst>
              <a:ext uri="{FF2B5EF4-FFF2-40B4-BE49-F238E27FC236}">
                <a16:creationId xmlns:a16="http://schemas.microsoft.com/office/drawing/2014/main" id="{CF344B0E-3E07-41C4-97FA-2D434659244C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Context</a:t>
            </a:r>
          </a:p>
        </p:txBody>
      </p:sp>
      <p:pic>
        <p:nvPicPr>
          <p:cNvPr id="1026" name="Picture 2" descr="ANIL KANDPAL SEO DIGITAL MARKETING PPC 8802670189: SWOT Analysis of a  Website | Swot analysis, Seo digital marketing, Analysis">
            <a:extLst>
              <a:ext uri="{FF2B5EF4-FFF2-40B4-BE49-F238E27FC236}">
                <a16:creationId xmlns:a16="http://schemas.microsoft.com/office/drawing/2014/main" id="{F6AC887D-F5DA-4FF6-805B-D489AB58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433" y="2006353"/>
            <a:ext cx="5450150" cy="46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C2769C-3306-444C-A8FE-50C8E2853C31}"/>
              </a:ext>
            </a:extLst>
          </p:cNvPr>
          <p:cNvSpPr/>
          <p:nvPr/>
        </p:nvSpPr>
        <p:spPr>
          <a:xfrm>
            <a:off x="1855433" y="2414726"/>
            <a:ext cx="2467992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Analysis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1928F-3E45-4EDD-BDC8-BFC0234A5B16}"/>
              </a:ext>
            </a:extLst>
          </p:cNvPr>
          <p:cNvSpPr txBox="1"/>
          <p:nvPr/>
        </p:nvSpPr>
        <p:spPr>
          <a:xfrm>
            <a:off x="852255" y="2521258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D7A8900-CF84-4265-8BBF-B0086F5F3820}"/>
              </a:ext>
            </a:extLst>
          </p:cNvPr>
          <p:cNvSpPr/>
          <p:nvPr/>
        </p:nvSpPr>
        <p:spPr>
          <a:xfrm>
            <a:off x="2769833" y="3506680"/>
            <a:ext cx="719091" cy="11718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B6584-286E-4071-97AD-8EA9FDAF97ED}"/>
              </a:ext>
            </a:extLst>
          </p:cNvPr>
          <p:cNvSpPr/>
          <p:nvPr/>
        </p:nvSpPr>
        <p:spPr>
          <a:xfrm>
            <a:off x="1811044" y="5050653"/>
            <a:ext cx="2467992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Proposition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286D4-7552-42BB-BE80-2BAC1F56BAEC}"/>
              </a:ext>
            </a:extLst>
          </p:cNvPr>
          <p:cNvSpPr txBox="1"/>
          <p:nvPr/>
        </p:nvSpPr>
        <p:spPr>
          <a:xfrm>
            <a:off x="852255" y="5225532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>
            <a:extLst>
              <a:ext uri="{FF2B5EF4-FFF2-40B4-BE49-F238E27FC236}">
                <a16:creationId xmlns:a16="http://schemas.microsoft.com/office/drawing/2014/main" id="{4C8A5AB5-B4F8-4792-8AC4-A0A78CF955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9596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Traditional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Text Placeholder 3">
            <a:extLst>
              <a:ext uri="{FF2B5EF4-FFF2-40B4-BE49-F238E27FC236}">
                <a16:creationId xmlns:a16="http://schemas.microsoft.com/office/drawing/2014/main" id="{58DDE559-E333-4975-949C-BCC314EE3D5C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Porter Five Forces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75229-3DC6-479F-A9D8-C1F83B96A36A}"/>
              </a:ext>
            </a:extLst>
          </p:cNvPr>
          <p:cNvSpPr txBox="1"/>
          <p:nvPr/>
        </p:nvSpPr>
        <p:spPr>
          <a:xfrm>
            <a:off x="248575" y="2254928"/>
            <a:ext cx="5847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Technique for understanding an industry by examining the interaction between;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Competitors in the Industry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Potential New Entrants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Substitute of Industry Offering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Suppliers to the Industry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Industry Buyer’s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45EEE-C644-43C7-8AF9-77819154DAB1}"/>
              </a:ext>
            </a:extLst>
          </p:cNvPr>
          <p:cNvSpPr/>
          <p:nvPr/>
        </p:nvSpPr>
        <p:spPr>
          <a:xfrm>
            <a:off x="328474" y="5978239"/>
            <a:ext cx="2210540" cy="521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51550-BFAA-467E-BED9-F0B70F4F53D9}"/>
              </a:ext>
            </a:extLst>
          </p:cNvPr>
          <p:cNvSpPr txBox="1"/>
          <p:nvPr/>
        </p:nvSpPr>
        <p:spPr>
          <a:xfrm>
            <a:off x="2539014" y="6024562"/>
            <a:ext cx="9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to identify how much profit potential exists in an Industry</a:t>
            </a:r>
            <a:endParaRPr lang="en-IN" dirty="0"/>
          </a:p>
        </p:txBody>
      </p:sp>
      <p:pic>
        <p:nvPicPr>
          <p:cNvPr id="24578" name="Picture 2" descr="Porter's Five Forces - Airline Industry Analysis">
            <a:extLst>
              <a:ext uri="{FF2B5EF4-FFF2-40B4-BE49-F238E27FC236}">
                <a16:creationId xmlns:a16="http://schemas.microsoft.com/office/drawing/2014/main" id="{3F10B751-3A85-44B0-9AA1-3A88B922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3" y="2180083"/>
            <a:ext cx="4808230" cy="360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C099D-D9F8-4946-A26A-E685E2FA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" y="1912861"/>
            <a:ext cx="10972800" cy="71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Soft Drink-Porter Five Forces Model-1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6777-CFB5-4D13-8162-7571149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1EF0-ABB9-47AA-BC8B-2BFD3F68C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Brain Storming Session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8832C-8E8A-4E46-A1FD-B1134BB67BFA}"/>
              </a:ext>
            </a:extLst>
          </p:cNvPr>
          <p:cNvSpPr txBox="1"/>
          <p:nvPr/>
        </p:nvSpPr>
        <p:spPr>
          <a:xfrm>
            <a:off x="532661" y="3141448"/>
            <a:ext cx="11221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Threat of New Entrants/Potential Competitors: Median </a:t>
            </a:r>
          </a:p>
          <a:p>
            <a:endParaRPr lang="en-US" dirty="0"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Pressure Entry barriers are relatively low for beverage industry </a:t>
            </a: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There is almost 0 consumer switching cost and very low capital requirement. There are more and more new brands appearing in the market with usually lower price than Coke products.</a:t>
            </a:r>
            <a:endParaRPr lang="en-US" dirty="0"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However Coca-Cola is seen not only as a beverage but also as a brand. It has a very significant market share for a long time and loyal customers are not very likely to try a new brand beverage.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06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C099D-D9F8-4946-A26A-E685E2FA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" y="1912861"/>
            <a:ext cx="10972800" cy="71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Soft Drink-Porter Five Forces Model-2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6777-CFB5-4D13-8162-7571149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1EF0-ABB9-47AA-BC8B-2BFD3F68C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Brain Storming Session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E01D6-D62A-4062-9C7D-44AEA5854022}"/>
              </a:ext>
            </a:extLst>
          </p:cNvPr>
          <p:cNvSpPr txBox="1"/>
          <p:nvPr/>
        </p:nvSpPr>
        <p:spPr>
          <a:xfrm>
            <a:off x="479394" y="3262918"/>
            <a:ext cx="91972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Open Sans"/>
              </a:rPr>
              <a:t>Threat of Substitute Products: Median to high pressure</a:t>
            </a:r>
          </a:p>
          <a:p>
            <a:endParaRPr lang="en-US" sz="2400" dirty="0">
              <a:latin typeface="Open Sans"/>
            </a:endParaRPr>
          </a:p>
          <a:p>
            <a:r>
              <a:rPr lang="en-US" sz="2400" b="0" i="0" dirty="0">
                <a:effectLst/>
                <a:latin typeface="Open Sans"/>
              </a:rPr>
              <a:t>There are many kinds of energy drink and soda products in the market. </a:t>
            </a:r>
            <a:r>
              <a:rPr lang="en-US" sz="2400" b="0" i="0" dirty="0" err="1">
                <a:effectLst/>
                <a:latin typeface="Open Sans"/>
              </a:rPr>
              <a:t>Coca-cola</a:t>
            </a:r>
            <a:r>
              <a:rPr lang="en-US" sz="2400" b="0" i="0" dirty="0">
                <a:effectLst/>
                <a:latin typeface="Open Sans"/>
              </a:rPr>
              <a:t> doesn’t really have a special flavor. In a blind taste test, people couldn’t tell the difference between Coca-Cola and Pepsi</a:t>
            </a:r>
            <a:endParaRPr lang="en-IN" sz="2400" dirty="0"/>
          </a:p>
        </p:txBody>
      </p:sp>
      <p:pic>
        <p:nvPicPr>
          <p:cNvPr id="39938" name="Picture 2" descr="Coca cola editorial stock image. Image of brand, background - 63576244">
            <a:extLst>
              <a:ext uri="{FF2B5EF4-FFF2-40B4-BE49-F238E27FC236}">
                <a16:creationId xmlns:a16="http://schemas.microsoft.com/office/drawing/2014/main" id="{6B06E0C5-BF06-44A0-8F62-C5670A16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694" y="2104009"/>
            <a:ext cx="1454670" cy="184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D0276-2A77-4095-83F4-BED622AB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16" y="4216878"/>
            <a:ext cx="1800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C099D-D9F8-4946-A26A-E685E2FA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" y="1912861"/>
            <a:ext cx="10972800" cy="71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Soft Drink-Porter Five Forces Model-3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6777-CFB5-4D13-8162-7571149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1EF0-ABB9-47AA-BC8B-2BFD3F68C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Brain Storming Session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102BF-4EDD-413E-8001-7FAE42746F00}"/>
              </a:ext>
            </a:extLst>
          </p:cNvPr>
          <p:cNvSpPr txBox="1"/>
          <p:nvPr/>
        </p:nvSpPr>
        <p:spPr>
          <a:xfrm>
            <a:off x="237067" y="2625587"/>
            <a:ext cx="116323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The Bargaining Power of Buyers: Low pressure</a:t>
            </a:r>
          </a:p>
          <a:p>
            <a:endParaRPr lang="en-US" dirty="0">
              <a:latin typeface="Open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Open Sans"/>
              </a:rPr>
              <a:t>The individual buyer has little to no pressure on Coca-Cola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Open Sans"/>
              </a:rPr>
              <a:t>The main competitor, Pepsi is priced almost the same as Coca-Cola.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Open Sans"/>
              </a:rPr>
              <a:t>Consumer could buy those new and less popular beverages with lower price but the flavor is different and the quality is not guaranteed.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Open Sans"/>
              </a:rPr>
              <a:t>Large retailers, like Wal-Mart, have bargaining power because of the large order quantity, but the bargaining power is lessened because of the end consumer brand loyalty.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Open Sans"/>
              </a:rPr>
              <a:t>There are many kinds of energy drink and soda products in the market.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 err="1">
                <a:effectLst/>
                <a:latin typeface="Open Sans"/>
              </a:rPr>
              <a:t>Coca-cola</a:t>
            </a:r>
            <a:r>
              <a:rPr lang="en-US" b="0" i="0" dirty="0">
                <a:effectLst/>
                <a:latin typeface="Open Sans"/>
              </a:rPr>
              <a:t> doesn’t really have a special flavor. In a blind taste test, people couldn’t tell the difference between Coca-Cola and Pepsi.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Open Sans"/>
              </a:rPr>
              <a:t>People are getting concerns of negative effects of carbonated beverages. Increasing number of consumers begin to drink fruit juice, lemonade and tea instead of soda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87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C099D-D9F8-4946-A26A-E685E2FA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" y="1912861"/>
            <a:ext cx="10972800" cy="71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Soft Drink-Porter Five Forces Model-4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6777-CFB5-4D13-8162-7571149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1EF0-ABB9-47AA-BC8B-2BFD3F68C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Brain Storming Session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93F3-27D5-460A-865C-8BE16DEE4BD1}"/>
              </a:ext>
            </a:extLst>
          </p:cNvPr>
          <p:cNvSpPr txBox="1"/>
          <p:nvPr/>
        </p:nvSpPr>
        <p:spPr>
          <a:xfrm>
            <a:off x="514905" y="3332282"/>
            <a:ext cx="116770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The Bargaining Power of Suppliers: Low pressure</a:t>
            </a:r>
          </a:p>
          <a:p>
            <a:endParaRPr lang="en-US" dirty="0"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The main ingredients for soft drink include carbonated water, phosphoric acid, sweetener, and caffeine. </a:t>
            </a:r>
          </a:p>
          <a:p>
            <a:endParaRPr lang="en-US" dirty="0"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The suppliers are not concentrated or differentiated.</a:t>
            </a:r>
          </a:p>
          <a:p>
            <a:endParaRPr lang="en-US" dirty="0">
              <a:latin typeface="Open Sans"/>
            </a:endParaRPr>
          </a:p>
          <a:p>
            <a:endParaRPr lang="en-US" b="0" i="0" dirty="0">
              <a:effectLst/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No supplier would want to lose a huge customer like Coca-Cola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5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C099D-D9F8-4946-A26A-E685E2FA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9" y="1912861"/>
            <a:ext cx="10972800" cy="71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Soft Drink-Porter Five Forces Model-5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6777-CFB5-4D13-8162-7571149B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1EF0-ABB9-47AA-BC8B-2BFD3F68C9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Brain Storming Session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BB92E-713E-471B-B667-09F4863C3791}"/>
              </a:ext>
            </a:extLst>
          </p:cNvPr>
          <p:cNvSpPr txBox="1"/>
          <p:nvPr/>
        </p:nvSpPr>
        <p:spPr>
          <a:xfrm>
            <a:off x="427607" y="2917897"/>
            <a:ext cx="113367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Open Sans"/>
              </a:rPr>
              <a:t>Rivalry Among Existing Firms: High Pressure</a:t>
            </a:r>
          </a:p>
          <a:p>
            <a:endParaRPr lang="en-US" dirty="0"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Currently, the main competitor is Pepsi which also has a wide range of beverage products under its brand. </a:t>
            </a:r>
          </a:p>
          <a:p>
            <a:endParaRPr lang="en-US" dirty="0"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Both Coca-Cola and Pepsi are the predominant carbonated beverages and commit heavily to sponsoring outdoor festivals and activities. As Coca-Cola has a longer history, it is advertised in a more classical approach while Pepsi tried to attract younger generation by using pop stars as brand ambassadors.</a:t>
            </a:r>
          </a:p>
          <a:p>
            <a:endParaRPr lang="en-US" dirty="0"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Currently Coca-Cola slightly topped Pepsi as the possessor of the most U.S market share.</a:t>
            </a:r>
          </a:p>
          <a:p>
            <a:endParaRPr lang="en-US" dirty="0">
              <a:latin typeface="Open Sans"/>
            </a:endParaRPr>
          </a:p>
          <a:p>
            <a:r>
              <a:rPr lang="en-US" b="0" i="0" dirty="0">
                <a:effectLst/>
                <a:latin typeface="Open Sans"/>
              </a:rPr>
              <a:t>There are other soda brands in the market that become popular, like Dr. Pepper, because of their unique flavors.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03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>
            <a:extLst>
              <a:ext uri="{FF2B5EF4-FFF2-40B4-BE49-F238E27FC236}">
                <a16:creationId xmlns:a16="http://schemas.microsoft.com/office/drawing/2014/main" id="{78CD3788-23EA-44FC-A742-9041761566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0" y="833438"/>
            <a:ext cx="6973888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Text Placeholder 3">
            <a:extLst>
              <a:ext uri="{FF2B5EF4-FFF2-40B4-BE49-F238E27FC236}">
                <a16:creationId xmlns:a16="http://schemas.microsoft.com/office/drawing/2014/main" id="{8910DE86-A948-4C2E-95EC-32941338FA21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Designing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7BC3E608-1FFC-45A5-875E-A85A11127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920" y="1911350"/>
            <a:ext cx="7469080" cy="494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88557-B71C-4D0D-B656-7093A2F47B2F}"/>
              </a:ext>
            </a:extLst>
          </p:cNvPr>
          <p:cNvSpPr txBox="1"/>
          <p:nvPr/>
        </p:nvSpPr>
        <p:spPr>
          <a:xfrm>
            <a:off x="446103" y="3177284"/>
            <a:ext cx="38950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Any activity with an end goal (whether it’s winning a war, building a city or selling a product) should have a blueprint or map in place for every person in the </a:t>
            </a:r>
            <a:r>
              <a:rPr lang="en-US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organisation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to follow in the process of achieving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>
            <a:extLst>
              <a:ext uri="{FF2B5EF4-FFF2-40B4-BE49-F238E27FC236}">
                <a16:creationId xmlns:a16="http://schemas.microsoft.com/office/drawing/2014/main" id="{D650D42C-2356-45E1-A754-33A81CA9ED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1801" y="833438"/>
            <a:ext cx="7110413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>
                <a:ea typeface="ＭＳ Ｐゴシック" panose="020B0600070205080204" pitchFamily="34" charset="-128"/>
              </a:rPr>
              <a:t>Digital marketing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Text Placeholder 3">
            <a:extLst>
              <a:ext uri="{FF2B5EF4-FFF2-40B4-BE49-F238E27FC236}">
                <a16:creationId xmlns:a16="http://schemas.microsoft.com/office/drawing/2014/main" id="{CF344B0E-3E07-41C4-97FA-2D434659244C}"/>
              </a:ext>
            </a:extLst>
          </p:cNvPr>
          <p:cNvSpPr>
            <a:spLocks noGrp="1"/>
          </p:cNvSpPr>
          <p:nvPr>
            <p:ph type="body" idx="13"/>
          </p:nvPr>
        </p:nvSpPr>
        <p:spPr bwMode="auto">
          <a:xfrm>
            <a:off x="1701800" y="1447801"/>
            <a:ext cx="6489700" cy="358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Context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BF224-6A9C-480D-A6C2-FDD949C2FD96}"/>
              </a:ext>
            </a:extLst>
          </p:cNvPr>
          <p:cNvSpPr txBox="1"/>
          <p:nvPr/>
        </p:nvSpPr>
        <p:spPr>
          <a:xfrm>
            <a:off x="1121994" y="3164057"/>
            <a:ext cx="4776787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Once you have examined the market situation, the second step is an examination of your value proposition, in other words, what value your </a:t>
            </a:r>
            <a:r>
              <a:rPr lang="en-US" dirty="0" err="1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organisation</a:t>
            </a:r>
            <a:r>
              <a:rPr lang="en-US" dirty="0"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can add to that market.</a:t>
            </a:r>
          </a:p>
        </p:txBody>
      </p:sp>
      <p:pic>
        <p:nvPicPr>
          <p:cNvPr id="1026" name="Picture 2" descr="SWOT Analysis of a website - javatpoint">
            <a:extLst>
              <a:ext uri="{FF2B5EF4-FFF2-40B4-BE49-F238E27FC236}">
                <a16:creationId xmlns:a16="http://schemas.microsoft.com/office/drawing/2014/main" id="{BD8ADD6B-0F34-4442-85E7-0327A705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897" y="2081213"/>
            <a:ext cx="4776787" cy="47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337</TotalTime>
  <Words>646</Words>
  <Application>Microsoft Office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Open Sans</vt:lpstr>
      <vt:lpstr>Times New Roman</vt:lpstr>
      <vt:lpstr>Wingdings</vt:lpstr>
      <vt:lpstr>Wingdings 2</vt:lpstr>
      <vt:lpstr>Quotable</vt:lpstr>
      <vt:lpstr>PowerPoint Presentation</vt:lpstr>
      <vt:lpstr>Traditional marketing strategy</vt:lpstr>
      <vt:lpstr>Case Study</vt:lpstr>
      <vt:lpstr>Case Study</vt:lpstr>
      <vt:lpstr>Case Study</vt:lpstr>
      <vt:lpstr>Case Study</vt:lpstr>
      <vt:lpstr>Case Study</vt:lpstr>
      <vt:lpstr>Digital marketing strategy</vt:lpstr>
      <vt:lpstr>Digital marketing strategy</vt:lpstr>
      <vt:lpstr>Digital marketing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33</cp:revision>
  <dcterms:created xsi:type="dcterms:W3CDTF">2021-01-11T10:58:22Z</dcterms:created>
  <dcterms:modified xsi:type="dcterms:W3CDTF">2021-01-27T07:22:01Z</dcterms:modified>
</cp:coreProperties>
</file>