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364" r:id="rId2"/>
    <p:sldId id="379" r:id="rId3"/>
    <p:sldId id="380" r:id="rId4"/>
    <p:sldId id="381" r:id="rId5"/>
    <p:sldId id="382" r:id="rId6"/>
    <p:sldId id="383" r:id="rId7"/>
    <p:sldId id="335" r:id="rId8"/>
    <p:sldId id="384" r:id="rId9"/>
    <p:sldId id="3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43" d="100"/>
          <a:sy n="43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4E2C5-A33C-43F7-BE4D-154D39C2FA1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33EC-CD79-4E3F-AB33-AB8CE7CE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D3255253-FAD1-4343-B676-3562BB58A3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ED359CBD-CC06-40DD-A00F-E7BA953C06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820FEFD2-2E88-41C3-9101-C3DCED5D3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DB89C9-0709-4DAE-A5AE-D48F296CDE8F}" type="slidenum">
              <a:rPr lang="en-ZA" altLang="en-US"/>
              <a:pPr eaLnBrk="1" hangingPunct="1"/>
              <a:t>1</a:t>
            </a:fld>
            <a:endParaRPr lang="en-Z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1/29/2021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tldesign.com/what-we-do/digital-marketing/seo-strategy/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Billede 9" descr="dreamstime_www_world.jpg">
            <a:extLst>
              <a:ext uri="{FF2B5EF4-FFF2-40B4-BE49-F238E27FC236}">
                <a16:creationId xmlns:a16="http://schemas.microsoft.com/office/drawing/2014/main" id="{B247ED1D-A654-4854-85FC-193A2FF14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Kombinationstegning 7">
            <a:extLst>
              <a:ext uri="{FF2B5EF4-FFF2-40B4-BE49-F238E27FC236}">
                <a16:creationId xmlns:a16="http://schemas.microsoft.com/office/drawing/2014/main" id="{4D226D43-363F-4508-8D1B-29412EEC6D1B}"/>
              </a:ext>
            </a:extLst>
          </p:cNvPr>
          <p:cNvSpPr/>
          <p:nvPr/>
        </p:nvSpPr>
        <p:spPr bwMode="auto">
          <a:xfrm>
            <a:off x="1485900" y="34290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18A8B18E-CEDB-49D8-A3C3-373152E3C8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43114" y="5110164"/>
            <a:ext cx="50815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>
              <a:lnSpc>
                <a:spcPct val="95000"/>
              </a:lnSpc>
            </a:pPr>
            <a:r>
              <a:rPr lang="en-US" altLang="en-US" sz="3000" b="1" dirty="0">
                <a:solidFill>
                  <a:schemeClr val="tx2"/>
                </a:solidFill>
              </a:rPr>
              <a:t>Digital Marketing Strategy</a:t>
            </a:r>
          </a:p>
          <a:p>
            <a:pPr defTabSz="914400">
              <a:lnSpc>
                <a:spcPct val="95000"/>
              </a:lnSpc>
            </a:pPr>
            <a:endParaRPr lang="en-US" alt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>
            <a:extLst>
              <a:ext uri="{FF2B5EF4-FFF2-40B4-BE49-F238E27FC236}">
                <a16:creationId xmlns:a16="http://schemas.microsoft.com/office/drawing/2014/main" id="{AAEC4C4D-1C0C-4469-8B7A-084BDB97A32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1" y="833438"/>
            <a:ext cx="5895975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Digital marketing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7892" name="Text Placeholder 3">
            <a:extLst>
              <a:ext uri="{FF2B5EF4-FFF2-40B4-BE49-F238E27FC236}">
                <a16:creationId xmlns:a16="http://schemas.microsoft.com/office/drawing/2014/main" id="{28C69B8E-6F52-4D79-8BFF-4D472B643AC3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Objectives</a:t>
            </a:r>
          </a:p>
        </p:txBody>
      </p:sp>
      <p:pic>
        <p:nvPicPr>
          <p:cNvPr id="2050" name="Picture 2" descr="SMART digital marketing objectives to support your goals | Smart Insights">
            <a:extLst>
              <a:ext uri="{FF2B5EF4-FFF2-40B4-BE49-F238E27FC236}">
                <a16:creationId xmlns:a16="http://schemas.microsoft.com/office/drawing/2014/main" id="{011485B2-F4BD-472C-9844-F64B8BE89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46" y="1988598"/>
            <a:ext cx="5651754" cy="486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n on Digital Marketing">
            <a:extLst>
              <a:ext uri="{FF2B5EF4-FFF2-40B4-BE49-F238E27FC236}">
                <a16:creationId xmlns:a16="http://schemas.microsoft.com/office/drawing/2014/main" id="{2E14CD5C-98F1-46ED-9964-E9812DD75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3691"/>
            <a:ext cx="5149049" cy="514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0E6EAFA-02AD-4307-9C3D-D4228460865B}"/>
              </a:ext>
            </a:extLst>
          </p:cNvPr>
          <p:cNvSpPr/>
          <p:nvPr/>
        </p:nvSpPr>
        <p:spPr>
          <a:xfrm>
            <a:off x="5370990" y="4110361"/>
            <a:ext cx="1169256" cy="159798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1">
            <a:extLst>
              <a:ext uri="{FF2B5EF4-FFF2-40B4-BE49-F238E27FC236}">
                <a16:creationId xmlns:a16="http://schemas.microsoft.com/office/drawing/2014/main" id="{F24E9CC2-0076-4A56-BCAD-BBA4DC90094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152926" y="2143988"/>
            <a:ext cx="3793724" cy="43722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just"/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What value are you adding to the market, what are you trying to achieve and how will you know if you are successful?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Once you have defined what constitutes success and have delineated your prime objective, you can examine other goals that support this objective</a:t>
            </a:r>
          </a:p>
        </p:txBody>
      </p:sp>
      <p:sp>
        <p:nvSpPr>
          <p:cNvPr id="38915" name="Title 2">
            <a:extLst>
              <a:ext uri="{FF2B5EF4-FFF2-40B4-BE49-F238E27FC236}">
                <a16:creationId xmlns:a16="http://schemas.microsoft.com/office/drawing/2014/main" id="{071C78C2-F458-425E-9E5B-3BD283C96E2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618288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Digital marketing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8916" name="Text Placeholder 3">
            <a:extLst>
              <a:ext uri="{FF2B5EF4-FFF2-40B4-BE49-F238E27FC236}">
                <a16:creationId xmlns:a16="http://schemas.microsoft.com/office/drawing/2014/main" id="{A5BC8CA7-4EC2-4863-A9CF-671BA9E5FB41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Value-Exchange</a:t>
            </a:r>
          </a:p>
        </p:txBody>
      </p:sp>
      <p:pic>
        <p:nvPicPr>
          <p:cNvPr id="3074" name="Picture 2" descr="THE VALUE EXCHANGE BRAND AUDIENCE">
            <a:extLst>
              <a:ext uri="{FF2B5EF4-FFF2-40B4-BE49-F238E27FC236}">
                <a16:creationId xmlns:a16="http://schemas.microsoft.com/office/drawing/2014/main" id="{8E9A2ACA-63CF-40CF-B456-CE0B7476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9" y="2502764"/>
            <a:ext cx="5681667" cy="42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>
            <a:extLst>
              <a:ext uri="{FF2B5EF4-FFF2-40B4-BE49-F238E27FC236}">
                <a16:creationId xmlns:a16="http://schemas.microsoft.com/office/drawing/2014/main" id="{9CE2097B-7E78-4608-ABAE-CD11363A711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599" y="2327277"/>
            <a:ext cx="11472909" cy="11142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diverse variety of digital tools and tactics are available once you have defined your digital marketing objectives. </a:t>
            </a:r>
          </a:p>
          <a:p>
            <a:pPr algn="just"/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The strength of the tools is dependent on the type of objectives set for the brand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IN">
              <a:solidFill>
                <a:schemeClr val="tx1"/>
              </a:solidFill>
              <a:ea typeface="ＭＳ Ｐゴシック" panose="020B0600070205080204" pitchFamily="34" charset="-128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just">
              <a:buNone/>
            </a:pPr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9939" name="Title 2">
            <a:extLst>
              <a:ext uri="{FF2B5EF4-FFF2-40B4-BE49-F238E27FC236}">
                <a16:creationId xmlns:a16="http://schemas.microsoft.com/office/drawing/2014/main" id="{D3D7A9AF-B088-4A05-B852-A5F25C0ED3A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1" y="833438"/>
            <a:ext cx="6469063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Digital marketing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9940" name="Text Placeholder 3">
            <a:extLst>
              <a:ext uri="{FF2B5EF4-FFF2-40B4-BE49-F238E27FC236}">
                <a16:creationId xmlns:a16="http://schemas.microsoft.com/office/drawing/2014/main" id="{B7126560-9BF0-4890-B61C-B2030C4EC495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Tactics and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18AD1-E060-413F-BFAA-555C3F587432}"/>
              </a:ext>
            </a:extLst>
          </p:cNvPr>
          <p:cNvSpPr txBox="1"/>
          <p:nvPr/>
        </p:nvSpPr>
        <p:spPr>
          <a:xfrm>
            <a:off x="7287828" y="3851096"/>
            <a:ext cx="4608250" cy="24006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1500" dirty="0">
                <a:latin typeface="Arial" pitchFamily="34" charset="0"/>
                <a:ea typeface="ＭＳ Ｐゴシック" panose="020B0600070205080204" pitchFamily="34" charset="-128"/>
              </a:rPr>
              <a:t>Social Media Marketing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1500" dirty="0">
                <a:latin typeface="Arial" pitchFamily="34" charset="0"/>
                <a:ea typeface="ＭＳ Ｐゴシック" panose="020B0600070205080204" pitchFamily="34" charset="-128"/>
              </a:rPr>
              <a:t>Video Production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1500" dirty="0">
                <a:latin typeface="Arial" pitchFamily="34" charset="0"/>
                <a:ea typeface="ＭＳ Ｐゴシック" panose="020B0600070205080204" pitchFamily="34" charset="-128"/>
              </a:rPr>
              <a:t>Website Design A/B Testing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1500" dirty="0">
                <a:latin typeface="Arial" pitchFamily="34" charset="0"/>
                <a:ea typeface="ＭＳ Ｐゴシック" panose="020B0600070205080204" pitchFamily="34" charset="-128"/>
              </a:rPr>
              <a:t>Landing Page Strategy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1500" dirty="0">
                <a:latin typeface="Arial" pitchFamily="34" charset="0"/>
                <a:ea typeface="ＭＳ Ｐゴシック" panose="020B0600070205080204" pitchFamily="34" charset="-128"/>
              </a:rPr>
              <a:t>Call-To-Action Strategy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1500" dirty="0">
                <a:latin typeface="Arial" pitchFamily="34" charset="0"/>
                <a:ea typeface="ＭＳ Ｐゴシック" panose="020B0600070205080204" pitchFamily="34" charset="-128"/>
              </a:rPr>
              <a:t>Link Building/Earning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1500" dirty="0">
                <a:latin typeface="Arial" pitchFamily="34" charset="0"/>
                <a:ea typeface="ＭＳ Ｐゴシック" panose="020B0600070205080204" pitchFamily="34" charset="-128"/>
              </a:rPr>
              <a:t>Infographic Design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1500" dirty="0">
                <a:latin typeface="Arial" pitchFamily="34" charset="0"/>
                <a:ea typeface="ＭＳ Ｐゴシック" panose="020B0600070205080204" pitchFamily="34" charset="-128"/>
              </a:rPr>
              <a:t>Marketing Automation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1500" dirty="0">
                <a:latin typeface="Arial" pitchFamily="34" charset="0"/>
                <a:ea typeface="ＭＳ Ｐゴシック" panose="020B0600070205080204" pitchFamily="34" charset="-128"/>
              </a:rPr>
              <a:t>Lead Nurture Strategy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1500" dirty="0">
                <a:latin typeface="Arial" pitchFamily="34" charset="0"/>
                <a:ea typeface="ＭＳ Ｐゴシック" panose="020B0600070205080204" pitchFamily="34" charset="-128"/>
              </a:rPr>
              <a:t>Public Relations (PR)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9E41F-972B-40B1-BC35-A56766FC10EC}"/>
              </a:ext>
            </a:extLst>
          </p:cNvPr>
          <p:cNvSpPr txBox="1"/>
          <p:nvPr/>
        </p:nvSpPr>
        <p:spPr>
          <a:xfrm>
            <a:off x="774576" y="3962222"/>
            <a:ext cx="6147786" cy="20313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lvl="1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Search Engine Optimization (SEO)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Pay-Per-Click (PPC) Marketing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Webinar Production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Content Marketing (Blogging &amp; Article Writing)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Downloadable Content Offerings (eBooks, Whitepapers, Webinars)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Email Marketing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49345-6FA5-48AA-A54B-BF5CFE633D32}"/>
              </a:ext>
            </a:extLst>
          </p:cNvPr>
          <p:cNvSpPr/>
          <p:nvPr/>
        </p:nvSpPr>
        <p:spPr>
          <a:xfrm>
            <a:off x="1180730" y="3441521"/>
            <a:ext cx="1802167" cy="409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>
            <a:extLst>
              <a:ext uri="{FF2B5EF4-FFF2-40B4-BE49-F238E27FC236}">
                <a16:creationId xmlns:a16="http://schemas.microsoft.com/office/drawing/2014/main" id="{38C30D35-56D9-418F-A61D-DC7E2C8CE3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1" y="833438"/>
            <a:ext cx="6100763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Digital marketing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0963" name="Text Placeholder 3">
            <a:extLst>
              <a:ext uri="{FF2B5EF4-FFF2-40B4-BE49-F238E27FC236}">
                <a16:creationId xmlns:a16="http://schemas.microsoft.com/office/drawing/2014/main" id="{BDD8AF7D-481A-4493-B44F-D500D1BF8BA1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947863" y="191135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6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Tactics and Evaluation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45D4E299-6F6E-48DA-AFE7-FF58C4032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92314"/>
            <a:ext cx="9131300" cy="4865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>
            <a:extLst>
              <a:ext uri="{FF2B5EF4-FFF2-40B4-BE49-F238E27FC236}">
                <a16:creationId xmlns:a16="http://schemas.microsoft.com/office/drawing/2014/main" id="{4D7460F2-FFC7-450D-BF31-C7C1B62694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1" y="833438"/>
            <a:ext cx="6481763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Digital marketing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987" name="Text Placeholder 3">
            <a:extLst>
              <a:ext uri="{FF2B5EF4-FFF2-40B4-BE49-F238E27FC236}">
                <a16:creationId xmlns:a16="http://schemas.microsoft.com/office/drawing/2014/main" id="{4E248526-C551-4B55-8A4C-93FF77F0C89D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1" y="1775227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6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Tactics and Evaluation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EF43B843-2871-4314-A6BB-B23937E0B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65325"/>
            <a:ext cx="9144000" cy="4892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>
            <a:extLst>
              <a:ext uri="{FF2B5EF4-FFF2-40B4-BE49-F238E27FC236}">
                <a16:creationId xmlns:a16="http://schemas.microsoft.com/office/drawing/2014/main" id="{5FD2CB98-2C6A-4988-BC03-AF420CFDAF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1" y="833438"/>
            <a:ext cx="6481763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Digital marketing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3011" name="Text Placeholder 3">
            <a:extLst>
              <a:ext uri="{FF2B5EF4-FFF2-40B4-BE49-F238E27FC236}">
                <a16:creationId xmlns:a16="http://schemas.microsoft.com/office/drawing/2014/main" id="{8BE147DE-BD02-43DE-AF7D-62544C8AAD1A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69354" y="1684336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6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Tactics and Evaluation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43012" name="Picture 2">
            <a:extLst>
              <a:ext uri="{FF2B5EF4-FFF2-40B4-BE49-F238E27FC236}">
                <a16:creationId xmlns:a16="http://schemas.microsoft.com/office/drawing/2014/main" id="{EDC2F735-50CC-4827-9A04-8D942682F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01" y="2020889"/>
            <a:ext cx="91440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3">
            <a:extLst>
              <a:ext uri="{FF2B5EF4-FFF2-40B4-BE49-F238E27FC236}">
                <a16:creationId xmlns:a16="http://schemas.microsoft.com/office/drawing/2014/main" id="{799B0738-9F79-4C2E-9923-00C30A4AD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01" y="2413000"/>
            <a:ext cx="91440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2">
            <a:extLst>
              <a:ext uri="{FF2B5EF4-FFF2-40B4-BE49-F238E27FC236}">
                <a16:creationId xmlns:a16="http://schemas.microsoft.com/office/drawing/2014/main" id="{E7209503-6715-4AB3-91DD-EEE67FEB1E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1" y="833438"/>
            <a:ext cx="6481763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Digital marketing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4035" name="Text Placeholder 3">
            <a:extLst>
              <a:ext uri="{FF2B5EF4-FFF2-40B4-BE49-F238E27FC236}">
                <a16:creationId xmlns:a16="http://schemas.microsoft.com/office/drawing/2014/main" id="{2F159085-5425-4E08-B800-A0861844D64F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16088" y="2020889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625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Tactics and Evaluation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44036" name="Picture 2">
            <a:extLst>
              <a:ext uri="{FF2B5EF4-FFF2-40B4-BE49-F238E27FC236}">
                <a16:creationId xmlns:a16="http://schemas.microsoft.com/office/drawing/2014/main" id="{4E319202-B5EE-4CF5-82E5-2142113EB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68501"/>
            <a:ext cx="91440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2">
            <a:extLst>
              <a:ext uri="{FF2B5EF4-FFF2-40B4-BE49-F238E27FC236}">
                <a16:creationId xmlns:a16="http://schemas.microsoft.com/office/drawing/2014/main" id="{3E372ACB-1F83-42F0-9C15-256D38521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01888"/>
            <a:ext cx="9144000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2">
            <a:extLst>
              <a:ext uri="{FF2B5EF4-FFF2-40B4-BE49-F238E27FC236}">
                <a16:creationId xmlns:a16="http://schemas.microsoft.com/office/drawing/2014/main" id="{5EEDF711-96FC-4687-A6E8-C0995C2E41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1" y="833438"/>
            <a:ext cx="6481763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Digital marketing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5059" name="Text Placeholder 3">
            <a:extLst>
              <a:ext uri="{FF2B5EF4-FFF2-40B4-BE49-F238E27FC236}">
                <a16:creationId xmlns:a16="http://schemas.microsoft.com/office/drawing/2014/main" id="{D2B6C1DD-90B1-4B8B-B891-A08F931E8935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831498" y="1682749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6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Tactics and Evaluation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45060" name="Picture 2">
            <a:extLst>
              <a:ext uri="{FF2B5EF4-FFF2-40B4-BE49-F238E27FC236}">
                <a16:creationId xmlns:a16="http://schemas.microsoft.com/office/drawing/2014/main" id="{E4D1D499-CD26-4D1A-ADA5-A56B8A7E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68501"/>
            <a:ext cx="91440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2">
            <a:extLst>
              <a:ext uri="{FF2B5EF4-FFF2-40B4-BE49-F238E27FC236}">
                <a16:creationId xmlns:a16="http://schemas.microsoft.com/office/drawing/2014/main" id="{2FBD5182-C09C-4727-90DF-1C24F0D93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3638"/>
            <a:ext cx="9144000" cy="442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197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2</vt:lpstr>
      <vt:lpstr>Quotable</vt:lpstr>
      <vt:lpstr>PowerPoint Presentation</vt:lpstr>
      <vt:lpstr>Digital marketing strategy</vt:lpstr>
      <vt:lpstr>Digital marketing strategy</vt:lpstr>
      <vt:lpstr>Digital marketing strategy</vt:lpstr>
      <vt:lpstr>Digital marketing strategy</vt:lpstr>
      <vt:lpstr>Digital marketing strategy</vt:lpstr>
      <vt:lpstr>Digital marketing strategy</vt:lpstr>
      <vt:lpstr>Digital marketing strategy</vt:lpstr>
      <vt:lpstr>Digital marketing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36</cp:revision>
  <dcterms:created xsi:type="dcterms:W3CDTF">2021-01-11T10:58:22Z</dcterms:created>
  <dcterms:modified xsi:type="dcterms:W3CDTF">2021-01-29T06:56:22Z</dcterms:modified>
</cp:coreProperties>
</file>