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379" r:id="rId2"/>
    <p:sldId id="338" r:id="rId3"/>
    <p:sldId id="340" r:id="rId4"/>
    <p:sldId id="339" r:id="rId5"/>
    <p:sldId id="364" r:id="rId6"/>
    <p:sldId id="331" r:id="rId7"/>
    <p:sldId id="333" r:id="rId8"/>
    <p:sldId id="332" r:id="rId9"/>
    <p:sldId id="322" r:id="rId10"/>
    <p:sldId id="327" r:id="rId11"/>
    <p:sldId id="323" r:id="rId12"/>
    <p:sldId id="378" r:id="rId13"/>
    <p:sldId id="325" r:id="rId14"/>
    <p:sldId id="329" r:id="rId15"/>
    <p:sldId id="33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43" d="100"/>
          <a:sy n="43"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t>01-02-2021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t>‹#›</a:t>
            </a:fld>
            <a:endParaRPr lang="en-IN"/>
          </a:p>
        </p:txBody>
      </p:sp>
    </p:spTree>
    <p:extLst>
      <p:ext uri="{BB962C8B-B14F-4D97-AF65-F5344CB8AC3E}">
        <p14:creationId xmlns:p14="http://schemas.microsoft.com/office/powerpoint/2010/main" val="140987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D3255253-FAD1-4343-B676-3562BB58A3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ED359CBD-CC06-40DD-A00F-E7BA953C06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820FEFD2-2E88-41C3-9101-C3DCED5D38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3DB89C9-0709-4DAE-A5AE-D48F296CDE8F}" type="slidenum">
              <a:rPr lang="en-ZA" altLang="en-US"/>
              <a:pPr eaLnBrk="1" hangingPunct="1"/>
              <a:t>1</a:t>
            </a:fld>
            <a:endParaRPr lang="en-ZA" altLang="en-US"/>
          </a:p>
        </p:txBody>
      </p:sp>
    </p:spTree>
    <p:extLst>
      <p:ext uri="{BB962C8B-B14F-4D97-AF65-F5344CB8AC3E}">
        <p14:creationId xmlns:p14="http://schemas.microsoft.com/office/powerpoint/2010/main" val="104942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D3255253-FAD1-4343-B676-3562BB58A3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ED359CBD-CC06-40DD-A00F-E7BA953C06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820FEFD2-2E88-41C3-9101-C3DCED5D38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3DB89C9-0709-4DAE-A5AE-D48F296CDE8F}" type="slidenum">
              <a:rPr lang="en-ZA" altLang="en-US"/>
              <a:pPr eaLnBrk="1" hangingPunct="1"/>
              <a:t>5</a:t>
            </a:fld>
            <a:endParaRPr lang="en-Z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40558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908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7187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9F527-EAA2-40D1-9997-F4B2C6C97036}"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6537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56285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4247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ＭＳ Ｐゴシック"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Arial" pitchFamily="34" charset="0"/>
                <a:ea typeface="ＭＳ Ｐゴシック" pitchFamily="-97" charset="-128"/>
              </a:defRPr>
            </a:lvl1pPr>
          </a:lstStyle>
          <a:p>
            <a:pPr>
              <a:defRPr/>
            </a:pPr>
            <a:fld id="{D9BDB1CE-4403-4F1D-A325-02DEB805A846}" type="datetime1">
              <a:rPr lang="en-US"/>
              <a:pPr>
                <a:defRPr/>
              </a:pPr>
              <a:t>2/1/2021</a:t>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itchFamily="34" charset="0"/>
                <a:ea typeface="ＭＳ Ｐゴシック" pitchFamily="-97" charset="-128"/>
              </a:defRPr>
            </a:lvl1pPr>
          </a:lstStyle>
          <a:p>
            <a:pPr>
              <a:defRPr/>
            </a:pPr>
            <a:r>
              <a:rPr lang="da-DK"/>
              <a:t>Your Logo</a:t>
            </a:r>
          </a:p>
        </p:txBody>
      </p:sp>
    </p:spTree>
    <p:extLst>
      <p:ext uri="{BB962C8B-B14F-4D97-AF65-F5344CB8AC3E}">
        <p14:creationId xmlns:p14="http://schemas.microsoft.com/office/powerpoint/2010/main" val="397711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50859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36261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23589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6334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2005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72700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670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t>01-02-2021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23770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t>01-02-2021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t>‹#›</a:t>
            </a:fld>
            <a:endParaRPr lang="en-IN"/>
          </a:p>
        </p:txBody>
      </p:sp>
    </p:spTree>
    <p:extLst>
      <p:ext uri="{BB962C8B-B14F-4D97-AF65-F5344CB8AC3E}">
        <p14:creationId xmlns:p14="http://schemas.microsoft.com/office/powerpoint/2010/main" val="6625031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List_of_HTTP_status_codes#4xx_Client_errors" TargetMode="External"/><Relationship Id="rId3" Type="http://schemas.openxmlformats.org/officeDocument/2006/relationships/hyperlink" Target="http://www.robotstxt.org/orig.html" TargetMode="External"/><Relationship Id="rId7" Type="http://schemas.openxmlformats.org/officeDocument/2006/relationships/hyperlink" Target="https://www.deepcrawl.com/blog/best-practice/advanced-duplicate-content/" TargetMode="External"/><Relationship Id="rId2" Type="http://schemas.openxmlformats.org/officeDocument/2006/relationships/image" Target="../media/image18.jpeg"/><Relationship Id="rId1" Type="http://schemas.openxmlformats.org/officeDocument/2006/relationships/slideLayout" Target="../slideLayouts/slideLayout15.xml"/><Relationship Id="rId6" Type="http://schemas.openxmlformats.org/officeDocument/2006/relationships/hyperlink" Target="https://www.deepcrawl.com/blog/best-practice/google-panda-4-1-how-to-identify-thin-or-poor-quality-content-with-deepcrawl/" TargetMode="External"/><Relationship Id="rId5" Type="http://schemas.openxmlformats.org/officeDocument/2006/relationships/hyperlink" Target="https://support.google.com/webmasters/answer/66361?hl=en" TargetMode="External"/><Relationship Id="rId4" Type="http://schemas.openxmlformats.org/officeDocument/2006/relationships/hyperlink" Target="https://www.deepcrawl.com/blog/best-practice/noindex-disallow-nofoll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www.dmoz.org/"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www.google.co.in/about/company/history/" TargetMode="External"/><Relationship Id="rId7" Type="http://schemas.openxmlformats.org/officeDocument/2006/relationships/image" Target="../media/image15.jpeg"/><Relationship Id="rId2" Type="http://schemas.openxmlformats.org/officeDocument/2006/relationships/hyperlink" Target="http://www.searchenginehistory.com/" TargetMode="Externa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www.wordstream.com/articles/internet-search-engines-histor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Billede 9" descr="dreamstime_www_world.jpg">
            <a:extLst>
              <a:ext uri="{FF2B5EF4-FFF2-40B4-BE49-F238E27FC236}">
                <a16:creationId xmlns:a16="http://schemas.microsoft.com/office/drawing/2014/main" id="{B247ED1D-A654-4854-85FC-193A2FF14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Kombinationstegning 7">
            <a:extLst>
              <a:ext uri="{FF2B5EF4-FFF2-40B4-BE49-F238E27FC236}">
                <a16:creationId xmlns:a16="http://schemas.microsoft.com/office/drawing/2014/main" id="{4D226D43-363F-4508-8D1B-29412EEC6D1B}"/>
              </a:ext>
            </a:extLst>
          </p:cNvPr>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p:spPr>
        <p:txBody>
          <a:bodyPr anchor="ctr"/>
          <a:lstStyle/>
          <a:p>
            <a:pPr indent="-342900" algn="ctr">
              <a:defRPr/>
            </a:pPr>
            <a:endParaRPr lang="da-DK" sz="1600" b="1" kern="0" noProof="1">
              <a:solidFill>
                <a:srgbClr val="FFFFFF"/>
              </a:solidFill>
              <a:ea typeface="ＭＳ Ｐゴシック" pitchFamily="-97" charset="-128"/>
            </a:endParaRPr>
          </a:p>
        </p:txBody>
      </p:sp>
      <p:sp>
        <p:nvSpPr>
          <p:cNvPr id="14340" name="Rectangle 5">
            <a:extLst>
              <a:ext uri="{FF2B5EF4-FFF2-40B4-BE49-F238E27FC236}">
                <a16:creationId xmlns:a16="http://schemas.microsoft.com/office/drawing/2014/main" id="{18A8B18E-CEDB-49D8-A3C3-373152E3C8EB}"/>
              </a:ext>
            </a:extLst>
          </p:cNvPr>
          <p:cNvSpPr txBox="1">
            <a:spLocks noChangeArrowheads="1"/>
          </p:cNvSpPr>
          <p:nvPr/>
        </p:nvSpPr>
        <p:spPr bwMode="gray">
          <a:xfrm>
            <a:off x="2043114" y="5110164"/>
            <a:ext cx="50815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914400">
              <a:lnSpc>
                <a:spcPct val="95000"/>
              </a:lnSpc>
            </a:pPr>
            <a:r>
              <a:rPr lang="en-US" altLang="en-US" sz="3000" b="1" dirty="0">
                <a:solidFill>
                  <a:schemeClr val="tx2"/>
                </a:solidFill>
              </a:rPr>
              <a:t>Digital Marketing Strategy</a:t>
            </a:r>
          </a:p>
          <a:p>
            <a:pPr defTabSz="914400">
              <a:lnSpc>
                <a:spcPct val="95000"/>
              </a:lnSpc>
            </a:pPr>
            <a:endParaRPr lang="en-US" altLang="en-US" sz="1200" b="1" dirty="0">
              <a:solidFill>
                <a:schemeClr val="tx2"/>
              </a:solidFill>
            </a:endParaRPr>
          </a:p>
        </p:txBody>
      </p:sp>
    </p:spTree>
    <p:extLst>
      <p:ext uri="{BB962C8B-B14F-4D97-AF65-F5344CB8AC3E}">
        <p14:creationId xmlns:p14="http://schemas.microsoft.com/office/powerpoint/2010/main" val="78582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a:extLst>
              <a:ext uri="{FF2B5EF4-FFF2-40B4-BE49-F238E27FC236}">
                <a16:creationId xmlns:a16="http://schemas.microsoft.com/office/drawing/2014/main" id="{2E59E1A0-113E-45A1-8145-9D39B6362BD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a:ea typeface="ＭＳ Ｐゴシック" panose="020B0600070205080204" pitchFamily="34" charset="-128"/>
              </a:rPr>
              <a:t>Search Engine Working</a:t>
            </a:r>
          </a:p>
        </p:txBody>
      </p:sp>
      <p:sp>
        <p:nvSpPr>
          <p:cNvPr id="19459" name="Text Placeholder 3">
            <a:extLst>
              <a:ext uri="{FF2B5EF4-FFF2-40B4-BE49-F238E27FC236}">
                <a16:creationId xmlns:a16="http://schemas.microsoft.com/office/drawing/2014/main" id="{79CAFEC3-3FEC-444B-9DA9-8CB7C9A473A5}"/>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Definitions</a:t>
            </a:r>
          </a:p>
        </p:txBody>
      </p:sp>
      <p:sp>
        <p:nvSpPr>
          <p:cNvPr id="19460" name="object 3">
            <a:extLst>
              <a:ext uri="{FF2B5EF4-FFF2-40B4-BE49-F238E27FC236}">
                <a16:creationId xmlns:a16="http://schemas.microsoft.com/office/drawing/2014/main" id="{702FFDDC-5F28-4C8F-B97C-318429430085}"/>
              </a:ext>
            </a:extLst>
          </p:cNvPr>
          <p:cNvSpPr txBox="1">
            <a:spLocks noGrp="1"/>
          </p:cNvSpPr>
          <p:nvPr>
            <p:ph idx="1"/>
          </p:nvPr>
        </p:nvSpPr>
        <p:spPr bwMode="auto">
          <a:xfrm>
            <a:off x="399495" y="2780038"/>
            <a:ext cx="12138734" cy="27642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85725" rIns="0" bIns="0" numCol="1" rtlCol="0" anchor="t" anchorCtr="0" compatLnSpc="1">
            <a:prstTxWarp prst="textNoShape">
              <a:avLst/>
            </a:prstTxWarp>
            <a:spAutoFit/>
          </a:bodyPr>
          <a:lstStyle/>
          <a:p>
            <a:pPr marL="0" indent="0">
              <a:spcBef>
                <a:spcPts val="675"/>
              </a:spcBef>
              <a:buNone/>
            </a:pPr>
            <a:r>
              <a:rPr lang="en-US" altLang="en-US" dirty="0">
                <a:solidFill>
                  <a:schemeClr val="tx1"/>
                </a:solidFill>
                <a:ea typeface="ＭＳ Ｐゴシック" panose="020B0600070205080204" pitchFamily="34" charset="-128"/>
                <a:cs typeface="Arial" panose="020B0604020202020204" pitchFamily="34" charset="0"/>
              </a:rPr>
              <a:t>Search</a:t>
            </a:r>
          </a:p>
          <a:p>
            <a:pPr marL="400050" lvl="1" indent="0">
              <a:lnSpc>
                <a:spcPts val="2225"/>
              </a:lnSpc>
              <a:spcBef>
                <a:spcPts val="575"/>
              </a:spcBef>
              <a:buNone/>
            </a:pPr>
            <a:r>
              <a:rPr lang="en-US" altLang="en-US" sz="1800" dirty="0">
                <a:solidFill>
                  <a:srgbClr val="FFC000"/>
                </a:solidFill>
                <a:ea typeface="ＭＳ Ｐゴシック" panose="020B0600070205080204" pitchFamily="34" charset="-128"/>
                <a:cs typeface="Arial" panose="020B0604020202020204" pitchFamily="34" charset="0"/>
              </a:rPr>
              <a:t>COMPUTING (</a:t>
            </a:r>
            <a:r>
              <a:rPr lang="en-US" altLang="en-US" sz="1800" i="1" dirty="0">
                <a:solidFill>
                  <a:srgbClr val="FFC000"/>
                </a:solidFill>
                <a:ea typeface="ＭＳ Ｐゴシック" panose="020B0600070205080204" pitchFamily="34" charset="-128"/>
                <a:cs typeface="Arial" panose="020B0604020202020204" pitchFamily="34" charset="0"/>
              </a:rPr>
              <a:t>transitive verb</a:t>
            </a:r>
            <a:r>
              <a:rPr lang="en-US" altLang="en-US" sz="1800" dirty="0">
                <a:solidFill>
                  <a:srgbClr val="FFC000"/>
                </a:solidFill>
                <a:ea typeface="ＭＳ Ｐゴシック" panose="020B0600070205080204" pitchFamily="34" charset="-128"/>
                <a:cs typeface="Arial" panose="020B0604020202020204" pitchFamily="34" charset="0"/>
              </a:rPr>
              <a:t>) to examine a computer file, disk,  database, or network for particular information</a:t>
            </a:r>
          </a:p>
          <a:p>
            <a:pPr marL="0" indent="0">
              <a:spcBef>
                <a:spcPts val="375"/>
              </a:spcBef>
              <a:buNone/>
            </a:pPr>
            <a:r>
              <a:rPr lang="en-US" altLang="en-US" dirty="0">
                <a:solidFill>
                  <a:schemeClr val="tx1"/>
                </a:solidFill>
                <a:ea typeface="ＭＳ Ｐゴシック" panose="020B0600070205080204" pitchFamily="34" charset="-128"/>
                <a:cs typeface="Arial" panose="020B0604020202020204" pitchFamily="34" charset="0"/>
              </a:rPr>
              <a:t>Engine</a:t>
            </a:r>
          </a:p>
          <a:p>
            <a:pPr marL="400050" lvl="1" indent="0">
              <a:lnSpc>
                <a:spcPts val="2225"/>
              </a:lnSpc>
              <a:spcBef>
                <a:spcPts val="563"/>
              </a:spcBef>
              <a:buNone/>
            </a:pPr>
            <a:r>
              <a:rPr lang="en-US" altLang="en-US" sz="1800" dirty="0">
                <a:solidFill>
                  <a:srgbClr val="FFC000"/>
                </a:solidFill>
                <a:ea typeface="ＭＳ Ｐゴシック" panose="020B0600070205080204" pitchFamily="34" charset="-128"/>
                <a:cs typeface="Arial" panose="020B0604020202020204" pitchFamily="34" charset="0"/>
              </a:rPr>
              <a:t>something that supplies the driving force or energy to a movement,  system, or trend</a:t>
            </a:r>
          </a:p>
          <a:p>
            <a:pPr marL="0" indent="0">
              <a:spcBef>
                <a:spcPts val="375"/>
              </a:spcBef>
              <a:buNone/>
            </a:pPr>
            <a:r>
              <a:rPr lang="en-US" altLang="en-US" dirty="0">
                <a:solidFill>
                  <a:schemeClr val="tx1"/>
                </a:solidFill>
                <a:ea typeface="ＭＳ Ｐゴシック" panose="020B0600070205080204" pitchFamily="34" charset="-128"/>
                <a:cs typeface="Arial" panose="020B0604020202020204" pitchFamily="34" charset="0"/>
              </a:rPr>
              <a:t>Search Engine</a:t>
            </a:r>
          </a:p>
          <a:p>
            <a:pPr marL="400050" lvl="1" indent="0">
              <a:lnSpc>
                <a:spcPts val="2225"/>
              </a:lnSpc>
              <a:spcBef>
                <a:spcPts val="575"/>
              </a:spcBef>
              <a:buNone/>
            </a:pPr>
            <a:r>
              <a:rPr lang="en-US" altLang="en-US" sz="1800" dirty="0">
                <a:solidFill>
                  <a:srgbClr val="FFC000"/>
                </a:solidFill>
                <a:ea typeface="ＭＳ Ｐゴシック" panose="020B0600070205080204" pitchFamily="34" charset="-128"/>
                <a:cs typeface="Arial" panose="020B0604020202020204" pitchFamily="34" charset="0"/>
              </a:rPr>
              <a:t>a computer program that searches for particular keywords and  returns a list of documents in which they were found, especially a  commercial service that scans documents on the Internet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a:extLst>
              <a:ext uri="{FF2B5EF4-FFF2-40B4-BE49-F238E27FC236}">
                <a16:creationId xmlns:a16="http://schemas.microsoft.com/office/drawing/2014/main" id="{9260038A-AE2C-4B35-8DC2-7353F05D7C29}"/>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400" dirty="0">
                <a:solidFill>
                  <a:schemeClr val="tx1"/>
                </a:solidFill>
                <a:ea typeface="ＭＳ Ｐゴシック" panose="020B0600070205080204" pitchFamily="34" charset="-128"/>
              </a:rPr>
              <a:t>Three basic stages;</a:t>
            </a:r>
          </a:p>
          <a:p>
            <a:pPr lvl="1" algn="just"/>
            <a:r>
              <a:rPr lang="en-US" altLang="en-US" sz="2400" dirty="0">
                <a:solidFill>
                  <a:schemeClr val="tx1"/>
                </a:solidFill>
                <a:ea typeface="ＭＳ Ｐゴシック" panose="020B0600070205080204" pitchFamily="34" charset="-128"/>
              </a:rPr>
              <a:t>Crawl: Content is discovered </a:t>
            </a:r>
          </a:p>
          <a:p>
            <a:pPr lvl="1" algn="just"/>
            <a:r>
              <a:rPr lang="en-US" altLang="en-US" sz="2400" dirty="0">
                <a:solidFill>
                  <a:schemeClr val="tx1"/>
                </a:solidFill>
                <a:ea typeface="ＭＳ Ｐゴシック" panose="020B0600070205080204" pitchFamily="34" charset="-128"/>
              </a:rPr>
              <a:t>Indexing: Content is analyzed and stored in database</a:t>
            </a:r>
          </a:p>
          <a:p>
            <a:pPr lvl="1" algn="just"/>
            <a:r>
              <a:rPr lang="en-US" altLang="en-US" sz="2400" dirty="0">
                <a:solidFill>
                  <a:schemeClr val="tx1"/>
                </a:solidFill>
                <a:ea typeface="ＭＳ Ｐゴシック" panose="020B0600070205080204" pitchFamily="34" charset="-128"/>
              </a:rPr>
              <a:t>Ranking &amp; Retrieval: Rank according to the user query and displayed</a:t>
            </a:r>
          </a:p>
        </p:txBody>
      </p:sp>
      <p:sp>
        <p:nvSpPr>
          <p:cNvPr id="21507" name="Title 2">
            <a:extLst>
              <a:ext uri="{FF2B5EF4-FFF2-40B4-BE49-F238E27FC236}">
                <a16:creationId xmlns:a16="http://schemas.microsoft.com/office/drawing/2014/main" id="{B9B17DB0-840C-4FF8-A955-8C1D7E77850A}"/>
              </a:ext>
            </a:extLst>
          </p:cNvPr>
          <p:cNvSpPr>
            <a:spLocks noGrp="1"/>
          </p:cNvSpPr>
          <p:nvPr>
            <p:ph type="title"/>
          </p:nvPr>
        </p:nvSpPr>
        <p:spPr bwMode="auto">
          <a:xfrm>
            <a:off x="1701801" y="833438"/>
            <a:ext cx="674211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dirty="0">
                <a:solidFill>
                  <a:schemeClr val="bg1"/>
                </a:solidFill>
                <a:ea typeface="ＭＳ Ｐゴシック" panose="020B0600070205080204" pitchFamily="34" charset="-128"/>
              </a:rPr>
              <a:t>Search Engine Working </a:t>
            </a:r>
            <a:br>
              <a:rPr lang="en-US" altLang="en-US" b="1" dirty="0">
                <a:solidFill>
                  <a:schemeClr val="bg1"/>
                </a:solidFill>
                <a:ea typeface="ＭＳ Ｐゴシック" panose="020B0600070205080204" pitchFamily="34" charset="-128"/>
              </a:rPr>
            </a:br>
            <a:endParaRPr lang="en-US" altLang="en-US" dirty="0">
              <a:solidFill>
                <a:schemeClr val="bg1"/>
              </a:solidFill>
              <a:ea typeface="ＭＳ Ｐゴシック" panose="020B0600070205080204" pitchFamily="34" charset="-128"/>
            </a:endParaRPr>
          </a:p>
        </p:txBody>
      </p:sp>
      <p:sp>
        <p:nvSpPr>
          <p:cNvPr id="21508" name="Text Placeholder 3">
            <a:extLst>
              <a:ext uri="{FF2B5EF4-FFF2-40B4-BE49-F238E27FC236}">
                <a16:creationId xmlns:a16="http://schemas.microsoft.com/office/drawing/2014/main" id="{18791783-44C8-40AC-B331-604F2CBE9099}"/>
              </a:ext>
            </a:extLst>
          </p:cNvPr>
          <p:cNvSpPr>
            <a:spLocks noGrp="1"/>
          </p:cNvSpPr>
          <p:nvPr>
            <p:ph type="body" idx="13"/>
          </p:nvPr>
        </p:nvSpPr>
        <p:spPr bwMode="auto">
          <a:xfrm>
            <a:off x="1828007" y="1886936"/>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000" b="0" dirty="0">
                <a:ea typeface="ＭＳ Ｐゴシック" panose="020B0600070205080204" pitchFamily="34" charset="-128"/>
              </a:rPr>
              <a:t>How Search Engines Work</a:t>
            </a:r>
          </a:p>
          <a:p>
            <a:endParaRPr lang="en-US" altLang="en-US" sz="2000" dirty="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31D8C7-EAA6-41C8-82E0-BEC80F0D8329}"/>
              </a:ext>
            </a:extLst>
          </p:cNvPr>
          <p:cNvSpPr>
            <a:spLocks noGrp="1"/>
          </p:cNvSpPr>
          <p:nvPr>
            <p:ph type="title"/>
          </p:nvPr>
        </p:nvSpPr>
        <p:spPr/>
        <p:txBody>
          <a:bodyPr/>
          <a:lstStyle/>
          <a:p>
            <a:r>
              <a:rPr lang="en-US" dirty="0"/>
              <a:t>Search Engine Working</a:t>
            </a:r>
            <a:endParaRPr lang="en-IN" dirty="0"/>
          </a:p>
        </p:txBody>
      </p:sp>
      <p:sp>
        <p:nvSpPr>
          <p:cNvPr id="4" name="Text Placeholder 3">
            <a:extLst>
              <a:ext uri="{FF2B5EF4-FFF2-40B4-BE49-F238E27FC236}">
                <a16:creationId xmlns:a16="http://schemas.microsoft.com/office/drawing/2014/main" id="{C40270D2-7F32-4BC3-B454-3C4FD877BAD7}"/>
              </a:ext>
            </a:extLst>
          </p:cNvPr>
          <p:cNvSpPr>
            <a:spLocks noGrp="1"/>
          </p:cNvSpPr>
          <p:nvPr>
            <p:ph type="body" idx="13"/>
          </p:nvPr>
        </p:nvSpPr>
        <p:spPr/>
        <p:txBody>
          <a:bodyPr>
            <a:normAutofit fontScale="85000" lnSpcReduction="20000"/>
          </a:bodyPr>
          <a:lstStyle/>
          <a:p>
            <a:endParaRPr lang="en-IN"/>
          </a:p>
        </p:txBody>
      </p:sp>
      <p:pic>
        <p:nvPicPr>
          <p:cNvPr id="70658" name="Picture 2" descr="Image result for search engine architecture | Digital marketing quotes,  Digital marketing, Search engine">
            <a:extLst>
              <a:ext uri="{FF2B5EF4-FFF2-40B4-BE49-F238E27FC236}">
                <a16:creationId xmlns:a16="http://schemas.microsoft.com/office/drawing/2014/main" id="{0886D3D6-3D8B-4115-97E4-B53ABEFE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9068"/>
            <a:ext cx="6800295" cy="4958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401E44-15BD-49FD-9068-D289EFF2DF86}"/>
              </a:ext>
            </a:extLst>
          </p:cNvPr>
          <p:cNvSpPr txBox="1"/>
          <p:nvPr/>
        </p:nvSpPr>
        <p:spPr>
          <a:xfrm>
            <a:off x="6968972" y="1977877"/>
            <a:ext cx="4991462" cy="4801314"/>
          </a:xfrm>
          <a:prstGeom prst="rect">
            <a:avLst/>
          </a:prstGeom>
          <a:noFill/>
        </p:spPr>
        <p:txBody>
          <a:bodyPr wrap="square">
            <a:spAutoFit/>
          </a:bodyPr>
          <a:lstStyle/>
          <a:p>
            <a:pPr algn="l" fontAlgn="base"/>
            <a:r>
              <a:rPr lang="en-US" b="0" i="0" dirty="0">
                <a:solidFill>
                  <a:srgbClr val="FFC000"/>
                </a:solidFill>
                <a:effectLst/>
                <a:latin typeface="Proxima Nova"/>
              </a:rPr>
              <a:t>There are a number of circumstances where a URL will not be indexed by a search engine. This may be due to:</a:t>
            </a:r>
          </a:p>
          <a:p>
            <a:pPr algn="l" fontAlgn="base">
              <a:buFont typeface="Arial" panose="020B0604020202020204" pitchFamily="34" charset="0"/>
              <a:buChar char="•"/>
            </a:pPr>
            <a:r>
              <a:rPr lang="en-US" b="1" i="0" u="none" strike="noStrike" dirty="0">
                <a:solidFill>
                  <a:srgbClr val="00B050"/>
                </a:solidFill>
                <a:effectLst/>
                <a:latin typeface="inherit"/>
                <a:hlinkClick r:id="rId3">
                  <a:extLst>
                    <a:ext uri="{A12FA001-AC4F-418D-AE19-62706E023703}">
                      <ahyp:hlinkClr xmlns:ahyp="http://schemas.microsoft.com/office/drawing/2018/hyperlinkcolor" val="tx"/>
                    </a:ext>
                  </a:extLst>
                </a:hlinkClick>
              </a:rPr>
              <a:t>Robots.txt file exclusions</a:t>
            </a:r>
            <a:r>
              <a:rPr lang="en-US" b="0" i="0" dirty="0">
                <a:solidFill>
                  <a:srgbClr val="00B050"/>
                </a:solidFill>
                <a:effectLst/>
                <a:latin typeface="Proxima Nova"/>
              </a:rPr>
              <a:t> </a:t>
            </a:r>
            <a:r>
              <a:rPr lang="en-US" b="0" i="0" dirty="0">
                <a:effectLst/>
                <a:latin typeface="Proxima Nova"/>
              </a:rPr>
              <a:t>– a file which tells search engines what they shouldn’t visit on your site.</a:t>
            </a:r>
          </a:p>
          <a:p>
            <a:pPr algn="l" fontAlgn="base">
              <a:buFont typeface="Arial" panose="020B0604020202020204" pitchFamily="34" charset="0"/>
              <a:buChar char="•"/>
            </a:pPr>
            <a:endParaRPr lang="en-US" b="0" i="0" dirty="0">
              <a:effectLst/>
              <a:latin typeface="Proxima Nova"/>
            </a:endParaRPr>
          </a:p>
          <a:p>
            <a:pPr algn="just" fontAlgn="base">
              <a:buFont typeface="Arial" panose="020B0604020202020204" pitchFamily="34" charset="0"/>
              <a:buChar char="•"/>
            </a:pPr>
            <a:r>
              <a:rPr lang="en-US" b="1" i="0" dirty="0">
                <a:solidFill>
                  <a:srgbClr val="00B050"/>
                </a:solidFill>
                <a:effectLst/>
                <a:latin typeface="inherit"/>
              </a:rPr>
              <a:t>Directives on the webpage</a:t>
            </a:r>
            <a:r>
              <a:rPr lang="en-US" b="0" i="0" dirty="0">
                <a:solidFill>
                  <a:srgbClr val="00B050"/>
                </a:solidFill>
                <a:effectLst/>
                <a:latin typeface="Proxima Nova"/>
              </a:rPr>
              <a:t> </a:t>
            </a:r>
            <a:r>
              <a:rPr lang="en-US" b="0" i="0" u="none" strike="noStrike" dirty="0">
                <a:effectLst/>
                <a:latin typeface="Proxima Nova"/>
                <a:hlinkClick r:id="rId4">
                  <a:extLst>
                    <a:ext uri="{A12FA001-AC4F-418D-AE19-62706E023703}">
                      <ahyp:hlinkClr xmlns:ahyp="http://schemas.microsoft.com/office/drawing/2018/hyperlinkcolor" val="tx"/>
                    </a:ext>
                  </a:extLst>
                </a:hlinkClick>
              </a:rPr>
              <a:t>telling search engines not to index that page</a:t>
            </a:r>
            <a:r>
              <a:rPr lang="en-US" b="0" i="0" dirty="0">
                <a:effectLst/>
                <a:latin typeface="Proxima Nova"/>
              </a:rPr>
              <a:t> (</a:t>
            </a:r>
            <a:r>
              <a:rPr lang="en-US" b="1" i="0" dirty="0" err="1">
                <a:effectLst/>
                <a:latin typeface="inherit"/>
              </a:rPr>
              <a:t>noindex</a:t>
            </a:r>
            <a:r>
              <a:rPr lang="en-US" b="1" i="0" dirty="0">
                <a:effectLst/>
                <a:latin typeface="inherit"/>
              </a:rPr>
              <a:t> tag</a:t>
            </a:r>
            <a:r>
              <a:rPr lang="en-US" b="0" i="0" dirty="0">
                <a:effectLst/>
                <a:latin typeface="Proxima Nova"/>
              </a:rPr>
              <a:t>) or to index another similar page (</a:t>
            </a:r>
            <a:r>
              <a:rPr lang="en-US" b="1" i="0" dirty="0">
                <a:effectLst/>
                <a:latin typeface="inherit"/>
              </a:rPr>
              <a:t>canonical tag</a:t>
            </a:r>
            <a:r>
              <a:rPr lang="en-US" b="0" i="0" dirty="0">
                <a:effectLst/>
                <a:latin typeface="Proxima Nova"/>
              </a:rPr>
              <a:t>).</a:t>
            </a:r>
          </a:p>
          <a:p>
            <a:pPr algn="just" fontAlgn="base">
              <a:buFont typeface="Arial" panose="020B0604020202020204" pitchFamily="34" charset="0"/>
              <a:buChar char="•"/>
            </a:pPr>
            <a:endParaRPr lang="en-US" b="0" i="0" dirty="0">
              <a:effectLst/>
              <a:latin typeface="Proxima Nova"/>
            </a:endParaRPr>
          </a:p>
          <a:p>
            <a:pPr algn="l" fontAlgn="base">
              <a:buFont typeface="Arial" panose="020B0604020202020204" pitchFamily="34" charset="0"/>
              <a:buChar char="•"/>
            </a:pPr>
            <a:r>
              <a:rPr lang="en-US" b="0" i="0" dirty="0">
                <a:effectLst/>
                <a:latin typeface="Proxima Nova"/>
              </a:rPr>
              <a:t>Search engine algorithms judging the page to be of </a:t>
            </a:r>
            <a:r>
              <a:rPr lang="en-US" b="1" i="0" u="none" strike="noStrike" dirty="0">
                <a:effectLst/>
                <a:latin typeface="inherit"/>
                <a:hlinkClick r:id="rId5">
                  <a:extLst>
                    <a:ext uri="{A12FA001-AC4F-418D-AE19-62706E023703}">
                      <ahyp:hlinkClr xmlns:ahyp="http://schemas.microsoft.com/office/drawing/2018/hyperlinkcolor" val="tx"/>
                    </a:ext>
                  </a:extLst>
                </a:hlinkClick>
              </a:rPr>
              <a:t>low quality</a:t>
            </a:r>
            <a:r>
              <a:rPr lang="en-US" b="0" i="0" dirty="0">
                <a:effectLst/>
                <a:latin typeface="Proxima Nova"/>
              </a:rPr>
              <a:t>, have </a:t>
            </a:r>
            <a:r>
              <a:rPr lang="en-US" b="1" i="0" u="none" strike="noStrike" dirty="0">
                <a:effectLst/>
                <a:latin typeface="inherit"/>
                <a:hlinkClick r:id="rId6">
                  <a:extLst>
                    <a:ext uri="{A12FA001-AC4F-418D-AE19-62706E023703}">
                      <ahyp:hlinkClr xmlns:ahyp="http://schemas.microsoft.com/office/drawing/2018/hyperlinkcolor" val="tx"/>
                    </a:ext>
                  </a:extLst>
                </a:hlinkClick>
              </a:rPr>
              <a:t>thin content</a:t>
            </a:r>
            <a:r>
              <a:rPr lang="en-US" b="0" i="0" dirty="0">
                <a:effectLst/>
                <a:latin typeface="Proxima Nova"/>
              </a:rPr>
              <a:t> or contain </a:t>
            </a:r>
            <a:r>
              <a:rPr lang="en-US" b="1" i="0" u="none" strike="noStrike" dirty="0">
                <a:effectLst/>
                <a:latin typeface="inherit"/>
                <a:hlinkClick r:id="rId7">
                  <a:extLst>
                    <a:ext uri="{A12FA001-AC4F-418D-AE19-62706E023703}">
                      <ahyp:hlinkClr xmlns:ahyp="http://schemas.microsoft.com/office/drawing/2018/hyperlinkcolor" val="tx"/>
                    </a:ext>
                  </a:extLst>
                </a:hlinkClick>
              </a:rPr>
              <a:t>duplicate content</a:t>
            </a:r>
            <a:r>
              <a:rPr lang="en-US" b="0" i="0" dirty="0">
                <a:effectLst/>
                <a:latin typeface="Proxima Nova"/>
              </a:rPr>
              <a:t>.</a:t>
            </a:r>
          </a:p>
          <a:p>
            <a:pPr algn="l" fontAlgn="base">
              <a:buFont typeface="Arial" panose="020B0604020202020204" pitchFamily="34" charset="0"/>
              <a:buChar char="•"/>
            </a:pPr>
            <a:endParaRPr lang="en-US" b="0" i="0" dirty="0">
              <a:effectLst/>
              <a:latin typeface="Proxima Nova"/>
            </a:endParaRPr>
          </a:p>
          <a:p>
            <a:pPr algn="l" fontAlgn="base">
              <a:buFont typeface="Arial" panose="020B0604020202020204" pitchFamily="34" charset="0"/>
              <a:buChar char="•"/>
            </a:pPr>
            <a:r>
              <a:rPr lang="en-US" b="0" i="0" dirty="0">
                <a:effectLst/>
                <a:latin typeface="Proxima Nova"/>
              </a:rPr>
              <a:t>The URL returning </a:t>
            </a:r>
            <a:r>
              <a:rPr lang="en-US" b="1" i="0" dirty="0">
                <a:effectLst/>
                <a:latin typeface="inherit"/>
              </a:rPr>
              <a:t>an error page</a:t>
            </a:r>
            <a:r>
              <a:rPr lang="en-US" b="0" i="0" dirty="0">
                <a:effectLst/>
                <a:latin typeface="Proxima Nova"/>
              </a:rPr>
              <a:t> (e.g. a </a:t>
            </a:r>
            <a:r>
              <a:rPr lang="en-US" b="1" i="0" u="none" strike="noStrike" dirty="0">
                <a:effectLst/>
                <a:latin typeface="inherit"/>
                <a:hlinkClick r:id="rId8">
                  <a:extLst>
                    <a:ext uri="{A12FA001-AC4F-418D-AE19-62706E023703}">
                      <ahyp:hlinkClr xmlns:ahyp="http://schemas.microsoft.com/office/drawing/2018/hyperlinkcolor" val="tx"/>
                    </a:ext>
                  </a:extLst>
                </a:hlinkClick>
              </a:rPr>
              <a:t>404 Not Found</a:t>
            </a:r>
            <a:r>
              <a:rPr lang="en-US" b="0" i="0" dirty="0">
                <a:effectLst/>
                <a:latin typeface="Proxima Nova"/>
              </a:rPr>
              <a:t> HTTP response code).</a:t>
            </a:r>
          </a:p>
        </p:txBody>
      </p:sp>
    </p:spTree>
    <p:extLst>
      <p:ext uri="{BB962C8B-B14F-4D97-AF65-F5344CB8AC3E}">
        <p14:creationId xmlns:p14="http://schemas.microsoft.com/office/powerpoint/2010/main" val="407074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9E288DA1-DD8D-4642-A56E-E0CA29F2F1E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solidFill>
                  <a:schemeClr val="tx1"/>
                </a:solidFill>
                <a:ea typeface="ＭＳ Ｐゴシック" panose="020B0600070205080204" pitchFamily="34" charset="-128"/>
              </a:rPr>
              <a:t>Crawlers based SE: Google and Yahoo</a:t>
            </a:r>
          </a:p>
          <a:p>
            <a:r>
              <a:rPr lang="en-US" altLang="en-US" sz="2400" dirty="0">
                <a:solidFill>
                  <a:schemeClr val="tx1"/>
                </a:solidFill>
                <a:ea typeface="ＭＳ Ｐゴシック" panose="020B0600070205080204" pitchFamily="34" charset="-128"/>
              </a:rPr>
              <a:t>Hybrid: Combination of crawlers, directory results</a:t>
            </a:r>
          </a:p>
          <a:p>
            <a:r>
              <a:rPr lang="en-US" altLang="en-US" sz="2400" dirty="0">
                <a:solidFill>
                  <a:schemeClr val="tx1"/>
                </a:solidFill>
                <a:ea typeface="ＭＳ Ｐゴシック" panose="020B0600070205080204" pitchFamily="34" charset="-128"/>
              </a:rPr>
              <a:t>Meta: Combines all search engines results and compile into one listing. </a:t>
            </a:r>
            <a:r>
              <a:rPr lang="en-US" altLang="en-US" sz="2400" dirty="0" err="1">
                <a:solidFill>
                  <a:schemeClr val="tx1"/>
                </a:solidFill>
                <a:ea typeface="ＭＳ Ｐゴシック" panose="020B0600070205080204" pitchFamily="34" charset="-128"/>
              </a:rPr>
              <a:t>Metacrawler</a:t>
            </a:r>
            <a:r>
              <a:rPr lang="en-US" altLang="en-US" sz="2400" dirty="0">
                <a:solidFill>
                  <a:schemeClr val="tx1"/>
                </a:solidFill>
                <a:ea typeface="ＭＳ Ｐゴシック" panose="020B0600070205080204" pitchFamily="34" charset="-128"/>
              </a:rPr>
              <a:t>, Dogpile</a:t>
            </a:r>
          </a:p>
          <a:p>
            <a:r>
              <a:rPr lang="en-US" altLang="en-US" sz="2400" dirty="0" err="1">
                <a:solidFill>
                  <a:schemeClr val="tx1"/>
                </a:solidFill>
                <a:ea typeface="ＭＳ Ｐゴシック" panose="020B0600070205080204" pitchFamily="34" charset="-128"/>
              </a:rPr>
              <a:t>Directories:Human</a:t>
            </a:r>
            <a:r>
              <a:rPr lang="en-US" altLang="en-US" sz="2400" dirty="0">
                <a:solidFill>
                  <a:schemeClr val="tx1"/>
                </a:solidFill>
                <a:ea typeface="ＭＳ Ｐゴシック" panose="020B0600070205080204" pitchFamily="34" charset="-128"/>
              </a:rPr>
              <a:t> edited- Yahoo directories </a:t>
            </a:r>
          </a:p>
          <a:p>
            <a:endParaRPr lang="en-US" altLang="en-US" sz="2400" dirty="0">
              <a:solidFill>
                <a:schemeClr val="tx1"/>
              </a:solidFill>
              <a:ea typeface="ＭＳ Ｐゴシック" panose="020B0600070205080204" pitchFamily="34" charset="-128"/>
            </a:endParaRPr>
          </a:p>
        </p:txBody>
      </p:sp>
      <p:sp>
        <p:nvSpPr>
          <p:cNvPr id="25603" name="Title 2">
            <a:extLst>
              <a:ext uri="{FF2B5EF4-FFF2-40B4-BE49-F238E27FC236}">
                <a16:creationId xmlns:a16="http://schemas.microsoft.com/office/drawing/2014/main" id="{9425961F-BA85-49B5-AB19-44AE3C863047}"/>
              </a:ext>
            </a:extLst>
          </p:cNvPr>
          <p:cNvSpPr>
            <a:spLocks noGrp="1"/>
          </p:cNvSpPr>
          <p:nvPr>
            <p:ph type="title"/>
          </p:nvPr>
        </p:nvSpPr>
        <p:spPr bwMode="auto">
          <a:xfrm>
            <a:off x="1701800" y="833438"/>
            <a:ext cx="5964238"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solidFill>
                  <a:schemeClr val="tx2"/>
                </a:solidFill>
                <a:ea typeface="ＭＳ Ｐゴシック" panose="020B0600070205080204" pitchFamily="34" charset="-128"/>
              </a:rPr>
              <a:t>Search Engine Working</a:t>
            </a:r>
            <a:endParaRPr lang="en-US" altLang="en-US">
              <a:ea typeface="ＭＳ Ｐゴシック" panose="020B0600070205080204" pitchFamily="34" charset="-128"/>
            </a:endParaRPr>
          </a:p>
        </p:txBody>
      </p:sp>
      <p:sp>
        <p:nvSpPr>
          <p:cNvPr id="25604" name="Text Placeholder 3">
            <a:extLst>
              <a:ext uri="{FF2B5EF4-FFF2-40B4-BE49-F238E27FC236}">
                <a16:creationId xmlns:a16="http://schemas.microsoft.com/office/drawing/2014/main" id="{3127EE26-7238-42B3-85A3-395F70F52B75}"/>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Types of Search Engines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998FD6C-E94B-4203-BEE6-ED86874317E3}"/>
              </a:ext>
            </a:extLst>
          </p:cNvPr>
          <p:cNvSpPr>
            <a:spLocks noGrp="1"/>
          </p:cNvSpPr>
          <p:nvPr>
            <p:ph type="title"/>
          </p:nvPr>
        </p:nvSpPr>
        <p:spPr bwMode="auto">
          <a:xfrm>
            <a:off x="1701801" y="833438"/>
            <a:ext cx="712311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solidFill>
                  <a:schemeClr val="tx2"/>
                </a:solidFill>
                <a:ea typeface="ＭＳ Ｐゴシック" panose="020B0600070205080204" pitchFamily="34" charset="-128"/>
              </a:rPr>
              <a:t>Search Engine Working</a:t>
            </a:r>
            <a:endParaRPr lang="en-US" altLang="en-US">
              <a:ea typeface="ＭＳ Ｐゴシック" panose="020B0600070205080204" pitchFamily="34" charset="-128"/>
            </a:endParaRPr>
          </a:p>
        </p:txBody>
      </p:sp>
      <p:sp>
        <p:nvSpPr>
          <p:cNvPr id="26627" name="Text Placeholder 3">
            <a:extLst>
              <a:ext uri="{FF2B5EF4-FFF2-40B4-BE49-F238E27FC236}">
                <a16:creationId xmlns:a16="http://schemas.microsoft.com/office/drawing/2014/main" id="{F5FA3782-9AF9-450E-B415-18AB59D471E3}"/>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Directories</a:t>
            </a:r>
          </a:p>
        </p:txBody>
      </p:sp>
      <p:sp>
        <p:nvSpPr>
          <p:cNvPr id="26628" name="object 11">
            <a:extLst>
              <a:ext uri="{FF2B5EF4-FFF2-40B4-BE49-F238E27FC236}">
                <a16:creationId xmlns:a16="http://schemas.microsoft.com/office/drawing/2014/main" id="{AD3C267F-2BAF-480B-9276-20DB206642DA}"/>
              </a:ext>
            </a:extLst>
          </p:cNvPr>
          <p:cNvSpPr txBox="1">
            <a:spLocks noGrp="1"/>
          </p:cNvSpPr>
          <p:nvPr>
            <p:ph idx="1"/>
          </p:nvPr>
        </p:nvSpPr>
        <p:spPr bwMode="auto">
          <a:xfrm>
            <a:off x="2111376" y="1992313"/>
            <a:ext cx="8556625" cy="41272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61290" rIns="0" bIns="0" numCol="1" rtlCol="0" anchor="t" anchorCtr="0" compatLnSpc="1">
            <a:prstTxWarp prst="textNoShape">
              <a:avLst/>
            </a:prstTxWarp>
            <a:spAutoFit/>
          </a:bodyPr>
          <a:lstStyle/>
          <a:p>
            <a:pPr marL="12700" algn="just">
              <a:spcBef>
                <a:spcPts val="1275"/>
              </a:spcBef>
            </a:pPr>
            <a:r>
              <a:rPr lang="en-US" altLang="en-US" sz="2800" dirty="0">
                <a:solidFill>
                  <a:schemeClr val="tx1"/>
                </a:solidFill>
                <a:ea typeface="ＭＳ Ｐゴシック" panose="020B0600070205080204" pitchFamily="34" charset="-128"/>
                <a:cs typeface="Arial" panose="020B0604020202020204" pitchFamily="34" charset="0"/>
                <a:hlinkClick r:id="rId2">
                  <a:extLst>
                    <a:ext uri="{A12FA001-AC4F-418D-AE19-62706E023703}">
                      <ahyp:hlinkClr xmlns:ahyp="http://schemas.microsoft.com/office/drawing/2018/hyperlinkcolor" val="tx"/>
                    </a:ext>
                  </a:extLst>
                </a:hlinkClick>
              </a:rPr>
              <a:t>www.dmoz.org</a:t>
            </a:r>
            <a:endParaRPr lang="en-US" altLang="en-US" sz="2800" dirty="0">
              <a:solidFill>
                <a:schemeClr val="tx1"/>
              </a:solidFill>
              <a:ea typeface="ＭＳ Ｐゴシック" panose="020B0600070205080204" pitchFamily="34" charset="-128"/>
              <a:cs typeface="Arial" panose="020B0604020202020204" pitchFamily="34" charset="0"/>
            </a:endParaRPr>
          </a:p>
          <a:p>
            <a:pPr marL="12700" algn="just">
              <a:lnSpc>
                <a:spcPct val="130000"/>
              </a:lnSpc>
              <a:spcBef>
                <a:spcPct val="0"/>
              </a:spcBef>
            </a:pPr>
            <a:r>
              <a:rPr lang="en-US" altLang="en-US" sz="2800" dirty="0">
                <a:solidFill>
                  <a:schemeClr val="tx1"/>
                </a:solidFill>
                <a:ea typeface="ＭＳ Ｐゴシック" panose="020B0600070205080204" pitchFamily="34" charset="-128"/>
                <a:cs typeface="Arial" panose="020B0604020202020204" pitchFamily="34" charset="0"/>
              </a:rPr>
              <a:t>Website classified into a Taxonomy  </a:t>
            </a:r>
          </a:p>
          <a:p>
            <a:pPr marL="12700" algn="just">
              <a:lnSpc>
                <a:spcPct val="130000"/>
              </a:lnSpc>
              <a:spcBef>
                <a:spcPct val="0"/>
              </a:spcBef>
            </a:pPr>
            <a:r>
              <a:rPr lang="en-US" altLang="en-US" sz="2800" dirty="0">
                <a:solidFill>
                  <a:schemeClr val="tx1"/>
                </a:solidFill>
                <a:ea typeface="ＭＳ Ｐゴシック" panose="020B0600070205080204" pitchFamily="34" charset="-128"/>
                <a:cs typeface="Arial" panose="020B0604020202020204" pitchFamily="34" charset="0"/>
              </a:rPr>
              <a:t>Website are categorically arranged 	Searching vs Navigation</a:t>
            </a:r>
          </a:p>
          <a:p>
            <a:pPr marL="12700" algn="just">
              <a:lnSpc>
                <a:spcPct val="130000"/>
              </a:lnSpc>
              <a:spcBef>
                <a:spcPct val="0"/>
              </a:spcBef>
            </a:pPr>
            <a:r>
              <a:rPr lang="en-US" altLang="en-US" sz="2800" dirty="0">
                <a:solidFill>
                  <a:schemeClr val="tx1"/>
                </a:solidFill>
                <a:ea typeface="ＭＳ Ｐゴシック" panose="020B0600070205080204" pitchFamily="34" charset="-128"/>
                <a:cs typeface="Arial" panose="020B0604020202020204" pitchFamily="34" charset="0"/>
              </a:rPr>
              <a:t>Instead of Query, you Click and navigate  Accurate search always! (if data is available)  Problem: Mostly Manually created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a:extLst>
              <a:ext uri="{FF2B5EF4-FFF2-40B4-BE49-F238E27FC236}">
                <a16:creationId xmlns:a16="http://schemas.microsoft.com/office/drawing/2014/main" id="{B388D7E6-9409-4DED-A582-1B901F14C45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endParaRPr lang="en-US" altLang="en-US">
              <a:ea typeface="ＭＳ Ｐゴシック" panose="020B0600070205080204" pitchFamily="34" charset="-128"/>
            </a:endParaRPr>
          </a:p>
        </p:txBody>
      </p:sp>
      <p:sp>
        <p:nvSpPr>
          <p:cNvPr id="27651" name="Text Placeholder 3">
            <a:extLst>
              <a:ext uri="{FF2B5EF4-FFF2-40B4-BE49-F238E27FC236}">
                <a16:creationId xmlns:a16="http://schemas.microsoft.com/office/drawing/2014/main" id="{3E63F9A9-1098-4EEF-B76E-1047264013B6}"/>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endParaRPr lang="en-US" altLang="en-US">
              <a:ea typeface="ＭＳ Ｐゴシック" panose="020B0600070205080204" pitchFamily="34" charset="-128"/>
            </a:endParaRPr>
          </a:p>
        </p:txBody>
      </p:sp>
      <p:sp>
        <p:nvSpPr>
          <p:cNvPr id="27652" name="object 4">
            <a:extLst>
              <a:ext uri="{FF2B5EF4-FFF2-40B4-BE49-F238E27FC236}">
                <a16:creationId xmlns:a16="http://schemas.microsoft.com/office/drawing/2014/main" id="{7F6F16E0-6DBA-4A55-8F1B-6520CF77CC68}"/>
              </a:ext>
            </a:extLst>
          </p:cNvPr>
          <p:cNvSpPr>
            <a:spLocks noChangeArrowheads="1"/>
          </p:cNvSpPr>
          <p:nvPr/>
        </p:nvSpPr>
        <p:spPr bwMode="auto">
          <a:xfrm>
            <a:off x="0" y="0"/>
            <a:ext cx="12192000" cy="68405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a:extLst>
              <a:ext uri="{FF2B5EF4-FFF2-40B4-BE49-F238E27FC236}">
                <a16:creationId xmlns:a16="http://schemas.microsoft.com/office/drawing/2014/main" id="{F0C48B98-7A3C-45F4-8921-E6EC25C6AEC3}"/>
              </a:ext>
            </a:extLst>
          </p:cNvPr>
          <p:cNvSpPr>
            <a:spLocks noGrp="1"/>
          </p:cNvSpPr>
          <p:nvPr>
            <p:ph idx="1"/>
          </p:nvPr>
        </p:nvSpPr>
        <p:spPr bwMode="auto">
          <a:xfrm>
            <a:off x="268941" y="1992314"/>
            <a:ext cx="11707905" cy="416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3000" dirty="0">
                <a:solidFill>
                  <a:schemeClr val="tx1"/>
                </a:solidFill>
                <a:ea typeface="ＭＳ Ｐゴシック" panose="020B0600070205080204" pitchFamily="34" charset="-128"/>
              </a:rPr>
              <a:t>Metrics are important in defining what successful value-exchange is worth to an </a:t>
            </a:r>
            <a:r>
              <a:rPr lang="en-US" altLang="en-US" sz="3000" dirty="0" err="1">
                <a:solidFill>
                  <a:schemeClr val="tx1"/>
                </a:solidFill>
                <a:ea typeface="ＭＳ Ｐゴシック" panose="020B0600070205080204" pitchFamily="34" charset="-128"/>
              </a:rPr>
              <a:t>organisation</a:t>
            </a:r>
            <a:r>
              <a:rPr lang="en-US" altLang="en-US" sz="3000" dirty="0">
                <a:solidFill>
                  <a:schemeClr val="tx1"/>
                </a:solidFill>
                <a:ea typeface="ＭＳ Ｐゴシック" panose="020B0600070205080204" pitchFamily="34" charset="-128"/>
              </a:rPr>
              <a:t> and how this worth will be measured. </a:t>
            </a:r>
          </a:p>
          <a:p>
            <a:pPr algn="just"/>
            <a:r>
              <a:rPr lang="en-US" altLang="en-US" sz="3000" dirty="0">
                <a:solidFill>
                  <a:schemeClr val="tx1"/>
                </a:solidFill>
                <a:ea typeface="ＭＳ Ｐゴシック" panose="020B0600070205080204" pitchFamily="34" charset="-128"/>
              </a:rPr>
              <a:t>This step needs to be considered in conjunction with value-exchange. </a:t>
            </a:r>
          </a:p>
          <a:p>
            <a:pPr algn="just"/>
            <a:r>
              <a:rPr lang="en-US" altLang="en-US" sz="3000" dirty="0">
                <a:solidFill>
                  <a:schemeClr val="tx1"/>
                </a:solidFill>
                <a:ea typeface="ＭＳ Ｐゴシック" panose="020B0600070205080204" pitchFamily="34" charset="-128"/>
              </a:rPr>
              <a:t>Digital is an empirical medium and digital marketing should start with ROI in mind.</a:t>
            </a:r>
          </a:p>
        </p:txBody>
      </p:sp>
      <p:sp>
        <p:nvSpPr>
          <p:cNvPr id="46083" name="Title 2">
            <a:extLst>
              <a:ext uri="{FF2B5EF4-FFF2-40B4-BE49-F238E27FC236}">
                <a16:creationId xmlns:a16="http://schemas.microsoft.com/office/drawing/2014/main" id="{1EA64506-EC29-4162-89D7-93324566ED03}"/>
              </a:ext>
            </a:extLst>
          </p:cNvPr>
          <p:cNvSpPr>
            <a:spLocks noGrp="1"/>
          </p:cNvSpPr>
          <p:nvPr>
            <p:ph type="title"/>
          </p:nvPr>
        </p:nvSpPr>
        <p:spPr bwMode="auto">
          <a:xfrm>
            <a:off x="1701800" y="833438"/>
            <a:ext cx="6154738"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46084" name="Text Placeholder 3">
            <a:extLst>
              <a:ext uri="{FF2B5EF4-FFF2-40B4-BE49-F238E27FC236}">
                <a16:creationId xmlns:a16="http://schemas.microsoft.com/office/drawing/2014/main" id="{76DBC803-FB09-48CE-B20F-FD442046515D}"/>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a:extLst>
              <a:ext uri="{FF2B5EF4-FFF2-40B4-BE49-F238E27FC236}">
                <a16:creationId xmlns:a16="http://schemas.microsoft.com/office/drawing/2014/main" id="{A5582AD6-5F6D-4439-B8BB-0B8B99ECA2E8}"/>
              </a:ext>
            </a:extLst>
          </p:cNvPr>
          <p:cNvSpPr>
            <a:spLocks noGrp="1"/>
          </p:cNvSpPr>
          <p:nvPr>
            <p:ph type="title"/>
          </p:nvPr>
        </p:nvSpPr>
        <p:spPr bwMode="auto">
          <a:xfrm>
            <a:off x="1701800" y="833438"/>
            <a:ext cx="6154738"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47107" name="Text Placeholder 3">
            <a:extLst>
              <a:ext uri="{FF2B5EF4-FFF2-40B4-BE49-F238E27FC236}">
                <a16:creationId xmlns:a16="http://schemas.microsoft.com/office/drawing/2014/main" id="{6F5EA237-E370-41D0-82EB-452DC57412AE}"/>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Metrics</a:t>
            </a:r>
          </a:p>
        </p:txBody>
      </p:sp>
      <p:pic>
        <p:nvPicPr>
          <p:cNvPr id="47108" name="Picture 2">
            <a:extLst>
              <a:ext uri="{FF2B5EF4-FFF2-40B4-BE49-F238E27FC236}">
                <a16:creationId xmlns:a16="http://schemas.microsoft.com/office/drawing/2014/main" id="{1DC9C1BE-913B-425A-94EF-BDF427E033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97064"/>
            <a:ext cx="9144000" cy="4960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a:extLst>
              <a:ext uri="{FF2B5EF4-FFF2-40B4-BE49-F238E27FC236}">
                <a16:creationId xmlns:a16="http://schemas.microsoft.com/office/drawing/2014/main" id="{77FA12D0-95F0-4899-85B4-EED5580FCFB8}"/>
              </a:ext>
            </a:extLst>
          </p:cNvPr>
          <p:cNvSpPr>
            <a:spLocks noGrp="1"/>
          </p:cNvSpPr>
          <p:nvPr>
            <p:ph idx="1"/>
          </p:nvPr>
        </p:nvSpPr>
        <p:spPr bwMode="auto">
          <a:xfrm>
            <a:off x="537883" y="2563906"/>
            <a:ext cx="11385176" cy="35908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200" dirty="0">
                <a:solidFill>
                  <a:schemeClr val="tx1"/>
                </a:solidFill>
                <a:ea typeface="ＭＳ Ｐゴシック" panose="020B0600070205080204" pitchFamily="34" charset="-128"/>
              </a:rPr>
              <a:t>The growing necessity for an organization to remain dynamic and agile ties in with metrics and should be considered in the early stages of strategy formulation, as well as being a continuous process in refining and optimizing tactics.</a:t>
            </a:r>
          </a:p>
          <a:p>
            <a:pPr algn="just"/>
            <a:endParaRPr lang="en-US" altLang="en-US" sz="2200" dirty="0">
              <a:solidFill>
                <a:schemeClr val="tx1"/>
              </a:solidFill>
              <a:ea typeface="ＭＳ Ｐゴシック" panose="020B0600070205080204" pitchFamily="34" charset="-128"/>
            </a:endParaRPr>
          </a:p>
          <a:p>
            <a:r>
              <a:rPr lang="en-US" altLang="en-US" sz="2400" dirty="0">
                <a:solidFill>
                  <a:schemeClr val="tx1"/>
                </a:solidFill>
                <a:ea typeface="ＭＳ Ｐゴシック" panose="020B0600070205080204" pitchFamily="34" charset="-128"/>
              </a:rPr>
              <a:t>The user experience and journey is vital to building successful brands. Budget  should be set aside upfront to be dedicated to the analysis of user data and the optimization of conversion paths.</a:t>
            </a:r>
          </a:p>
        </p:txBody>
      </p:sp>
      <p:sp>
        <p:nvSpPr>
          <p:cNvPr id="48131" name="Title 2">
            <a:extLst>
              <a:ext uri="{FF2B5EF4-FFF2-40B4-BE49-F238E27FC236}">
                <a16:creationId xmlns:a16="http://schemas.microsoft.com/office/drawing/2014/main" id="{2E3EAF69-EEBA-486A-8525-A5AC070FFB29}"/>
              </a:ext>
            </a:extLst>
          </p:cNvPr>
          <p:cNvSpPr>
            <a:spLocks noGrp="1"/>
          </p:cNvSpPr>
          <p:nvPr>
            <p:ph type="title"/>
          </p:nvPr>
        </p:nvSpPr>
        <p:spPr bwMode="auto">
          <a:xfrm>
            <a:off x="1701800" y="833438"/>
            <a:ext cx="6154738"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48132" name="Text Placeholder 3">
            <a:extLst>
              <a:ext uri="{FF2B5EF4-FFF2-40B4-BE49-F238E27FC236}">
                <a16:creationId xmlns:a16="http://schemas.microsoft.com/office/drawing/2014/main" id="{4E3DA9CF-309C-4ADC-8DB5-F21535FAA01A}"/>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Ongoing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Billede 9" descr="dreamstime_www_world.jpg">
            <a:extLst>
              <a:ext uri="{FF2B5EF4-FFF2-40B4-BE49-F238E27FC236}">
                <a16:creationId xmlns:a16="http://schemas.microsoft.com/office/drawing/2014/main" id="{B247ED1D-A654-4854-85FC-193A2FF14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Kombinationstegning 7">
            <a:extLst>
              <a:ext uri="{FF2B5EF4-FFF2-40B4-BE49-F238E27FC236}">
                <a16:creationId xmlns:a16="http://schemas.microsoft.com/office/drawing/2014/main" id="{4D226D43-363F-4508-8D1B-29412EEC6D1B}"/>
              </a:ext>
            </a:extLst>
          </p:cNvPr>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p:spPr>
        <p:txBody>
          <a:bodyPr anchor="ctr"/>
          <a:lstStyle/>
          <a:p>
            <a:pPr indent="-342900" algn="ctr">
              <a:defRPr/>
            </a:pPr>
            <a:endParaRPr lang="da-DK" sz="1600" b="1" kern="0" noProof="1">
              <a:solidFill>
                <a:srgbClr val="FFFFFF"/>
              </a:solidFill>
              <a:ea typeface="ＭＳ Ｐゴシック" pitchFamily="-97" charset="-128"/>
            </a:endParaRPr>
          </a:p>
        </p:txBody>
      </p:sp>
      <p:sp>
        <p:nvSpPr>
          <p:cNvPr id="14340" name="Rectangle 5">
            <a:extLst>
              <a:ext uri="{FF2B5EF4-FFF2-40B4-BE49-F238E27FC236}">
                <a16:creationId xmlns:a16="http://schemas.microsoft.com/office/drawing/2014/main" id="{18A8B18E-CEDB-49D8-A3C3-373152E3C8EB}"/>
              </a:ext>
            </a:extLst>
          </p:cNvPr>
          <p:cNvSpPr txBox="1">
            <a:spLocks noChangeArrowheads="1"/>
          </p:cNvSpPr>
          <p:nvPr/>
        </p:nvSpPr>
        <p:spPr bwMode="gray">
          <a:xfrm>
            <a:off x="2043114" y="5110164"/>
            <a:ext cx="50815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914400">
              <a:lnSpc>
                <a:spcPct val="95000"/>
              </a:lnSpc>
            </a:pPr>
            <a:r>
              <a:rPr lang="en-US" altLang="en-US" sz="3000" b="1">
                <a:solidFill>
                  <a:schemeClr val="tx2"/>
                </a:solidFill>
              </a:rPr>
              <a:t>Search Engine Working</a:t>
            </a:r>
          </a:p>
          <a:p>
            <a:pPr defTabSz="914400">
              <a:lnSpc>
                <a:spcPct val="95000"/>
              </a:lnSpc>
            </a:pPr>
            <a:endParaRPr lang="en-US" altLang="en-US" sz="1200" b="1">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E459978-B468-4364-9E9B-489E946D2FE3}"/>
              </a:ext>
            </a:extLst>
          </p:cNvPr>
          <p:cNvSpPr txBox="1">
            <a:spLocks noGrp="1"/>
          </p:cNvSpPr>
          <p:nvPr>
            <p:ph type="title"/>
          </p:nvPr>
        </p:nvSpPr>
        <p:spPr>
          <a:xfrm>
            <a:off x="3706428" y="772243"/>
            <a:ext cx="5481960" cy="673902"/>
          </a:xfrm>
        </p:spPr>
        <p:txBody>
          <a:bodyPr vert="horz" wrap="square" lIns="91440" tIns="12065" rIns="91440" bIns="45720" rtlCol="0" anchor="b">
            <a:spAutoFit/>
          </a:bodyPr>
          <a:lstStyle/>
          <a:p>
            <a:pPr marL="12700">
              <a:spcBef>
                <a:spcPts val="95"/>
              </a:spcBef>
              <a:defRPr/>
            </a:pPr>
            <a:r>
              <a:rPr spc="-20" dirty="0">
                <a:solidFill>
                  <a:schemeClr val="bg1"/>
                </a:solidFill>
              </a:rPr>
              <a:t>History </a:t>
            </a:r>
            <a:r>
              <a:rPr spc="-5" dirty="0">
                <a:solidFill>
                  <a:schemeClr val="bg1"/>
                </a:solidFill>
              </a:rPr>
              <a:t>of</a:t>
            </a:r>
            <a:r>
              <a:rPr spc="-25" dirty="0">
                <a:solidFill>
                  <a:schemeClr val="bg1"/>
                </a:solidFill>
              </a:rPr>
              <a:t> </a:t>
            </a:r>
            <a:r>
              <a:rPr spc="-15" dirty="0">
                <a:solidFill>
                  <a:schemeClr val="bg1"/>
                </a:solidFill>
              </a:rPr>
              <a:t>Search</a:t>
            </a:r>
            <a:endParaRPr dirty="0">
              <a:solidFill>
                <a:schemeClr val="bg1"/>
              </a:solidFill>
            </a:endParaRPr>
          </a:p>
        </p:txBody>
      </p:sp>
      <p:sp>
        <p:nvSpPr>
          <p:cNvPr id="3" name="object 3">
            <a:extLst>
              <a:ext uri="{FF2B5EF4-FFF2-40B4-BE49-F238E27FC236}">
                <a16:creationId xmlns:a16="http://schemas.microsoft.com/office/drawing/2014/main" id="{388D58BB-4516-459A-A963-90E522D04385}"/>
              </a:ext>
            </a:extLst>
          </p:cNvPr>
          <p:cNvSpPr txBox="1"/>
          <p:nvPr/>
        </p:nvSpPr>
        <p:spPr>
          <a:xfrm>
            <a:off x="2087562" y="1918102"/>
            <a:ext cx="5216525" cy="5006975"/>
          </a:xfrm>
          <a:prstGeom prst="rect">
            <a:avLst/>
          </a:prstGeom>
        </p:spPr>
        <p:txBody>
          <a:bodyPr lIns="0" tIns="59055" rIns="0" bIns="0">
            <a:spAutoFit/>
          </a:bodyPr>
          <a:lstStyle/>
          <a:p>
            <a:pPr marL="355600" indent="-342900">
              <a:spcBef>
                <a:spcPts val="465"/>
              </a:spcBef>
              <a:buFont typeface="Arial"/>
              <a:buChar char="•"/>
              <a:tabLst>
                <a:tab pos="354965" algn="l"/>
                <a:tab pos="355600" algn="l"/>
              </a:tabLst>
              <a:defRPr/>
            </a:pPr>
            <a:r>
              <a:rPr sz="2800" spc="-5" dirty="0">
                <a:latin typeface="Calibri"/>
                <a:ea typeface="ＭＳ Ｐゴシック"/>
                <a:cs typeface="Calibri"/>
              </a:rPr>
              <a:t>1990 – </a:t>
            </a:r>
            <a:r>
              <a:rPr sz="2800" spc="-10" dirty="0">
                <a:latin typeface="Calibri"/>
                <a:ea typeface="ＭＳ Ｐゴシック"/>
                <a:cs typeface="Calibri"/>
              </a:rPr>
              <a:t>Archi </a:t>
            </a:r>
            <a:r>
              <a:rPr sz="2800" spc="-5" dirty="0">
                <a:latin typeface="Calibri"/>
                <a:ea typeface="ＭＳ Ｐゴシック"/>
                <a:cs typeface="Calibri"/>
              </a:rPr>
              <a:t>Query</a:t>
            </a:r>
            <a:r>
              <a:rPr sz="2800" spc="75" dirty="0">
                <a:latin typeface="Calibri"/>
                <a:ea typeface="ＭＳ Ｐゴシック"/>
                <a:cs typeface="Calibri"/>
              </a:rPr>
              <a:t> </a:t>
            </a:r>
            <a:r>
              <a:rPr sz="2800" spc="-20" dirty="0">
                <a:latin typeface="Calibri"/>
                <a:ea typeface="ＭＳ Ｐゴシック"/>
                <a:cs typeface="Calibri"/>
              </a:rPr>
              <a:t>Form</a:t>
            </a:r>
            <a:endParaRPr sz="2800" dirty="0">
              <a:latin typeface="Calibri"/>
              <a:ea typeface="ＭＳ Ｐゴシック"/>
              <a:cs typeface="Calibri"/>
            </a:endParaRPr>
          </a:p>
          <a:p>
            <a:pPr marL="756285" lvl="1" indent="-286385">
              <a:spcBef>
                <a:spcPts val="315"/>
              </a:spcBef>
              <a:buFont typeface="Arial"/>
              <a:buChar char="–"/>
              <a:tabLst>
                <a:tab pos="756920" algn="l"/>
              </a:tabLst>
              <a:defRPr/>
            </a:pPr>
            <a:r>
              <a:rPr sz="2400" spc="-5" dirty="0">
                <a:latin typeface="Calibri"/>
                <a:ea typeface="ＭＳ Ｐゴシック"/>
                <a:cs typeface="Calibri"/>
              </a:rPr>
              <a:t>FTP based file </a:t>
            </a:r>
            <a:r>
              <a:rPr sz="2400" spc="-10" dirty="0">
                <a:latin typeface="Calibri"/>
                <a:ea typeface="ＭＳ Ｐゴシック"/>
                <a:cs typeface="Calibri"/>
              </a:rPr>
              <a:t>search</a:t>
            </a:r>
            <a:r>
              <a:rPr sz="2400" spc="-25" dirty="0">
                <a:latin typeface="Calibri"/>
                <a:ea typeface="ＭＳ Ｐゴシック"/>
                <a:cs typeface="Calibri"/>
              </a:rPr>
              <a:t> </a:t>
            </a:r>
            <a:r>
              <a:rPr sz="2400" dirty="0">
                <a:latin typeface="Calibri"/>
                <a:ea typeface="ＭＳ Ｐゴシック"/>
                <a:cs typeface="Calibri"/>
              </a:rPr>
              <a:t>engine</a:t>
            </a:r>
          </a:p>
          <a:p>
            <a:pPr lvl="1">
              <a:spcBef>
                <a:spcPts val="40"/>
              </a:spcBef>
              <a:buFont typeface="Arial"/>
              <a:buChar char="–"/>
              <a:defRPr/>
            </a:pPr>
            <a:endParaRPr sz="3450" dirty="0">
              <a:latin typeface="Times New Roman"/>
              <a:ea typeface="ＭＳ Ｐゴシック"/>
              <a:cs typeface="Times New Roman"/>
            </a:endParaRPr>
          </a:p>
          <a:p>
            <a:pPr marL="355600" indent="-342900">
              <a:buFont typeface="Arial"/>
              <a:buChar char="•"/>
              <a:tabLst>
                <a:tab pos="354965" algn="l"/>
                <a:tab pos="355600" algn="l"/>
              </a:tabLst>
              <a:defRPr/>
            </a:pPr>
            <a:r>
              <a:rPr sz="2800" spc="-15" dirty="0">
                <a:latin typeface="Calibri"/>
                <a:ea typeface="ＭＳ Ｐゴシック"/>
                <a:cs typeface="Calibri"/>
              </a:rPr>
              <a:t>Feb </a:t>
            </a:r>
            <a:r>
              <a:rPr sz="2800" spc="-5" dirty="0">
                <a:latin typeface="Calibri"/>
                <a:ea typeface="ＭＳ Ｐゴシック"/>
                <a:cs typeface="Calibri"/>
              </a:rPr>
              <a:t>1993 –</a:t>
            </a:r>
            <a:r>
              <a:rPr sz="2800" spc="40" dirty="0">
                <a:latin typeface="Calibri"/>
                <a:ea typeface="ＭＳ Ｐゴシック"/>
                <a:cs typeface="Calibri"/>
              </a:rPr>
              <a:t> </a:t>
            </a:r>
            <a:r>
              <a:rPr sz="2800" spc="-15" dirty="0">
                <a:latin typeface="Calibri"/>
                <a:ea typeface="ＭＳ Ｐゴシック"/>
                <a:cs typeface="Calibri"/>
              </a:rPr>
              <a:t>Excite.com</a:t>
            </a:r>
            <a:endParaRPr sz="2800" dirty="0">
              <a:latin typeface="Calibri"/>
              <a:ea typeface="ＭＳ Ｐゴシック"/>
              <a:cs typeface="Calibri"/>
            </a:endParaRPr>
          </a:p>
          <a:p>
            <a:pPr marL="756285" lvl="1" indent="-286385">
              <a:spcBef>
                <a:spcPts val="315"/>
              </a:spcBef>
              <a:buFont typeface="Arial"/>
              <a:buChar char="–"/>
              <a:tabLst>
                <a:tab pos="756920" algn="l"/>
              </a:tabLst>
              <a:defRPr/>
            </a:pPr>
            <a:r>
              <a:rPr sz="2400" spc="-10" dirty="0">
                <a:latin typeface="Calibri"/>
                <a:ea typeface="ＭＳ Ｐゴシック"/>
                <a:cs typeface="Calibri"/>
              </a:rPr>
              <a:t>General </a:t>
            </a:r>
            <a:r>
              <a:rPr sz="2400" spc="-20" dirty="0">
                <a:latin typeface="Calibri"/>
                <a:ea typeface="ＭＳ Ｐゴシック"/>
                <a:cs typeface="Calibri"/>
              </a:rPr>
              <a:t>word </a:t>
            </a:r>
            <a:r>
              <a:rPr sz="2400" spc="-10" dirty="0">
                <a:latin typeface="Calibri"/>
                <a:ea typeface="ＭＳ Ｐゴシック"/>
                <a:cs typeface="Calibri"/>
              </a:rPr>
              <a:t>relation </a:t>
            </a:r>
            <a:r>
              <a:rPr sz="2400" spc="-5" dirty="0">
                <a:latin typeface="Calibri"/>
                <a:ea typeface="ＭＳ Ｐゴシック"/>
                <a:cs typeface="Calibri"/>
              </a:rPr>
              <a:t>based</a:t>
            </a:r>
            <a:r>
              <a:rPr sz="2400" spc="-10" dirty="0">
                <a:latin typeface="Calibri"/>
                <a:ea typeface="ＭＳ Ｐゴシック"/>
                <a:cs typeface="Calibri"/>
              </a:rPr>
              <a:t> search</a:t>
            </a:r>
            <a:endParaRPr sz="2400" dirty="0">
              <a:latin typeface="Calibri"/>
              <a:ea typeface="ＭＳ Ｐゴシック"/>
              <a:cs typeface="Calibri"/>
            </a:endParaRPr>
          </a:p>
          <a:p>
            <a:pPr lvl="1">
              <a:spcBef>
                <a:spcPts val="40"/>
              </a:spcBef>
              <a:buFont typeface="Arial"/>
              <a:buChar char="–"/>
              <a:defRPr/>
            </a:pPr>
            <a:endParaRPr sz="3450" dirty="0">
              <a:latin typeface="Times New Roman"/>
              <a:ea typeface="ＭＳ Ｐゴシック"/>
              <a:cs typeface="Times New Roman"/>
            </a:endParaRPr>
          </a:p>
          <a:p>
            <a:pPr marL="355600" indent="-342900">
              <a:buFont typeface="Arial"/>
              <a:buChar char="•"/>
              <a:tabLst>
                <a:tab pos="354965" algn="l"/>
                <a:tab pos="355600" algn="l"/>
              </a:tabLst>
              <a:defRPr/>
            </a:pPr>
            <a:r>
              <a:rPr sz="2800" spc="-10" dirty="0">
                <a:latin typeface="Calibri"/>
                <a:ea typeface="ＭＳ Ｐゴシック"/>
                <a:cs typeface="Calibri"/>
              </a:rPr>
              <a:t>Oct </a:t>
            </a:r>
            <a:r>
              <a:rPr sz="2800" spc="-5" dirty="0">
                <a:latin typeface="Calibri"/>
                <a:ea typeface="ＭＳ Ｐゴシック"/>
                <a:cs typeface="Calibri"/>
              </a:rPr>
              <a:t>1993 –</a:t>
            </a:r>
            <a:r>
              <a:rPr sz="2800" spc="40" dirty="0">
                <a:latin typeface="Calibri"/>
                <a:ea typeface="ＭＳ Ｐゴシック"/>
                <a:cs typeface="Calibri"/>
              </a:rPr>
              <a:t> </a:t>
            </a:r>
            <a:r>
              <a:rPr sz="2800" spc="-25" dirty="0">
                <a:latin typeface="Calibri"/>
                <a:ea typeface="ＭＳ Ｐゴシック"/>
                <a:cs typeface="Calibri"/>
              </a:rPr>
              <a:t>AliWeb</a:t>
            </a:r>
            <a:endParaRPr sz="2800" dirty="0">
              <a:latin typeface="Calibri"/>
              <a:ea typeface="ＭＳ Ｐゴシック"/>
              <a:cs typeface="Calibri"/>
            </a:endParaRPr>
          </a:p>
          <a:p>
            <a:pPr marL="756285" lvl="1" indent="-286385">
              <a:spcBef>
                <a:spcPts val="315"/>
              </a:spcBef>
              <a:buFont typeface="Arial"/>
              <a:buChar char="–"/>
              <a:tabLst>
                <a:tab pos="756920" algn="l"/>
              </a:tabLst>
              <a:defRPr/>
            </a:pPr>
            <a:r>
              <a:rPr sz="2400" dirty="0">
                <a:latin typeface="Calibri"/>
                <a:ea typeface="ＭＳ Ｐゴシック"/>
                <a:cs typeface="Calibri"/>
              </a:rPr>
              <a:t>Manual </a:t>
            </a:r>
            <a:r>
              <a:rPr sz="2400" spc="-5" dirty="0">
                <a:latin typeface="Calibri"/>
                <a:ea typeface="ＭＳ Ｐゴシック"/>
                <a:cs typeface="Calibri"/>
              </a:rPr>
              <a:t>submission</a:t>
            </a:r>
            <a:r>
              <a:rPr sz="2400" spc="-30" dirty="0">
                <a:latin typeface="Calibri"/>
                <a:ea typeface="ＭＳ Ｐゴシック"/>
                <a:cs typeface="Calibri"/>
              </a:rPr>
              <a:t> </a:t>
            </a:r>
            <a:r>
              <a:rPr sz="2400" dirty="0">
                <a:latin typeface="Calibri"/>
                <a:ea typeface="ＭＳ Ｐゴシック"/>
                <a:cs typeface="Calibri"/>
              </a:rPr>
              <a:t>engine</a:t>
            </a:r>
          </a:p>
          <a:p>
            <a:pPr lvl="1">
              <a:spcBef>
                <a:spcPts val="35"/>
              </a:spcBef>
              <a:buFont typeface="Arial"/>
              <a:buChar char="–"/>
              <a:defRPr/>
            </a:pPr>
            <a:endParaRPr sz="3450" dirty="0">
              <a:latin typeface="Times New Roman"/>
              <a:ea typeface="ＭＳ Ｐゴシック"/>
              <a:cs typeface="Times New Roman"/>
            </a:endParaRPr>
          </a:p>
          <a:p>
            <a:pPr marL="355600" indent="-342900">
              <a:buFont typeface="Arial"/>
              <a:buChar char="•"/>
              <a:tabLst>
                <a:tab pos="354965" algn="l"/>
                <a:tab pos="355600" algn="l"/>
              </a:tabLst>
              <a:defRPr/>
            </a:pPr>
            <a:r>
              <a:rPr sz="2800" spc="-5" dirty="0">
                <a:latin typeface="Calibri"/>
                <a:ea typeface="ＭＳ Ｐゴシック"/>
                <a:cs typeface="Calibri"/>
              </a:rPr>
              <a:t>Jan 1994 –</a:t>
            </a:r>
            <a:r>
              <a:rPr sz="2800" spc="30" dirty="0">
                <a:latin typeface="Calibri"/>
                <a:ea typeface="ＭＳ Ｐゴシック"/>
                <a:cs typeface="Calibri"/>
              </a:rPr>
              <a:t> </a:t>
            </a:r>
            <a:r>
              <a:rPr sz="2800" spc="-25" dirty="0">
                <a:latin typeface="Calibri"/>
                <a:ea typeface="ＭＳ Ｐゴシック"/>
                <a:cs typeface="Calibri"/>
              </a:rPr>
              <a:t>Altavista</a:t>
            </a:r>
            <a:endParaRPr sz="2800" dirty="0">
              <a:latin typeface="Calibri"/>
              <a:ea typeface="ＭＳ Ｐゴシック"/>
              <a:cs typeface="Calibri"/>
            </a:endParaRPr>
          </a:p>
          <a:p>
            <a:pPr marL="756285" lvl="1" indent="-286385">
              <a:spcBef>
                <a:spcPts val="320"/>
              </a:spcBef>
              <a:buFont typeface="Arial"/>
              <a:buChar char="–"/>
              <a:tabLst>
                <a:tab pos="756920" algn="l"/>
              </a:tabLst>
              <a:defRPr/>
            </a:pPr>
            <a:r>
              <a:rPr sz="2400" spc="-15" dirty="0">
                <a:latin typeface="Calibri"/>
                <a:ea typeface="ＭＳ Ｐゴシック"/>
                <a:cs typeface="Calibri"/>
              </a:rPr>
              <a:t>First natural </a:t>
            </a:r>
            <a:r>
              <a:rPr sz="2400" spc="-5" dirty="0">
                <a:latin typeface="Calibri"/>
                <a:ea typeface="ＭＳ Ｐゴシック"/>
                <a:cs typeface="Calibri"/>
              </a:rPr>
              <a:t>language </a:t>
            </a:r>
            <a:r>
              <a:rPr sz="2400" spc="-10" dirty="0">
                <a:latin typeface="Calibri"/>
                <a:ea typeface="ＭＳ Ｐゴシック"/>
                <a:cs typeface="Calibri"/>
              </a:rPr>
              <a:t>search</a:t>
            </a:r>
            <a:r>
              <a:rPr sz="2400" spc="-70" dirty="0">
                <a:latin typeface="Calibri"/>
                <a:ea typeface="ＭＳ Ｐゴシック"/>
                <a:cs typeface="Calibri"/>
              </a:rPr>
              <a:t> </a:t>
            </a:r>
            <a:r>
              <a:rPr sz="2400" dirty="0">
                <a:latin typeface="Calibri"/>
                <a:ea typeface="ＭＳ Ｐゴシック"/>
                <a:cs typeface="Calibri"/>
              </a:rPr>
              <a:t>engine</a:t>
            </a:r>
          </a:p>
        </p:txBody>
      </p:sp>
      <p:sp>
        <p:nvSpPr>
          <p:cNvPr id="15364" name="object 4">
            <a:extLst>
              <a:ext uri="{FF2B5EF4-FFF2-40B4-BE49-F238E27FC236}">
                <a16:creationId xmlns:a16="http://schemas.microsoft.com/office/drawing/2014/main" id="{B22BA123-EFCE-4BEE-9F5E-2A2E6206CCB7}"/>
              </a:ext>
            </a:extLst>
          </p:cNvPr>
          <p:cNvSpPr>
            <a:spLocks noChangeArrowheads="1"/>
          </p:cNvSpPr>
          <p:nvPr/>
        </p:nvSpPr>
        <p:spPr bwMode="auto">
          <a:xfrm>
            <a:off x="8428038" y="6086475"/>
            <a:ext cx="1914525" cy="7715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365" name="object 5">
            <a:extLst>
              <a:ext uri="{FF2B5EF4-FFF2-40B4-BE49-F238E27FC236}">
                <a16:creationId xmlns:a16="http://schemas.microsoft.com/office/drawing/2014/main" id="{2E39BF70-D334-45F4-A56C-35B94E72038F}"/>
              </a:ext>
            </a:extLst>
          </p:cNvPr>
          <p:cNvSpPr>
            <a:spLocks noChangeArrowheads="1"/>
          </p:cNvSpPr>
          <p:nvPr/>
        </p:nvSpPr>
        <p:spPr bwMode="auto">
          <a:xfrm>
            <a:off x="8460705" y="3315810"/>
            <a:ext cx="1676400" cy="909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366" name="object 6">
            <a:extLst>
              <a:ext uri="{FF2B5EF4-FFF2-40B4-BE49-F238E27FC236}">
                <a16:creationId xmlns:a16="http://schemas.microsoft.com/office/drawing/2014/main" id="{164387F5-2028-40F5-A5D0-EB3B7F96BA47}"/>
              </a:ext>
            </a:extLst>
          </p:cNvPr>
          <p:cNvSpPr>
            <a:spLocks noChangeArrowheads="1"/>
          </p:cNvSpPr>
          <p:nvPr/>
        </p:nvSpPr>
        <p:spPr bwMode="auto">
          <a:xfrm>
            <a:off x="8366919" y="4802255"/>
            <a:ext cx="2036762" cy="6096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367" name="object 7">
            <a:extLst>
              <a:ext uri="{FF2B5EF4-FFF2-40B4-BE49-F238E27FC236}">
                <a16:creationId xmlns:a16="http://schemas.microsoft.com/office/drawing/2014/main" id="{0D8FE278-198B-4DE7-BC56-D6E26EE36526}"/>
              </a:ext>
            </a:extLst>
          </p:cNvPr>
          <p:cNvSpPr>
            <a:spLocks noChangeArrowheads="1"/>
          </p:cNvSpPr>
          <p:nvPr/>
        </p:nvSpPr>
        <p:spPr bwMode="auto">
          <a:xfrm>
            <a:off x="8110661" y="2040184"/>
            <a:ext cx="2376488" cy="9350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9CB128-3171-421E-A296-55668F6E5CBE}"/>
              </a:ext>
            </a:extLst>
          </p:cNvPr>
          <p:cNvSpPr txBox="1"/>
          <p:nvPr/>
        </p:nvSpPr>
        <p:spPr>
          <a:xfrm>
            <a:off x="1957743" y="523875"/>
            <a:ext cx="5553075" cy="5810250"/>
          </a:xfrm>
          <a:prstGeom prst="rect">
            <a:avLst/>
          </a:prstGeom>
        </p:spPr>
        <p:txBody>
          <a:bodyPr lIns="0" tIns="125095" rIns="0" bIns="0">
            <a:spAutoFit/>
          </a:bodyPr>
          <a:lstStyle/>
          <a:p>
            <a:pPr marL="355600" indent="-342900">
              <a:spcBef>
                <a:spcPts val="985"/>
              </a:spcBef>
              <a:buFont typeface="Arial"/>
              <a:buChar char="•"/>
              <a:tabLst>
                <a:tab pos="354965" algn="l"/>
                <a:tab pos="355600" algn="l"/>
              </a:tabLst>
              <a:defRPr/>
            </a:pPr>
            <a:r>
              <a:rPr sz="3200" dirty="0">
                <a:latin typeface="Calibri"/>
                <a:ea typeface="ＭＳ Ｐゴシック"/>
                <a:cs typeface="Calibri"/>
              </a:rPr>
              <a:t>Jan 1996 – Backrup</a:t>
            </a:r>
          </a:p>
          <a:p>
            <a:pPr marL="756285" lvl="1" indent="-286385">
              <a:spcBef>
                <a:spcPts val="550"/>
              </a:spcBef>
              <a:buFont typeface="Arial"/>
              <a:buChar char="–"/>
              <a:tabLst>
                <a:tab pos="756285" algn="l"/>
                <a:tab pos="756920" algn="l"/>
              </a:tabLst>
              <a:defRPr/>
            </a:pPr>
            <a:r>
              <a:rPr sz="2000" spc="-10" dirty="0">
                <a:latin typeface="Calibri"/>
                <a:ea typeface="ＭＳ Ｐゴシック"/>
                <a:cs typeface="Calibri"/>
              </a:rPr>
              <a:t>Started </a:t>
            </a:r>
            <a:r>
              <a:rPr sz="2000" spc="-5" dirty="0">
                <a:latin typeface="Calibri"/>
                <a:ea typeface="ＭＳ Ｐゴシック"/>
                <a:cs typeface="Calibri"/>
              </a:rPr>
              <a:t>by Larry </a:t>
            </a:r>
            <a:r>
              <a:rPr sz="2000" spc="-15" dirty="0">
                <a:latin typeface="Calibri"/>
                <a:ea typeface="ＭＳ Ｐゴシック"/>
                <a:cs typeface="Calibri"/>
              </a:rPr>
              <a:t>Page </a:t>
            </a:r>
            <a:r>
              <a:rPr sz="2000" dirty="0">
                <a:latin typeface="Calibri"/>
                <a:ea typeface="ＭＳ Ｐゴシック"/>
                <a:cs typeface="Calibri"/>
              </a:rPr>
              <a:t>and </a:t>
            </a:r>
            <a:r>
              <a:rPr sz="2000" spc="-10" dirty="0">
                <a:latin typeface="Calibri"/>
                <a:ea typeface="ＭＳ Ｐゴシック"/>
                <a:cs typeface="Calibri"/>
              </a:rPr>
              <a:t>Segrey</a:t>
            </a:r>
            <a:r>
              <a:rPr sz="2000" spc="10" dirty="0">
                <a:latin typeface="Calibri"/>
                <a:ea typeface="ＭＳ Ｐゴシック"/>
                <a:cs typeface="Calibri"/>
              </a:rPr>
              <a:t> </a:t>
            </a:r>
            <a:r>
              <a:rPr sz="2000" spc="-5" dirty="0">
                <a:latin typeface="Calibri"/>
                <a:ea typeface="ＭＳ Ｐゴシック"/>
                <a:cs typeface="Calibri"/>
              </a:rPr>
              <a:t>Brin</a:t>
            </a:r>
            <a:endParaRPr sz="2000" dirty="0">
              <a:latin typeface="Calibri"/>
              <a:ea typeface="ＭＳ Ｐゴシック"/>
              <a:cs typeface="Calibri"/>
            </a:endParaRPr>
          </a:p>
          <a:p>
            <a:pPr lvl="1">
              <a:buFontTx/>
              <a:buChar char="–"/>
              <a:defRPr/>
            </a:pPr>
            <a:endParaRPr sz="2300" dirty="0">
              <a:latin typeface="Times New Roman"/>
              <a:ea typeface="ＭＳ Ｐゴシック"/>
              <a:cs typeface="Times New Roman"/>
            </a:endParaRPr>
          </a:p>
          <a:p>
            <a:pPr lvl="1">
              <a:spcBef>
                <a:spcPts val="15"/>
              </a:spcBef>
              <a:buFontTx/>
              <a:buChar char="–"/>
              <a:defRPr/>
            </a:pPr>
            <a:endParaRPr sz="2300" dirty="0">
              <a:latin typeface="Times New Roman"/>
              <a:ea typeface="ＭＳ Ｐゴシック"/>
              <a:cs typeface="Times New Roman"/>
            </a:endParaRPr>
          </a:p>
          <a:p>
            <a:pPr marL="355600" indent="-342900">
              <a:buFont typeface="Arial"/>
              <a:buChar char="•"/>
              <a:tabLst>
                <a:tab pos="354965" algn="l"/>
                <a:tab pos="355600" algn="l"/>
              </a:tabLst>
              <a:defRPr/>
            </a:pPr>
            <a:r>
              <a:rPr sz="3200" spc="-5" dirty="0">
                <a:latin typeface="Calibri"/>
                <a:ea typeface="ＭＳ Ｐゴシック"/>
                <a:cs typeface="Calibri"/>
              </a:rPr>
              <a:t>Sep </a:t>
            </a:r>
            <a:r>
              <a:rPr sz="3200" dirty="0">
                <a:latin typeface="Calibri"/>
                <a:ea typeface="ＭＳ Ｐゴシック"/>
                <a:cs typeface="Calibri"/>
              </a:rPr>
              <a:t>15 1997 –</a:t>
            </a:r>
            <a:r>
              <a:rPr sz="3200" spc="-10" dirty="0">
                <a:latin typeface="Calibri"/>
                <a:ea typeface="ＭＳ Ｐゴシック"/>
                <a:cs typeface="Calibri"/>
              </a:rPr>
              <a:t> </a:t>
            </a:r>
            <a:r>
              <a:rPr sz="3200" spc="-5" dirty="0">
                <a:latin typeface="Calibri"/>
                <a:ea typeface="ＭＳ Ｐゴシック"/>
                <a:cs typeface="Calibri"/>
              </a:rPr>
              <a:t>Google.com</a:t>
            </a:r>
            <a:endParaRPr sz="3200" dirty="0">
              <a:latin typeface="Calibri"/>
              <a:ea typeface="ＭＳ Ｐゴシック"/>
              <a:cs typeface="Calibri"/>
            </a:endParaRPr>
          </a:p>
          <a:p>
            <a:pPr marL="756285" lvl="1" indent="-286385">
              <a:spcBef>
                <a:spcPts val="555"/>
              </a:spcBef>
              <a:buFont typeface="Arial"/>
              <a:buChar char="–"/>
              <a:tabLst>
                <a:tab pos="756285" algn="l"/>
                <a:tab pos="756920" algn="l"/>
              </a:tabLst>
              <a:defRPr/>
            </a:pPr>
            <a:r>
              <a:rPr sz="2000" spc="-20" dirty="0">
                <a:latin typeface="Calibri"/>
                <a:ea typeface="ＭＳ Ｐゴシック"/>
                <a:cs typeface="Calibri"/>
              </a:rPr>
              <a:t>First </a:t>
            </a:r>
            <a:r>
              <a:rPr sz="2000" spc="-10" dirty="0">
                <a:latin typeface="Calibri"/>
                <a:ea typeface="ＭＳ Ｐゴシック"/>
                <a:cs typeface="Calibri"/>
              </a:rPr>
              <a:t>search </a:t>
            </a:r>
            <a:r>
              <a:rPr sz="2000" dirty="0">
                <a:latin typeface="Calibri"/>
                <a:ea typeface="ＭＳ Ｐゴシック"/>
                <a:cs typeface="Calibri"/>
              </a:rPr>
              <a:t>engine </a:t>
            </a:r>
            <a:r>
              <a:rPr sz="2000" spc="-5" dirty="0">
                <a:latin typeface="Calibri"/>
                <a:ea typeface="ＭＳ Ｐゴシック"/>
                <a:cs typeface="Calibri"/>
              </a:rPr>
              <a:t>with </a:t>
            </a:r>
            <a:r>
              <a:rPr sz="2000" spc="-15" dirty="0">
                <a:latin typeface="Calibri"/>
                <a:ea typeface="ＭＳ Ｐゴシック"/>
                <a:cs typeface="Calibri"/>
              </a:rPr>
              <a:t>Page </a:t>
            </a:r>
            <a:r>
              <a:rPr sz="2000" dirty="0">
                <a:latin typeface="Calibri"/>
                <a:ea typeface="ＭＳ Ｐゴシック"/>
                <a:cs typeface="Calibri"/>
              </a:rPr>
              <a:t>Rank</a:t>
            </a:r>
            <a:r>
              <a:rPr sz="2000" spc="30" dirty="0">
                <a:latin typeface="Calibri"/>
                <a:ea typeface="ＭＳ Ｐゴシック"/>
                <a:cs typeface="Calibri"/>
              </a:rPr>
              <a:t> </a:t>
            </a:r>
            <a:r>
              <a:rPr sz="2000" spc="-20" dirty="0">
                <a:latin typeface="Calibri"/>
                <a:ea typeface="ＭＳ Ｐゴシック"/>
                <a:cs typeface="Calibri"/>
              </a:rPr>
              <a:t>Technology</a:t>
            </a:r>
            <a:endParaRPr sz="2000" dirty="0">
              <a:latin typeface="Calibri"/>
              <a:ea typeface="ＭＳ Ｐゴシック"/>
              <a:cs typeface="Calibri"/>
            </a:endParaRPr>
          </a:p>
          <a:p>
            <a:pPr lvl="1">
              <a:buFontTx/>
              <a:buChar char="–"/>
              <a:defRPr/>
            </a:pPr>
            <a:endParaRPr sz="2300" dirty="0">
              <a:latin typeface="Times New Roman"/>
              <a:ea typeface="ＭＳ Ｐゴシック"/>
              <a:cs typeface="Times New Roman"/>
            </a:endParaRPr>
          </a:p>
          <a:p>
            <a:pPr lvl="1">
              <a:spcBef>
                <a:spcPts val="15"/>
              </a:spcBef>
              <a:buFontTx/>
              <a:buChar char="–"/>
              <a:defRPr/>
            </a:pPr>
            <a:endParaRPr sz="2300" dirty="0">
              <a:latin typeface="Times New Roman"/>
              <a:ea typeface="ＭＳ Ｐゴシック"/>
              <a:cs typeface="Times New Roman"/>
            </a:endParaRPr>
          </a:p>
          <a:p>
            <a:pPr marL="355600" indent="-342900">
              <a:buFont typeface="Arial"/>
              <a:buChar char="•"/>
              <a:tabLst>
                <a:tab pos="354965" algn="l"/>
                <a:tab pos="355600" algn="l"/>
              </a:tabLst>
              <a:defRPr/>
            </a:pPr>
            <a:r>
              <a:rPr sz="3200" spc="-5" dirty="0">
                <a:latin typeface="Calibri"/>
                <a:ea typeface="ＭＳ Ｐゴシック"/>
                <a:cs typeface="Calibri"/>
              </a:rPr>
              <a:t>1997 </a:t>
            </a:r>
            <a:r>
              <a:rPr sz="3200" dirty="0">
                <a:latin typeface="Calibri"/>
                <a:ea typeface="ＭＳ Ｐゴシック"/>
                <a:cs typeface="Calibri"/>
              </a:rPr>
              <a:t>– </a:t>
            </a:r>
            <a:r>
              <a:rPr sz="3200" spc="-30" dirty="0">
                <a:latin typeface="Calibri"/>
                <a:ea typeface="ＭＳ Ｐゴシック"/>
                <a:cs typeface="Calibri"/>
              </a:rPr>
              <a:t>Yandex.com</a:t>
            </a:r>
            <a:endParaRPr sz="3200" dirty="0">
              <a:latin typeface="Calibri"/>
              <a:ea typeface="ＭＳ Ｐゴシック"/>
              <a:cs typeface="Calibri"/>
            </a:endParaRPr>
          </a:p>
          <a:p>
            <a:pPr marL="756285" lvl="1" indent="-286385">
              <a:spcBef>
                <a:spcPts val="625"/>
              </a:spcBef>
              <a:buFont typeface="Arial"/>
              <a:buChar char="–"/>
              <a:tabLst>
                <a:tab pos="756920" algn="l"/>
              </a:tabLst>
              <a:defRPr/>
            </a:pPr>
            <a:r>
              <a:rPr sz="2400" dirty="0">
                <a:latin typeface="Calibri"/>
                <a:ea typeface="ＭＳ Ｐゴシック"/>
                <a:cs typeface="Calibri"/>
              </a:rPr>
              <a:t>Russian </a:t>
            </a:r>
            <a:r>
              <a:rPr sz="2400" spc="-5" dirty="0">
                <a:latin typeface="Calibri"/>
                <a:ea typeface="ＭＳ Ｐゴシック"/>
                <a:cs typeface="Calibri"/>
              </a:rPr>
              <a:t>based </a:t>
            </a:r>
            <a:r>
              <a:rPr sz="2400" spc="-10" dirty="0">
                <a:latin typeface="Calibri"/>
                <a:ea typeface="ＭＳ Ｐゴシック"/>
                <a:cs typeface="Calibri"/>
              </a:rPr>
              <a:t>search</a:t>
            </a:r>
            <a:r>
              <a:rPr sz="2400" spc="-30" dirty="0">
                <a:latin typeface="Calibri"/>
                <a:ea typeface="ＭＳ Ｐゴシック"/>
                <a:cs typeface="Calibri"/>
              </a:rPr>
              <a:t> </a:t>
            </a:r>
            <a:r>
              <a:rPr sz="2400" dirty="0">
                <a:latin typeface="Calibri"/>
                <a:ea typeface="ＭＳ Ｐゴシック"/>
                <a:cs typeface="Calibri"/>
              </a:rPr>
              <a:t>engine</a:t>
            </a:r>
          </a:p>
          <a:p>
            <a:pPr lvl="1">
              <a:buFontTx/>
              <a:buChar char="–"/>
              <a:defRPr/>
            </a:pPr>
            <a:endParaRPr sz="2700" dirty="0">
              <a:latin typeface="Times New Roman"/>
              <a:ea typeface="ＭＳ Ｐゴシック"/>
              <a:cs typeface="Times New Roman"/>
            </a:endParaRPr>
          </a:p>
          <a:p>
            <a:pPr marL="355600" indent="-342900">
              <a:spcBef>
                <a:spcPts val="2225"/>
              </a:spcBef>
              <a:buFont typeface="Arial"/>
              <a:buChar char="•"/>
              <a:tabLst>
                <a:tab pos="354965" algn="l"/>
                <a:tab pos="355600" algn="l"/>
              </a:tabLst>
              <a:defRPr/>
            </a:pPr>
            <a:r>
              <a:rPr sz="3200" spc="-5" dirty="0">
                <a:latin typeface="Calibri"/>
                <a:ea typeface="ＭＳ Ｐゴシック"/>
                <a:cs typeface="Calibri"/>
              </a:rPr>
              <a:t>1998 </a:t>
            </a:r>
            <a:r>
              <a:rPr sz="3200" dirty="0">
                <a:latin typeface="Calibri"/>
                <a:ea typeface="ＭＳ Ｐゴシック"/>
                <a:cs typeface="Calibri"/>
              </a:rPr>
              <a:t>– MSN</a:t>
            </a:r>
            <a:r>
              <a:rPr sz="3200" spc="-10" dirty="0">
                <a:latin typeface="Calibri"/>
                <a:ea typeface="ＭＳ Ｐゴシック"/>
                <a:cs typeface="Calibri"/>
              </a:rPr>
              <a:t> Search</a:t>
            </a:r>
            <a:endParaRPr sz="3200" dirty="0">
              <a:latin typeface="Calibri"/>
              <a:ea typeface="ＭＳ Ｐゴシック"/>
              <a:cs typeface="Calibri"/>
            </a:endParaRPr>
          </a:p>
          <a:p>
            <a:pPr marL="756285" lvl="1" indent="-286385">
              <a:spcBef>
                <a:spcPts val="555"/>
              </a:spcBef>
              <a:buFont typeface="Arial"/>
              <a:buChar char="–"/>
              <a:tabLst>
                <a:tab pos="756285" algn="l"/>
                <a:tab pos="756920" algn="l"/>
              </a:tabLst>
              <a:defRPr/>
            </a:pPr>
            <a:r>
              <a:rPr sz="2000" spc="-5" dirty="0">
                <a:latin typeface="Calibri"/>
                <a:ea typeface="ＭＳ Ｐゴシック"/>
                <a:cs typeface="Calibri"/>
              </a:rPr>
              <a:t>Microsoft </a:t>
            </a:r>
            <a:r>
              <a:rPr sz="2000" spc="-10" dirty="0">
                <a:latin typeface="Calibri"/>
                <a:ea typeface="ＭＳ Ｐゴシック"/>
                <a:cs typeface="Calibri"/>
              </a:rPr>
              <a:t>Rival </a:t>
            </a:r>
            <a:r>
              <a:rPr sz="2000" spc="-15" dirty="0">
                <a:latin typeface="Calibri"/>
                <a:ea typeface="ＭＳ Ｐゴシック"/>
                <a:cs typeface="Calibri"/>
              </a:rPr>
              <a:t>to</a:t>
            </a:r>
            <a:r>
              <a:rPr sz="2000" dirty="0">
                <a:latin typeface="Calibri"/>
                <a:ea typeface="ＭＳ Ｐゴシック"/>
                <a:cs typeface="Calibri"/>
              </a:rPr>
              <a:t> Google</a:t>
            </a:r>
          </a:p>
        </p:txBody>
      </p:sp>
      <p:sp>
        <p:nvSpPr>
          <p:cNvPr id="16387" name="object 3">
            <a:extLst>
              <a:ext uri="{FF2B5EF4-FFF2-40B4-BE49-F238E27FC236}">
                <a16:creationId xmlns:a16="http://schemas.microsoft.com/office/drawing/2014/main" id="{2BFE982C-9889-419C-9CA2-531D28A3CD1E}"/>
              </a:ext>
            </a:extLst>
          </p:cNvPr>
          <p:cNvSpPr>
            <a:spLocks noChangeArrowheads="1"/>
          </p:cNvSpPr>
          <p:nvPr/>
        </p:nvSpPr>
        <p:spPr bwMode="auto">
          <a:xfrm>
            <a:off x="7620000" y="635002"/>
            <a:ext cx="2238375" cy="8953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88" name="object 4">
            <a:extLst>
              <a:ext uri="{FF2B5EF4-FFF2-40B4-BE49-F238E27FC236}">
                <a16:creationId xmlns:a16="http://schemas.microsoft.com/office/drawing/2014/main" id="{1D7F31D6-760F-4DCE-A514-9EBF2AB78DA4}"/>
              </a:ext>
            </a:extLst>
          </p:cNvPr>
          <p:cNvSpPr>
            <a:spLocks noChangeArrowheads="1"/>
          </p:cNvSpPr>
          <p:nvPr/>
        </p:nvSpPr>
        <p:spPr bwMode="auto">
          <a:xfrm>
            <a:off x="7658100" y="2332038"/>
            <a:ext cx="2743200" cy="631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89" name="object 5">
            <a:extLst>
              <a:ext uri="{FF2B5EF4-FFF2-40B4-BE49-F238E27FC236}">
                <a16:creationId xmlns:a16="http://schemas.microsoft.com/office/drawing/2014/main" id="{7D2C3C1A-6FB2-4339-B676-502DDD215B46}"/>
              </a:ext>
            </a:extLst>
          </p:cNvPr>
          <p:cNvSpPr>
            <a:spLocks noChangeArrowheads="1"/>
          </p:cNvSpPr>
          <p:nvPr/>
        </p:nvSpPr>
        <p:spPr bwMode="auto">
          <a:xfrm>
            <a:off x="7772400" y="4000871"/>
            <a:ext cx="2590800" cy="7778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90" name="object 6">
            <a:extLst>
              <a:ext uri="{FF2B5EF4-FFF2-40B4-BE49-F238E27FC236}">
                <a16:creationId xmlns:a16="http://schemas.microsoft.com/office/drawing/2014/main" id="{2149C552-7750-492B-811F-2C7F97E45E06}"/>
              </a:ext>
            </a:extLst>
          </p:cNvPr>
          <p:cNvSpPr>
            <a:spLocks noChangeArrowheads="1"/>
          </p:cNvSpPr>
          <p:nvPr/>
        </p:nvSpPr>
        <p:spPr bwMode="auto">
          <a:xfrm>
            <a:off x="7734300" y="5689598"/>
            <a:ext cx="2667000" cy="5334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4FBC4C9-A6F9-4659-9DA3-2F8AFE840708}"/>
              </a:ext>
            </a:extLst>
          </p:cNvPr>
          <p:cNvSpPr txBox="1"/>
          <p:nvPr/>
        </p:nvSpPr>
        <p:spPr>
          <a:xfrm>
            <a:off x="2060575" y="554038"/>
            <a:ext cx="4032250" cy="4070350"/>
          </a:xfrm>
          <a:prstGeom prst="rect">
            <a:avLst/>
          </a:prstGeom>
        </p:spPr>
        <p:txBody>
          <a:bodyPr lIns="0" tIns="12065" rIns="0" bIns="0">
            <a:spAutoFit/>
          </a:bodyPr>
          <a:lstStyle/>
          <a:p>
            <a:pPr marL="355600" indent="-342900">
              <a:spcBef>
                <a:spcPts val="95"/>
              </a:spcBef>
              <a:buFont typeface="Arial"/>
              <a:buChar char="•"/>
              <a:tabLst>
                <a:tab pos="354965" algn="l"/>
                <a:tab pos="355600" algn="l"/>
              </a:tabLst>
              <a:defRPr/>
            </a:pPr>
            <a:r>
              <a:rPr sz="2500" spc="-10" dirty="0">
                <a:latin typeface="Calibri"/>
                <a:ea typeface="ＭＳ Ｐゴシック"/>
                <a:cs typeface="Calibri"/>
              </a:rPr>
              <a:t>2000 </a:t>
            </a:r>
            <a:r>
              <a:rPr sz="2500" spc="-5" dirty="0">
                <a:latin typeface="Calibri"/>
                <a:ea typeface="ＭＳ Ｐゴシック"/>
                <a:cs typeface="Calibri"/>
              </a:rPr>
              <a:t>–</a:t>
            </a:r>
            <a:r>
              <a:rPr sz="2500" dirty="0">
                <a:latin typeface="Calibri"/>
                <a:ea typeface="ＭＳ Ｐゴシック"/>
                <a:cs typeface="Calibri"/>
              </a:rPr>
              <a:t> </a:t>
            </a:r>
            <a:r>
              <a:rPr sz="2500" spc="-10" dirty="0">
                <a:latin typeface="Calibri"/>
                <a:ea typeface="ＭＳ Ｐゴシック"/>
                <a:cs typeface="Calibri"/>
              </a:rPr>
              <a:t>Baidu.com</a:t>
            </a:r>
            <a:endParaRPr sz="2500" dirty="0">
              <a:latin typeface="Calibri"/>
              <a:ea typeface="ＭＳ Ｐゴシック"/>
              <a:cs typeface="Calibri"/>
            </a:endParaRPr>
          </a:p>
          <a:p>
            <a:pPr marL="756285" lvl="1" indent="-286385">
              <a:spcBef>
                <a:spcPts val="10"/>
              </a:spcBef>
              <a:buFont typeface="Arial"/>
              <a:buChar char="–"/>
              <a:tabLst>
                <a:tab pos="756285" algn="l"/>
                <a:tab pos="756920" algn="l"/>
              </a:tabLst>
              <a:defRPr/>
            </a:pPr>
            <a:r>
              <a:rPr sz="2200" spc="-10" dirty="0">
                <a:latin typeface="Calibri"/>
                <a:ea typeface="ＭＳ Ｐゴシック"/>
                <a:cs typeface="Calibri"/>
              </a:rPr>
              <a:t>Chinese </a:t>
            </a:r>
            <a:r>
              <a:rPr sz="2200" spc="-5" dirty="0">
                <a:latin typeface="Calibri"/>
                <a:ea typeface="ＭＳ Ｐゴシック"/>
                <a:cs typeface="Calibri"/>
              </a:rPr>
              <a:t>based </a:t>
            </a:r>
            <a:r>
              <a:rPr sz="2200" spc="-10" dirty="0">
                <a:latin typeface="Calibri"/>
                <a:ea typeface="ＭＳ Ｐゴシック"/>
                <a:cs typeface="Calibri"/>
              </a:rPr>
              <a:t>search</a:t>
            </a:r>
            <a:r>
              <a:rPr sz="2200" spc="-30" dirty="0">
                <a:latin typeface="Calibri"/>
                <a:ea typeface="ＭＳ Ｐゴシック"/>
                <a:cs typeface="Calibri"/>
              </a:rPr>
              <a:t> </a:t>
            </a:r>
            <a:r>
              <a:rPr sz="2200" spc="-5" dirty="0">
                <a:latin typeface="Calibri"/>
                <a:ea typeface="ＭＳ Ｐゴシック"/>
                <a:cs typeface="Calibri"/>
              </a:rPr>
              <a:t>engine</a:t>
            </a:r>
            <a:endParaRPr sz="2200" dirty="0">
              <a:latin typeface="Calibri"/>
              <a:ea typeface="ＭＳ Ｐゴシック"/>
              <a:cs typeface="Calibri"/>
            </a:endParaRPr>
          </a:p>
          <a:p>
            <a:pPr lvl="1">
              <a:buFontTx/>
              <a:buChar char="–"/>
              <a:defRPr/>
            </a:pPr>
            <a:endParaRPr sz="2600" dirty="0">
              <a:latin typeface="Times New Roman"/>
              <a:ea typeface="ＭＳ Ｐゴシック"/>
              <a:cs typeface="Times New Roman"/>
            </a:endParaRPr>
          </a:p>
          <a:p>
            <a:pPr marL="355600" indent="-342900">
              <a:buFont typeface="Arial"/>
              <a:buChar char="•"/>
              <a:tabLst>
                <a:tab pos="354965" algn="l"/>
                <a:tab pos="355600" algn="l"/>
              </a:tabLst>
              <a:defRPr/>
            </a:pPr>
            <a:r>
              <a:rPr sz="2500" spc="-10" dirty="0">
                <a:latin typeface="Calibri"/>
                <a:ea typeface="ＭＳ Ｐゴシック"/>
                <a:cs typeface="Calibri"/>
              </a:rPr>
              <a:t>2008 </a:t>
            </a:r>
            <a:r>
              <a:rPr sz="2500" spc="-5" dirty="0">
                <a:latin typeface="Calibri"/>
                <a:ea typeface="ＭＳ Ｐゴシック"/>
                <a:cs typeface="Calibri"/>
              </a:rPr>
              <a:t>–</a:t>
            </a:r>
            <a:r>
              <a:rPr sz="2500" spc="-10" dirty="0">
                <a:latin typeface="Calibri"/>
                <a:ea typeface="ＭＳ Ｐゴシック"/>
                <a:cs typeface="Calibri"/>
              </a:rPr>
              <a:t> </a:t>
            </a:r>
            <a:r>
              <a:rPr sz="2500" spc="-15" dirty="0">
                <a:latin typeface="Calibri"/>
                <a:ea typeface="ＭＳ Ｐゴシック"/>
                <a:cs typeface="Calibri"/>
              </a:rPr>
              <a:t>duckduckgo.com</a:t>
            </a:r>
            <a:endParaRPr sz="2500" dirty="0">
              <a:latin typeface="Calibri"/>
              <a:ea typeface="ＭＳ Ｐゴシック"/>
              <a:cs typeface="Calibri"/>
            </a:endParaRPr>
          </a:p>
          <a:p>
            <a:pPr marL="756285" lvl="1" indent="-286385">
              <a:spcBef>
                <a:spcPts val="15"/>
              </a:spcBef>
              <a:buFont typeface="Arial"/>
              <a:buChar char="–"/>
              <a:tabLst>
                <a:tab pos="756285" algn="l"/>
                <a:tab pos="756920" algn="l"/>
              </a:tabLst>
              <a:defRPr/>
            </a:pPr>
            <a:r>
              <a:rPr sz="2200" spc="-5" dirty="0">
                <a:latin typeface="Calibri"/>
                <a:ea typeface="ＭＳ Ｐゴシック"/>
                <a:cs typeface="Calibri"/>
              </a:rPr>
              <a:t>Non </a:t>
            </a:r>
            <a:r>
              <a:rPr sz="2200" spc="-10" dirty="0">
                <a:latin typeface="Calibri"/>
                <a:ea typeface="ＭＳ Ｐゴシック"/>
                <a:cs typeface="Calibri"/>
              </a:rPr>
              <a:t>tracking search</a:t>
            </a:r>
            <a:r>
              <a:rPr sz="2200" spc="-30" dirty="0">
                <a:latin typeface="Calibri"/>
                <a:ea typeface="ＭＳ Ｐゴシック"/>
                <a:cs typeface="Calibri"/>
              </a:rPr>
              <a:t> </a:t>
            </a:r>
            <a:r>
              <a:rPr sz="2200" spc="-5" dirty="0">
                <a:latin typeface="Calibri"/>
                <a:ea typeface="ＭＳ Ｐゴシック"/>
                <a:cs typeface="Calibri"/>
              </a:rPr>
              <a:t>engine</a:t>
            </a:r>
            <a:endParaRPr sz="2200" dirty="0">
              <a:latin typeface="Calibri"/>
              <a:ea typeface="ＭＳ Ｐゴシック"/>
              <a:cs typeface="Calibri"/>
            </a:endParaRPr>
          </a:p>
          <a:p>
            <a:pPr lvl="1">
              <a:spcBef>
                <a:spcPts val="55"/>
              </a:spcBef>
              <a:buFontTx/>
              <a:buChar char="–"/>
              <a:defRPr/>
            </a:pPr>
            <a:endParaRPr sz="2550" dirty="0">
              <a:latin typeface="Times New Roman"/>
              <a:ea typeface="ＭＳ Ｐゴシック"/>
              <a:cs typeface="Times New Roman"/>
            </a:endParaRPr>
          </a:p>
          <a:p>
            <a:pPr marL="355600" indent="-342900">
              <a:buFont typeface="Arial"/>
              <a:buChar char="•"/>
              <a:tabLst>
                <a:tab pos="354965" algn="l"/>
                <a:tab pos="355600" algn="l"/>
              </a:tabLst>
              <a:defRPr/>
            </a:pPr>
            <a:r>
              <a:rPr sz="2500" spc="-10" dirty="0">
                <a:latin typeface="Calibri"/>
                <a:ea typeface="ＭＳ Ｐゴシック"/>
                <a:cs typeface="Calibri"/>
              </a:rPr>
              <a:t>2009 </a:t>
            </a:r>
            <a:r>
              <a:rPr sz="2500" spc="-5" dirty="0">
                <a:latin typeface="Calibri"/>
                <a:ea typeface="ＭＳ Ｐゴシック"/>
                <a:cs typeface="Calibri"/>
              </a:rPr>
              <a:t>–</a:t>
            </a:r>
            <a:r>
              <a:rPr sz="2500" dirty="0">
                <a:latin typeface="Calibri"/>
                <a:ea typeface="ＭＳ Ｐゴシック"/>
                <a:cs typeface="Calibri"/>
              </a:rPr>
              <a:t> </a:t>
            </a:r>
            <a:r>
              <a:rPr sz="2500" spc="-10" dirty="0">
                <a:latin typeface="Calibri"/>
                <a:ea typeface="ＭＳ Ｐゴシック"/>
                <a:cs typeface="Calibri"/>
              </a:rPr>
              <a:t>Bing.com</a:t>
            </a:r>
            <a:endParaRPr sz="2500" dirty="0">
              <a:latin typeface="Calibri"/>
              <a:ea typeface="ＭＳ Ｐゴシック"/>
              <a:cs typeface="Calibri"/>
            </a:endParaRPr>
          </a:p>
          <a:p>
            <a:pPr marL="756285" lvl="1" indent="-286385">
              <a:spcBef>
                <a:spcPts val="15"/>
              </a:spcBef>
              <a:buFont typeface="Arial"/>
              <a:buChar char="–"/>
              <a:tabLst>
                <a:tab pos="756285" algn="l"/>
                <a:tab pos="756920" algn="l"/>
              </a:tabLst>
              <a:defRPr/>
            </a:pPr>
            <a:r>
              <a:rPr sz="2200" spc="-10" dirty="0">
                <a:latin typeface="Calibri"/>
                <a:ea typeface="ＭＳ Ｐゴシック"/>
                <a:cs typeface="Calibri"/>
              </a:rPr>
              <a:t>Microsoft Rival </a:t>
            </a:r>
            <a:r>
              <a:rPr sz="2200" spc="-20" dirty="0">
                <a:latin typeface="Calibri"/>
                <a:ea typeface="ＭＳ Ｐゴシック"/>
                <a:cs typeface="Calibri"/>
              </a:rPr>
              <a:t>to</a:t>
            </a:r>
            <a:r>
              <a:rPr sz="2200" spc="-5" dirty="0">
                <a:latin typeface="Calibri"/>
                <a:ea typeface="ＭＳ Ｐゴシック"/>
                <a:cs typeface="Calibri"/>
              </a:rPr>
              <a:t> Google</a:t>
            </a:r>
            <a:endParaRPr sz="2200" dirty="0">
              <a:latin typeface="Calibri"/>
              <a:ea typeface="ＭＳ Ｐゴシック"/>
              <a:cs typeface="Calibri"/>
            </a:endParaRPr>
          </a:p>
          <a:p>
            <a:pPr lvl="1">
              <a:spcBef>
                <a:spcPts val="55"/>
              </a:spcBef>
              <a:buFontTx/>
              <a:buChar char="–"/>
              <a:defRPr/>
            </a:pPr>
            <a:endParaRPr sz="2550" dirty="0">
              <a:latin typeface="Times New Roman"/>
              <a:ea typeface="ＭＳ Ｐゴシック"/>
              <a:cs typeface="Times New Roman"/>
            </a:endParaRPr>
          </a:p>
          <a:p>
            <a:pPr marL="355600" indent="-342900">
              <a:buFont typeface="Arial"/>
              <a:buChar char="•"/>
              <a:tabLst>
                <a:tab pos="354965" algn="l"/>
                <a:tab pos="355600" algn="l"/>
              </a:tabLst>
              <a:defRPr/>
            </a:pPr>
            <a:r>
              <a:rPr sz="2500" spc="-10" dirty="0">
                <a:latin typeface="Calibri"/>
                <a:ea typeface="ＭＳ Ｐゴシック"/>
                <a:cs typeface="Calibri"/>
              </a:rPr>
              <a:t>2010 </a:t>
            </a:r>
            <a:r>
              <a:rPr sz="2500" spc="-5" dirty="0">
                <a:latin typeface="Calibri"/>
                <a:ea typeface="ＭＳ Ｐゴシック"/>
                <a:cs typeface="Calibri"/>
              </a:rPr>
              <a:t>– </a:t>
            </a:r>
            <a:r>
              <a:rPr sz="2500" spc="-15" dirty="0">
                <a:latin typeface="Calibri"/>
                <a:ea typeface="ＭＳ Ｐゴシック"/>
                <a:cs typeface="Calibri"/>
              </a:rPr>
              <a:t>Blekko.com</a:t>
            </a:r>
            <a:endParaRPr sz="2500" dirty="0">
              <a:latin typeface="Calibri"/>
              <a:ea typeface="ＭＳ Ｐゴシック"/>
              <a:cs typeface="Calibri"/>
            </a:endParaRPr>
          </a:p>
          <a:p>
            <a:pPr marL="756285" lvl="1" indent="-286385">
              <a:spcBef>
                <a:spcPts val="25"/>
              </a:spcBef>
              <a:buFont typeface="Arial"/>
              <a:buChar char="–"/>
              <a:tabLst>
                <a:tab pos="756285" algn="l"/>
                <a:tab pos="756920" algn="l"/>
              </a:tabLst>
              <a:defRPr/>
            </a:pPr>
            <a:r>
              <a:rPr sz="1900" spc="-5" dirty="0">
                <a:latin typeface="Calibri"/>
                <a:ea typeface="ＭＳ Ｐゴシック"/>
                <a:cs typeface="Calibri"/>
              </a:rPr>
              <a:t>Spam and Virus </a:t>
            </a:r>
            <a:r>
              <a:rPr sz="1900" spc="-15" dirty="0">
                <a:latin typeface="Calibri"/>
                <a:ea typeface="ＭＳ Ｐゴシック"/>
                <a:cs typeface="Calibri"/>
              </a:rPr>
              <a:t>free</a:t>
            </a:r>
            <a:r>
              <a:rPr sz="1900" spc="-10" dirty="0">
                <a:latin typeface="Calibri"/>
                <a:ea typeface="ＭＳ Ｐゴシック"/>
                <a:cs typeface="Calibri"/>
              </a:rPr>
              <a:t> search</a:t>
            </a:r>
            <a:endParaRPr sz="1900" dirty="0">
              <a:latin typeface="Calibri"/>
              <a:ea typeface="ＭＳ Ｐゴシック"/>
              <a:cs typeface="Calibri"/>
            </a:endParaRPr>
          </a:p>
        </p:txBody>
      </p:sp>
      <p:sp>
        <p:nvSpPr>
          <p:cNvPr id="17411" name="object 3">
            <a:extLst>
              <a:ext uri="{FF2B5EF4-FFF2-40B4-BE49-F238E27FC236}">
                <a16:creationId xmlns:a16="http://schemas.microsoft.com/office/drawing/2014/main" id="{55BB9CAA-2FD7-4D1E-81FA-5EE6DEA24E1B}"/>
              </a:ext>
            </a:extLst>
          </p:cNvPr>
          <p:cNvSpPr txBox="1">
            <a:spLocks noChangeArrowheads="1"/>
          </p:cNvSpPr>
          <p:nvPr/>
        </p:nvSpPr>
        <p:spPr bwMode="auto">
          <a:xfrm>
            <a:off x="3371851" y="5130800"/>
            <a:ext cx="5446713"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1113" indent="-1588"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ts val="100"/>
              </a:spcBef>
            </a:pPr>
            <a:r>
              <a:rPr lang="en-US" altLang="en-US" sz="1500" u="sng">
                <a:solidFill>
                  <a:srgbClr val="0000FF"/>
                </a:solidFill>
                <a:latin typeface="Calibri" panose="020F0502020204030204" pitchFamily="34" charset="0"/>
                <a:hlinkClick r:id="rId2"/>
              </a:rPr>
              <a:t>http://www.searchenginehistory.com/ </a:t>
            </a:r>
            <a:r>
              <a:rPr lang="en-US" altLang="en-US" sz="1500">
                <a:solidFill>
                  <a:srgbClr val="0000FF"/>
                </a:solidFill>
                <a:latin typeface="Calibri" panose="020F0502020204030204" pitchFamily="34" charset="0"/>
              </a:rPr>
              <a:t> </a:t>
            </a:r>
            <a:r>
              <a:rPr lang="en-US" altLang="en-US" sz="1500" u="sng">
                <a:solidFill>
                  <a:srgbClr val="0000FF"/>
                </a:solidFill>
                <a:latin typeface="Calibri" panose="020F0502020204030204" pitchFamily="34" charset="0"/>
                <a:hlinkClick r:id="rId3"/>
              </a:rPr>
              <a:t>http://www.google.co.in/about/company/history/ </a:t>
            </a:r>
            <a:r>
              <a:rPr lang="en-US" altLang="en-US" sz="1500">
                <a:solidFill>
                  <a:srgbClr val="0000FF"/>
                </a:solidFill>
                <a:latin typeface="Calibri" panose="020F0502020204030204" pitchFamily="34" charset="0"/>
              </a:rPr>
              <a:t> </a:t>
            </a:r>
            <a:r>
              <a:rPr lang="en-US" altLang="en-US" sz="1500" u="sng">
                <a:solidFill>
                  <a:srgbClr val="0000FF"/>
                </a:solidFill>
                <a:latin typeface="Calibri" panose="020F0502020204030204" pitchFamily="34" charset="0"/>
                <a:hlinkClick r:id="rId4"/>
              </a:rPr>
              <a:t>http://www.wordstream.com/articles/internet-search-engines-history</a:t>
            </a:r>
            <a:endParaRPr lang="en-US" altLang="en-US" sz="1500">
              <a:latin typeface="Calibri" panose="020F0502020204030204" pitchFamily="34" charset="0"/>
            </a:endParaRPr>
          </a:p>
        </p:txBody>
      </p:sp>
      <p:sp>
        <p:nvSpPr>
          <p:cNvPr id="17412" name="object 4">
            <a:extLst>
              <a:ext uri="{FF2B5EF4-FFF2-40B4-BE49-F238E27FC236}">
                <a16:creationId xmlns:a16="http://schemas.microsoft.com/office/drawing/2014/main" id="{61DE19BE-C0DB-42E5-92FA-C5E19A217EC7}"/>
              </a:ext>
            </a:extLst>
          </p:cNvPr>
          <p:cNvSpPr>
            <a:spLocks noChangeArrowheads="1"/>
          </p:cNvSpPr>
          <p:nvPr/>
        </p:nvSpPr>
        <p:spPr bwMode="auto">
          <a:xfrm>
            <a:off x="8153400" y="609601"/>
            <a:ext cx="2209800" cy="81121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13" name="object 5">
            <a:extLst>
              <a:ext uri="{FF2B5EF4-FFF2-40B4-BE49-F238E27FC236}">
                <a16:creationId xmlns:a16="http://schemas.microsoft.com/office/drawing/2014/main" id="{FB8FADF6-076F-47F4-B8CE-3D2C98D2814C}"/>
              </a:ext>
            </a:extLst>
          </p:cNvPr>
          <p:cNvSpPr>
            <a:spLocks noChangeArrowheads="1"/>
          </p:cNvSpPr>
          <p:nvPr/>
        </p:nvSpPr>
        <p:spPr bwMode="auto">
          <a:xfrm>
            <a:off x="8191500" y="2792414"/>
            <a:ext cx="2133600" cy="78898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14" name="object 6">
            <a:extLst>
              <a:ext uri="{FF2B5EF4-FFF2-40B4-BE49-F238E27FC236}">
                <a16:creationId xmlns:a16="http://schemas.microsoft.com/office/drawing/2014/main" id="{B7482106-4DC7-4DA4-8C80-D1403746E14D}"/>
              </a:ext>
            </a:extLst>
          </p:cNvPr>
          <p:cNvSpPr>
            <a:spLocks noChangeArrowheads="1"/>
          </p:cNvSpPr>
          <p:nvPr/>
        </p:nvSpPr>
        <p:spPr bwMode="auto">
          <a:xfrm>
            <a:off x="8224839" y="3962401"/>
            <a:ext cx="2066925" cy="7461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15" name="object 7">
            <a:extLst>
              <a:ext uri="{FF2B5EF4-FFF2-40B4-BE49-F238E27FC236}">
                <a16:creationId xmlns:a16="http://schemas.microsoft.com/office/drawing/2014/main" id="{C38F3E92-75C2-466E-8404-0DEE7868013C}"/>
              </a:ext>
            </a:extLst>
          </p:cNvPr>
          <p:cNvSpPr>
            <a:spLocks noChangeArrowheads="1"/>
          </p:cNvSpPr>
          <p:nvPr/>
        </p:nvSpPr>
        <p:spPr bwMode="auto">
          <a:xfrm>
            <a:off x="8115300" y="1828800"/>
            <a:ext cx="2286000" cy="6096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1FF4EA40-05FB-4E94-A8FB-AD8E29BADC6E}"/>
              </a:ext>
            </a:extLst>
          </p:cNvPr>
          <p:cNvSpPr>
            <a:spLocks noGrp="1"/>
          </p:cNvSpPr>
          <p:nvPr>
            <p:ph idx="1"/>
          </p:nvPr>
        </p:nvSpPr>
        <p:spPr bwMode="auto">
          <a:xfrm>
            <a:off x="414290" y="2389250"/>
            <a:ext cx="4699247" cy="11017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lgn="just">
              <a:buNone/>
            </a:pPr>
            <a:r>
              <a:rPr lang="en-US" altLang="en-US" sz="2000" dirty="0">
                <a:solidFill>
                  <a:schemeClr val="tx1"/>
                </a:solidFill>
                <a:ea typeface="ＭＳ Ｐゴシック" panose="020B0600070205080204" pitchFamily="34" charset="-128"/>
              </a:rPr>
              <a:t>Search engine is a software program designed to identify and respond to the specific questions, called as SERP with relevant information available on the web.</a:t>
            </a:r>
          </a:p>
        </p:txBody>
      </p:sp>
      <p:sp>
        <p:nvSpPr>
          <p:cNvPr id="18435" name="Title 2">
            <a:extLst>
              <a:ext uri="{FF2B5EF4-FFF2-40B4-BE49-F238E27FC236}">
                <a16:creationId xmlns:a16="http://schemas.microsoft.com/office/drawing/2014/main" id="{4727C280-E684-4F11-91C4-39178C7FB506}"/>
              </a:ext>
            </a:extLst>
          </p:cNvPr>
          <p:cNvSpPr>
            <a:spLocks noGrp="1"/>
          </p:cNvSpPr>
          <p:nvPr>
            <p:ph type="title"/>
          </p:nvPr>
        </p:nvSpPr>
        <p:spPr bwMode="auto">
          <a:xfrm>
            <a:off x="1701801" y="833438"/>
            <a:ext cx="674211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dirty="0">
                <a:solidFill>
                  <a:schemeClr val="bg1"/>
                </a:solidFill>
                <a:ea typeface="ＭＳ Ｐゴシック" panose="020B0600070205080204" pitchFamily="34" charset="-128"/>
              </a:rPr>
              <a:t>Search Engine Working </a:t>
            </a:r>
            <a:br>
              <a:rPr lang="en-US" altLang="en-US" b="1" dirty="0">
                <a:solidFill>
                  <a:schemeClr val="bg1"/>
                </a:solidFill>
                <a:ea typeface="ＭＳ Ｐゴシック" panose="020B0600070205080204" pitchFamily="34" charset="-128"/>
              </a:rPr>
            </a:br>
            <a:endParaRPr lang="en-US" altLang="en-US" dirty="0">
              <a:solidFill>
                <a:schemeClr val="bg1"/>
              </a:solidFill>
              <a:ea typeface="ＭＳ Ｐゴシック" panose="020B0600070205080204" pitchFamily="34" charset="-128"/>
            </a:endParaRPr>
          </a:p>
        </p:txBody>
      </p:sp>
      <p:sp>
        <p:nvSpPr>
          <p:cNvPr id="18436" name="Text Placeholder 3">
            <a:extLst>
              <a:ext uri="{FF2B5EF4-FFF2-40B4-BE49-F238E27FC236}">
                <a16:creationId xmlns:a16="http://schemas.microsoft.com/office/drawing/2014/main" id="{42C8258B-2A9A-4DF1-9804-B9CA51E925C2}"/>
              </a:ext>
            </a:extLst>
          </p:cNvPr>
          <p:cNvSpPr>
            <a:spLocks noGrp="1"/>
          </p:cNvSpPr>
          <p:nvPr>
            <p:ph type="body" idx="13"/>
          </p:nvPr>
        </p:nvSpPr>
        <p:spPr bwMode="auto">
          <a:xfrm>
            <a:off x="1828007" y="195421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p>
            <a:r>
              <a:rPr lang="en-US" altLang="en-US" sz="2000" b="0" dirty="0">
                <a:ea typeface="ＭＳ Ｐゴシック" panose="020B0600070205080204" pitchFamily="34" charset="-128"/>
              </a:rPr>
              <a:t>How Search Engines Work</a:t>
            </a:r>
          </a:p>
          <a:p>
            <a:endParaRPr lang="en-US" altLang="en-US" sz="2000" dirty="0">
              <a:ea typeface="ＭＳ Ｐゴシック" panose="020B0600070205080204" pitchFamily="34" charset="-128"/>
            </a:endParaRPr>
          </a:p>
        </p:txBody>
      </p:sp>
      <p:sp>
        <p:nvSpPr>
          <p:cNvPr id="2" name="Rectangle 1">
            <a:extLst>
              <a:ext uri="{FF2B5EF4-FFF2-40B4-BE49-F238E27FC236}">
                <a16:creationId xmlns:a16="http://schemas.microsoft.com/office/drawing/2014/main" id="{45D78F03-D1F6-40AC-9811-18A21889CAB0}"/>
              </a:ext>
            </a:extLst>
          </p:cNvPr>
          <p:cNvSpPr/>
          <p:nvPr/>
        </p:nvSpPr>
        <p:spPr>
          <a:xfrm>
            <a:off x="346229" y="4660777"/>
            <a:ext cx="2015231" cy="75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Query</a:t>
            </a:r>
            <a:endParaRPr lang="en-IN" dirty="0"/>
          </a:p>
        </p:txBody>
      </p:sp>
      <p:sp>
        <p:nvSpPr>
          <p:cNvPr id="8" name="Rectangle 7">
            <a:extLst>
              <a:ext uri="{FF2B5EF4-FFF2-40B4-BE49-F238E27FC236}">
                <a16:creationId xmlns:a16="http://schemas.microsoft.com/office/drawing/2014/main" id="{8BAD3824-85FF-4CF0-BD3F-1C26360333CE}"/>
              </a:ext>
            </a:extLst>
          </p:cNvPr>
          <p:cNvSpPr/>
          <p:nvPr/>
        </p:nvSpPr>
        <p:spPr>
          <a:xfrm>
            <a:off x="2907607" y="4660777"/>
            <a:ext cx="2015231" cy="76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Organic Results</a:t>
            </a:r>
            <a:endParaRPr lang="en-IN" dirty="0"/>
          </a:p>
        </p:txBody>
      </p:sp>
      <p:sp>
        <p:nvSpPr>
          <p:cNvPr id="9" name="Rectangle 8">
            <a:extLst>
              <a:ext uri="{FF2B5EF4-FFF2-40B4-BE49-F238E27FC236}">
                <a16:creationId xmlns:a16="http://schemas.microsoft.com/office/drawing/2014/main" id="{BBE27E12-C53B-4E4E-890D-A476B322AC8E}"/>
              </a:ext>
            </a:extLst>
          </p:cNvPr>
          <p:cNvSpPr/>
          <p:nvPr/>
        </p:nvSpPr>
        <p:spPr>
          <a:xfrm>
            <a:off x="1756297" y="5782815"/>
            <a:ext cx="2015231" cy="76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Paid Result</a:t>
            </a:r>
            <a:endParaRPr lang="en-IN" dirty="0"/>
          </a:p>
        </p:txBody>
      </p:sp>
      <p:pic>
        <p:nvPicPr>
          <p:cNvPr id="64516" name="Picture 4" descr="What is SERP/Search Engine Results Page - Evrybuzz">
            <a:extLst>
              <a:ext uri="{FF2B5EF4-FFF2-40B4-BE49-F238E27FC236}">
                <a16:creationId xmlns:a16="http://schemas.microsoft.com/office/drawing/2014/main" id="{1554D264-710E-4F8A-B2A3-8D8EC81E9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985" y="1719491"/>
            <a:ext cx="6711178" cy="5138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651</Words>
  <Application>Microsoft Office PowerPoint</Application>
  <PresentationFormat>Widescreen</PresentationFormat>
  <Paragraphs>94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inherit</vt:lpstr>
      <vt:lpstr>Proxima Nova</vt:lpstr>
      <vt:lpstr>Times New Roman</vt:lpstr>
      <vt:lpstr>Wingdings 2</vt:lpstr>
      <vt:lpstr>Quotable</vt:lpstr>
      <vt:lpstr>PowerPoint Presentation</vt:lpstr>
      <vt:lpstr>Digital marketing strategy</vt:lpstr>
      <vt:lpstr>Digital marketing strategy</vt:lpstr>
      <vt:lpstr>Digital marketing strategy</vt:lpstr>
      <vt:lpstr>PowerPoint Presentation</vt:lpstr>
      <vt:lpstr>History of Search</vt:lpstr>
      <vt:lpstr>PowerPoint Presentation</vt:lpstr>
      <vt:lpstr>PowerPoint Presentation</vt:lpstr>
      <vt:lpstr>Search Engine Working  </vt:lpstr>
      <vt:lpstr>Search Engine Working</vt:lpstr>
      <vt:lpstr>Search Engine Working  </vt:lpstr>
      <vt:lpstr>Search Engine Working</vt:lpstr>
      <vt:lpstr>Search Engine Working</vt:lpstr>
      <vt:lpstr>Search Engine 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Abhishek Shukla</cp:lastModifiedBy>
  <cp:revision>40</cp:revision>
  <dcterms:created xsi:type="dcterms:W3CDTF">2021-01-11T10:58:22Z</dcterms:created>
  <dcterms:modified xsi:type="dcterms:W3CDTF">2021-02-01T06:53:13Z</dcterms:modified>
</cp:coreProperties>
</file>