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364" r:id="rId2"/>
    <p:sldId id="354" r:id="rId3"/>
    <p:sldId id="355" r:id="rId4"/>
    <p:sldId id="356" r:id="rId5"/>
    <p:sldId id="357" r:id="rId6"/>
    <p:sldId id="365" r:id="rId7"/>
    <p:sldId id="366" r:id="rId8"/>
    <p:sldId id="359" r:id="rId9"/>
    <p:sldId id="360" r:id="rId10"/>
    <p:sldId id="361" r:id="rId11"/>
    <p:sldId id="362" r:id="rId12"/>
    <p:sldId id="3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43" d="100"/>
          <a:sy n="43" d="100"/>
        </p:scale>
        <p:origin x="6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4E2C5-A33C-43F7-BE4D-154D39C2FA1A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333EC-CD79-4E3F-AB33-AB8CE7CE7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87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>
            <a:extLst>
              <a:ext uri="{FF2B5EF4-FFF2-40B4-BE49-F238E27FC236}">
                <a16:creationId xmlns:a16="http://schemas.microsoft.com/office/drawing/2014/main" id="{D3255253-FAD1-4343-B676-3562BB58A3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>
            <a:extLst>
              <a:ext uri="{FF2B5EF4-FFF2-40B4-BE49-F238E27FC236}">
                <a16:creationId xmlns:a16="http://schemas.microsoft.com/office/drawing/2014/main" id="{ED359CBD-CC06-40DD-A00F-E7BA953C06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820FEFD2-2E88-41C3-9101-C3DCED5D38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3DB89C9-0709-4DAE-A5AE-D48F296CDE8F}" type="slidenum">
              <a:rPr lang="en-ZA" altLang="en-US"/>
              <a:pPr eaLnBrk="1" hangingPunct="1"/>
              <a:t>1</a:t>
            </a:fld>
            <a:endParaRPr lang="en-ZA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58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38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75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370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56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471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2"/>
          <p:cNvGrpSpPr/>
          <p:nvPr userDrawn="1"/>
        </p:nvGrpSpPr>
        <p:grpSpPr>
          <a:xfrm>
            <a:off x="0" y="793659"/>
            <a:ext cx="12192000" cy="1178016"/>
            <a:chOff x="0" y="793659"/>
            <a:chExt cx="9144000" cy="11780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801699"/>
              <a:ext cx="9144000" cy="1168400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600" b="1" kern="0" noProof="1">
                <a:solidFill>
                  <a:srgbClr val="FFFFFF"/>
                </a:solidFill>
                <a:ea typeface="ＭＳ Ｐゴシック" pitchFamily="-97" charset="-128"/>
              </a:endParaRPr>
            </a:p>
          </p:txBody>
        </p:sp>
        <p:pic>
          <p:nvPicPr>
            <p:cNvPr id="7" name="Billede 3" descr="dreamstime_www_world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4000" y="793659"/>
              <a:ext cx="1560000" cy="1178016"/>
            </a:xfrm>
            <a:prstGeom prst="rect">
              <a:avLst/>
            </a:prstGeom>
          </p:spPr>
        </p:pic>
      </p:grp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09600" y="2327276"/>
            <a:ext cx="109728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37067" y="833438"/>
            <a:ext cx="6112933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237067" y="1447801"/>
            <a:ext cx="8652933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D9BDB1CE-4403-4F1D-A325-02DEB805A846}" type="datetime1">
              <a:rPr lang="en-US"/>
              <a:pPr>
                <a:defRPr/>
              </a:pPr>
              <a:t>2/5/2021</a:t>
            </a:fld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  <p:extLst>
      <p:ext uri="{BB962C8B-B14F-4D97-AF65-F5344CB8AC3E}">
        <p14:creationId xmlns:p14="http://schemas.microsoft.com/office/powerpoint/2010/main" val="397711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59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61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89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34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05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00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05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D89F527-EAA2-40D1-9997-F4B2C6C97036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70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D89F527-EAA2-40D1-9997-F4B2C6C97036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503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.cornell.edu/~mec/Winter2009/R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Billede 9" descr="dreamstime_www_world.jpg">
            <a:extLst>
              <a:ext uri="{FF2B5EF4-FFF2-40B4-BE49-F238E27FC236}">
                <a16:creationId xmlns:a16="http://schemas.microsoft.com/office/drawing/2014/main" id="{B247ED1D-A654-4854-85FC-193A2FF14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Kombinationstegning 7">
            <a:extLst>
              <a:ext uri="{FF2B5EF4-FFF2-40B4-BE49-F238E27FC236}">
                <a16:creationId xmlns:a16="http://schemas.microsoft.com/office/drawing/2014/main" id="{4D226D43-363F-4508-8D1B-29412EEC6D1B}"/>
              </a:ext>
            </a:extLst>
          </p:cNvPr>
          <p:cNvSpPr/>
          <p:nvPr/>
        </p:nvSpPr>
        <p:spPr bwMode="auto">
          <a:xfrm>
            <a:off x="1485900" y="3429000"/>
            <a:ext cx="9182100" cy="342900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>
              <a:defRPr/>
            </a:pPr>
            <a:endParaRPr lang="da-DK" sz="1600" b="1" kern="0" noProof="1">
              <a:solidFill>
                <a:srgbClr val="FFFFFF"/>
              </a:solidFill>
              <a:ea typeface="ＭＳ Ｐゴシック" pitchFamily="-97" charset="-128"/>
            </a:endParaRPr>
          </a:p>
        </p:txBody>
      </p:sp>
      <p:sp>
        <p:nvSpPr>
          <p:cNvPr id="14340" name="Rectangle 5">
            <a:extLst>
              <a:ext uri="{FF2B5EF4-FFF2-40B4-BE49-F238E27FC236}">
                <a16:creationId xmlns:a16="http://schemas.microsoft.com/office/drawing/2014/main" id="{18A8B18E-CEDB-49D8-A3C3-373152E3C8E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43114" y="5110164"/>
            <a:ext cx="5081587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>
              <a:lnSpc>
                <a:spcPct val="95000"/>
              </a:lnSpc>
            </a:pPr>
            <a:r>
              <a:rPr lang="en-US" altLang="en-US" sz="3000" b="1">
                <a:solidFill>
                  <a:schemeClr val="tx2"/>
                </a:solidFill>
              </a:rPr>
              <a:t>Search Engine Working</a:t>
            </a:r>
          </a:p>
          <a:p>
            <a:pPr defTabSz="914400">
              <a:lnSpc>
                <a:spcPct val="95000"/>
              </a:lnSpc>
            </a:pPr>
            <a:endParaRPr lang="en-US" altLang="en-US" sz="1200" b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Box 1">
            <a:extLst>
              <a:ext uri="{FF2B5EF4-FFF2-40B4-BE49-F238E27FC236}">
                <a16:creationId xmlns:a16="http://schemas.microsoft.com/office/drawing/2014/main" id="{73424A0A-4D82-4359-BFC4-380A5B794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1009650"/>
            <a:ext cx="8324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Initial Page Rank (PR) for all web pages =1 </a:t>
            </a: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89F3A83F-D1D8-42C7-BBE3-AF0DEE066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8" y="1522414"/>
            <a:ext cx="75866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70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en-US" altLang="en-US" sz="2400" b="1" dirty="0">
                <a:latin typeface="Myanmar Text" panose="020B0502040204020203" pitchFamily="34" charset="0"/>
              </a:rPr>
              <a:t>PR(A)=(1-d)+d(PR(T1)/C(T1)+………+ PR(Tn)/C(Tn))</a:t>
            </a:r>
            <a:endParaRPr lang="en-US" altLang="en-US" sz="2400" dirty="0">
              <a:latin typeface="Myanmar Text" panose="020B0502040204020203" pitchFamily="34" charset="0"/>
            </a:endParaRPr>
          </a:p>
        </p:txBody>
      </p:sp>
      <p:pic>
        <p:nvPicPr>
          <p:cNvPr id="48132" name="Picture 2">
            <a:extLst>
              <a:ext uri="{FF2B5EF4-FFF2-40B4-BE49-F238E27FC236}">
                <a16:creationId xmlns:a16="http://schemas.microsoft.com/office/drawing/2014/main" id="{9F370FE4-08EE-4AD9-BBCE-7914C8F42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6" y="2400300"/>
            <a:ext cx="40481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Rectangle 4">
            <a:extLst>
              <a:ext uri="{FF2B5EF4-FFF2-40B4-BE49-F238E27FC236}">
                <a16:creationId xmlns:a16="http://schemas.microsoft.com/office/drawing/2014/main" id="{E1FC5C49-62BB-48C8-849B-17D986074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3" y="2395538"/>
            <a:ext cx="4572000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70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en-US" altLang="en-US" b="1" dirty="0">
                <a:latin typeface="Myanmar Text" panose="020B0502040204020203" pitchFamily="34" charset="0"/>
              </a:rPr>
              <a:t>PR(A)=(1-d)+d(PR(C)/C(C)</a:t>
            </a:r>
          </a:p>
          <a:p>
            <a:pPr eaLnBrk="1" hangingPunct="1">
              <a:spcBef>
                <a:spcPts val="100"/>
              </a:spcBef>
            </a:pPr>
            <a:r>
              <a:rPr lang="en-US" altLang="en-US" b="1" dirty="0">
                <a:latin typeface="Myanmar Text" panose="020B0502040204020203" pitchFamily="34" charset="0"/>
              </a:rPr>
              <a:t>           =(1-0.85)+0.85(1/1)</a:t>
            </a:r>
          </a:p>
          <a:p>
            <a:pPr eaLnBrk="1" hangingPunct="1">
              <a:spcBef>
                <a:spcPts val="100"/>
              </a:spcBef>
            </a:pPr>
            <a:r>
              <a:rPr lang="en-US" altLang="en-US" b="1" dirty="0">
                <a:latin typeface="Myanmar Text" panose="020B0502040204020203" pitchFamily="34" charset="0"/>
              </a:rPr>
              <a:t>           =0.15+0.85</a:t>
            </a:r>
          </a:p>
          <a:p>
            <a:pPr eaLnBrk="1" hangingPunct="1">
              <a:spcBef>
                <a:spcPts val="100"/>
              </a:spcBef>
            </a:pPr>
            <a:r>
              <a:rPr lang="en-US" altLang="en-US" b="1" dirty="0">
                <a:latin typeface="Myanmar Text" panose="020B0502040204020203" pitchFamily="34" charset="0"/>
              </a:rPr>
              <a:t>            =1</a:t>
            </a:r>
          </a:p>
          <a:p>
            <a:pPr eaLnBrk="1" hangingPunct="1">
              <a:spcBef>
                <a:spcPts val="100"/>
              </a:spcBef>
            </a:pPr>
            <a:endParaRPr lang="en-US" altLang="en-US" b="1" dirty="0">
              <a:latin typeface="Myanmar Text" panose="020B0502040204020203" pitchFamily="34" charset="0"/>
            </a:endParaRPr>
          </a:p>
          <a:p>
            <a:pPr eaLnBrk="1" hangingPunct="1">
              <a:spcBef>
                <a:spcPts val="100"/>
              </a:spcBef>
            </a:pPr>
            <a:endParaRPr lang="en-US" altLang="en-US" b="1" dirty="0">
              <a:latin typeface="Myanmar Text" panose="020B0502040204020203" pitchFamily="34" charset="0"/>
            </a:endParaRPr>
          </a:p>
          <a:p>
            <a:pPr eaLnBrk="1" hangingPunct="1">
              <a:spcBef>
                <a:spcPts val="100"/>
              </a:spcBef>
            </a:pPr>
            <a:endParaRPr lang="en-US" altLang="en-US" b="1" dirty="0">
              <a:latin typeface="Myanmar Text" panose="020B0502040204020203" pitchFamily="34" charset="0"/>
            </a:endParaRPr>
          </a:p>
        </p:txBody>
      </p:sp>
      <p:sp>
        <p:nvSpPr>
          <p:cNvPr id="48134" name="Rectangle 5">
            <a:extLst>
              <a:ext uri="{FF2B5EF4-FFF2-40B4-BE49-F238E27FC236}">
                <a16:creationId xmlns:a16="http://schemas.microsoft.com/office/drawing/2014/main" id="{33E3F1CC-8C88-4639-B540-45D0AAD80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0" y="3521075"/>
            <a:ext cx="839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70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en-US" altLang="en-US" b="1" dirty="0">
                <a:solidFill>
                  <a:schemeClr val="bg1"/>
                </a:solidFill>
                <a:latin typeface="Myanmar Text" panose="020B0502040204020203" pitchFamily="34" charset="0"/>
              </a:rPr>
              <a:t>PR(C)</a:t>
            </a:r>
          </a:p>
        </p:txBody>
      </p:sp>
      <p:sp>
        <p:nvSpPr>
          <p:cNvPr id="48135" name="Rectangle 6">
            <a:extLst>
              <a:ext uri="{FF2B5EF4-FFF2-40B4-BE49-F238E27FC236}">
                <a16:creationId xmlns:a16="http://schemas.microsoft.com/office/drawing/2014/main" id="{701FA72C-2A80-4E7B-B07F-BA8568BDF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701" y="3830638"/>
            <a:ext cx="6431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bg1"/>
                </a:solidFill>
                <a:latin typeface="Myanmar Text" panose="020B0502040204020203" pitchFamily="34" charset="0"/>
              </a:rPr>
              <a:t>C(C)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48136" name="Rectangle 10">
            <a:extLst>
              <a:ext uri="{FF2B5EF4-FFF2-40B4-BE49-F238E27FC236}">
                <a16:creationId xmlns:a16="http://schemas.microsoft.com/office/drawing/2014/main" id="{F139A64D-DAE7-49C8-BE8B-DE33DEABE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6" y="3640139"/>
            <a:ext cx="4797425" cy="355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70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en-US" altLang="en-US" b="1" dirty="0">
                <a:latin typeface="Myanmar Text" panose="020B0502040204020203" pitchFamily="34" charset="0"/>
              </a:rPr>
              <a:t>PR(B)=(1-d)+d(PR(A)/C(A)</a:t>
            </a:r>
          </a:p>
          <a:p>
            <a:pPr eaLnBrk="1" hangingPunct="1">
              <a:spcBef>
                <a:spcPts val="100"/>
              </a:spcBef>
            </a:pPr>
            <a:r>
              <a:rPr lang="en-US" altLang="en-US" b="1" dirty="0">
                <a:latin typeface="Myanmar Text" panose="020B0502040204020203" pitchFamily="34" charset="0"/>
              </a:rPr>
              <a:t>           =(1-.85)+0.85(1/2)</a:t>
            </a:r>
          </a:p>
          <a:p>
            <a:pPr eaLnBrk="1" hangingPunct="1">
              <a:spcBef>
                <a:spcPts val="100"/>
              </a:spcBef>
            </a:pPr>
            <a:r>
              <a:rPr lang="en-US" altLang="en-US" b="1" dirty="0">
                <a:latin typeface="Myanmar Text" panose="020B0502040204020203" pitchFamily="34" charset="0"/>
              </a:rPr>
              <a:t>            =0.15+0.85*0.5</a:t>
            </a:r>
          </a:p>
          <a:p>
            <a:pPr eaLnBrk="1" hangingPunct="1">
              <a:spcBef>
                <a:spcPts val="100"/>
              </a:spcBef>
            </a:pPr>
            <a:r>
              <a:rPr lang="en-US" altLang="en-US" b="1" dirty="0">
                <a:latin typeface="Myanmar Text" panose="020B0502040204020203" pitchFamily="34" charset="0"/>
              </a:rPr>
              <a:t>             =0.15+0.425</a:t>
            </a:r>
          </a:p>
          <a:p>
            <a:pPr eaLnBrk="1" hangingPunct="1">
              <a:spcBef>
                <a:spcPts val="100"/>
              </a:spcBef>
            </a:pPr>
            <a:r>
              <a:rPr lang="en-US" altLang="en-US" b="1" dirty="0">
                <a:latin typeface="Myanmar Text" panose="020B0502040204020203" pitchFamily="34" charset="0"/>
              </a:rPr>
              <a:t>              =0.575</a:t>
            </a:r>
          </a:p>
          <a:p>
            <a:pPr eaLnBrk="1" hangingPunct="1">
              <a:spcBef>
                <a:spcPts val="100"/>
              </a:spcBef>
            </a:pPr>
            <a:r>
              <a:rPr lang="en-US" altLang="en-US" b="1" dirty="0">
                <a:latin typeface="Myanmar Text" panose="020B0502040204020203" pitchFamily="34" charset="0"/>
              </a:rPr>
              <a:t>PR(C)=(1-d)+d[(PR(A)/C(A)+ (PR(B)/C(B)]</a:t>
            </a:r>
          </a:p>
          <a:p>
            <a:pPr eaLnBrk="1" hangingPunct="1">
              <a:spcBef>
                <a:spcPts val="100"/>
              </a:spcBef>
            </a:pPr>
            <a:r>
              <a:rPr lang="en-US" altLang="en-US" b="1" dirty="0">
                <a:latin typeface="Myanmar Text" panose="020B0502040204020203" pitchFamily="34" charset="0"/>
              </a:rPr>
              <a:t>           =0.15+0.85[(1/2)+ (0.575/1)]</a:t>
            </a:r>
          </a:p>
          <a:p>
            <a:pPr eaLnBrk="1" hangingPunct="1">
              <a:spcBef>
                <a:spcPts val="100"/>
              </a:spcBef>
            </a:pPr>
            <a:r>
              <a:rPr lang="en-US" altLang="en-US" b="1" dirty="0">
                <a:latin typeface="Myanmar Text" panose="020B0502040204020203" pitchFamily="34" charset="0"/>
              </a:rPr>
              <a:t>           =0.15+0.85(0.5+0.575)</a:t>
            </a:r>
          </a:p>
          <a:p>
            <a:pPr eaLnBrk="1" hangingPunct="1">
              <a:spcBef>
                <a:spcPts val="100"/>
              </a:spcBef>
            </a:pPr>
            <a:r>
              <a:rPr lang="en-US" altLang="en-US" b="1" dirty="0">
                <a:latin typeface="Myanmar Text" panose="020B0502040204020203" pitchFamily="34" charset="0"/>
              </a:rPr>
              <a:t>            =1.13875</a:t>
            </a:r>
          </a:p>
          <a:p>
            <a:pPr eaLnBrk="1" hangingPunct="1">
              <a:spcBef>
                <a:spcPts val="100"/>
              </a:spcBef>
            </a:pPr>
            <a:endParaRPr lang="en-US" altLang="en-US" b="1" dirty="0">
              <a:latin typeface="Myanmar Text" panose="020B0502040204020203" pitchFamily="34" charset="0"/>
            </a:endParaRPr>
          </a:p>
          <a:p>
            <a:pPr eaLnBrk="1" hangingPunct="1">
              <a:spcBef>
                <a:spcPts val="100"/>
              </a:spcBef>
            </a:pPr>
            <a:endParaRPr lang="en-US" altLang="en-US" b="1" dirty="0">
              <a:latin typeface="Myanmar Text" panose="020B0502040204020203" pitchFamily="34" charset="0"/>
            </a:endParaRPr>
          </a:p>
          <a:p>
            <a:pPr eaLnBrk="1" hangingPunct="1">
              <a:spcBef>
                <a:spcPts val="100"/>
              </a:spcBef>
            </a:pPr>
            <a:endParaRPr lang="en-US" altLang="en-US" b="1" dirty="0">
              <a:latin typeface="Myanmar Text" panose="020B0502040204020203" pitchFamily="34" charset="0"/>
            </a:endParaRPr>
          </a:p>
        </p:txBody>
      </p:sp>
      <p:sp>
        <p:nvSpPr>
          <p:cNvPr id="48137" name="TextBox 11">
            <a:extLst>
              <a:ext uri="{FF2B5EF4-FFF2-40B4-BE49-F238E27FC236}">
                <a16:creationId xmlns:a16="http://schemas.microsoft.com/office/drawing/2014/main" id="{632E1546-FF66-4861-83B4-39E450D0D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8364" y="1979613"/>
            <a:ext cx="1665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Iteration 1</a:t>
            </a:r>
          </a:p>
        </p:txBody>
      </p:sp>
    </p:spTree>
    <p:extLst>
      <p:ext uri="{BB962C8B-B14F-4D97-AF65-F5344CB8AC3E}">
        <p14:creationId xmlns:p14="http://schemas.microsoft.com/office/powerpoint/2010/main" val="1879143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1">
            <a:extLst>
              <a:ext uri="{FF2B5EF4-FFF2-40B4-BE49-F238E27FC236}">
                <a16:creationId xmlns:a16="http://schemas.microsoft.com/office/drawing/2014/main" id="{55D2B550-75F9-4E44-81C3-4434171DA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1009650"/>
            <a:ext cx="1056524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Initial Page Rank (PR) for all web pages =1 </a:t>
            </a: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1C9D1A61-C1CA-4E04-B1CB-C0746E6A8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8" y="1522414"/>
            <a:ext cx="96283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270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en-US" altLang="en-US" sz="2400" b="1" dirty="0">
                <a:latin typeface="Myanmar Text" panose="020B0502040204020203" pitchFamily="34" charset="0"/>
              </a:rPr>
              <a:t>PR(A)=(1-d)+d(PR(T1)/C(T1)+………+ PR(Tn)/C(Tn))</a:t>
            </a:r>
            <a:endParaRPr lang="en-US" altLang="en-US" sz="2400" dirty="0">
              <a:latin typeface="Myanmar Text" panose="020B0502040204020203" pitchFamily="34" charset="0"/>
            </a:endParaRPr>
          </a:p>
        </p:txBody>
      </p:sp>
      <p:pic>
        <p:nvPicPr>
          <p:cNvPr id="49156" name="Picture 2">
            <a:extLst>
              <a:ext uri="{FF2B5EF4-FFF2-40B4-BE49-F238E27FC236}">
                <a16:creationId xmlns:a16="http://schemas.microsoft.com/office/drawing/2014/main" id="{EEF7952A-F1AF-4C8B-B8FF-59219DEE3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6" y="2400300"/>
            <a:ext cx="5137559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Rectangle 4">
            <a:extLst>
              <a:ext uri="{FF2B5EF4-FFF2-40B4-BE49-F238E27FC236}">
                <a16:creationId xmlns:a16="http://schemas.microsoft.com/office/drawing/2014/main" id="{2C54DBE8-A4B5-4574-BC78-D941DE43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3" y="2395538"/>
            <a:ext cx="5802420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270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en-US" altLang="en-US" b="1">
                <a:latin typeface="Myanmar Text" panose="020B0502040204020203" pitchFamily="34" charset="0"/>
              </a:rPr>
              <a:t>PR(A)=(1-d)+d(PR(C)/C(C)</a:t>
            </a:r>
          </a:p>
          <a:p>
            <a:pPr eaLnBrk="1" hangingPunct="1">
              <a:spcBef>
                <a:spcPts val="100"/>
              </a:spcBef>
            </a:pPr>
            <a:r>
              <a:rPr lang="en-US" altLang="en-US" b="1">
                <a:latin typeface="Myanmar Text" panose="020B0502040204020203" pitchFamily="34" charset="0"/>
              </a:rPr>
              <a:t>           =(1-0.85)+0.85(1.06375/1)</a:t>
            </a:r>
          </a:p>
          <a:p>
            <a:pPr eaLnBrk="1" hangingPunct="1">
              <a:spcBef>
                <a:spcPts val="100"/>
              </a:spcBef>
            </a:pPr>
            <a:r>
              <a:rPr lang="en-US" altLang="en-US" b="1">
                <a:latin typeface="Myanmar Text" panose="020B0502040204020203" pitchFamily="34" charset="0"/>
              </a:rPr>
              <a:t>           =0.15+0.9041875</a:t>
            </a:r>
          </a:p>
          <a:p>
            <a:pPr eaLnBrk="1" hangingPunct="1">
              <a:spcBef>
                <a:spcPts val="100"/>
              </a:spcBef>
            </a:pPr>
            <a:r>
              <a:rPr lang="en-US" altLang="en-US" b="1">
                <a:latin typeface="Myanmar Text" panose="020B0502040204020203" pitchFamily="34" charset="0"/>
              </a:rPr>
              <a:t>            =1.0541875</a:t>
            </a:r>
          </a:p>
          <a:p>
            <a:pPr eaLnBrk="1" hangingPunct="1">
              <a:spcBef>
                <a:spcPts val="100"/>
              </a:spcBef>
            </a:pPr>
            <a:endParaRPr lang="en-US" altLang="en-US" b="1">
              <a:latin typeface="Myanmar Text" panose="020B0502040204020203" pitchFamily="34" charset="0"/>
            </a:endParaRPr>
          </a:p>
          <a:p>
            <a:pPr eaLnBrk="1" hangingPunct="1">
              <a:spcBef>
                <a:spcPts val="100"/>
              </a:spcBef>
            </a:pPr>
            <a:endParaRPr lang="en-US" altLang="en-US" b="1">
              <a:latin typeface="Myanmar Text" panose="020B0502040204020203" pitchFamily="34" charset="0"/>
            </a:endParaRPr>
          </a:p>
          <a:p>
            <a:pPr eaLnBrk="1" hangingPunct="1">
              <a:spcBef>
                <a:spcPts val="100"/>
              </a:spcBef>
            </a:pPr>
            <a:endParaRPr lang="en-US" altLang="en-US" b="1">
              <a:latin typeface="Myanmar Text" panose="020B0502040204020203" pitchFamily="34" charset="0"/>
            </a:endParaRPr>
          </a:p>
        </p:txBody>
      </p:sp>
      <p:sp>
        <p:nvSpPr>
          <p:cNvPr id="49158" name="Rectangle 5">
            <a:extLst>
              <a:ext uri="{FF2B5EF4-FFF2-40B4-BE49-F238E27FC236}">
                <a16:creationId xmlns:a16="http://schemas.microsoft.com/office/drawing/2014/main" id="{59788926-F5EB-47A8-B641-B9B4FF05B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0" y="3521075"/>
            <a:ext cx="106579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270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en-US" altLang="en-US" b="1" dirty="0">
                <a:solidFill>
                  <a:schemeClr val="bg1"/>
                </a:solidFill>
                <a:latin typeface="Myanmar Text" panose="020B0502040204020203" pitchFamily="34" charset="0"/>
              </a:rPr>
              <a:t>PR(C)</a:t>
            </a:r>
          </a:p>
        </p:txBody>
      </p:sp>
      <p:sp>
        <p:nvSpPr>
          <p:cNvPr id="49159" name="Rectangle 6">
            <a:extLst>
              <a:ext uri="{FF2B5EF4-FFF2-40B4-BE49-F238E27FC236}">
                <a16:creationId xmlns:a16="http://schemas.microsoft.com/office/drawing/2014/main" id="{7ED9686E-CCFD-48FF-BA51-150A9D64B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701" y="3830638"/>
            <a:ext cx="8162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bg1"/>
                </a:solidFill>
                <a:latin typeface="Myanmar Text" panose="020B0502040204020203" pitchFamily="34" charset="0"/>
              </a:rPr>
              <a:t>C(C)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49160" name="Rectangle 10">
            <a:extLst>
              <a:ext uri="{FF2B5EF4-FFF2-40B4-BE49-F238E27FC236}">
                <a16:creationId xmlns:a16="http://schemas.microsoft.com/office/drawing/2014/main" id="{10A407B3-729E-413B-B0DC-9E2542ABE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6" y="3640139"/>
            <a:ext cx="7041479" cy="3557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270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en-US" altLang="en-US" b="1" dirty="0">
                <a:latin typeface="Myanmar Text" panose="020B0502040204020203" pitchFamily="34" charset="0"/>
              </a:rPr>
              <a:t>PR(B)=(1-d)+d(PR(A)/C(A)</a:t>
            </a:r>
          </a:p>
          <a:p>
            <a:pPr eaLnBrk="1" hangingPunct="1">
              <a:spcBef>
                <a:spcPts val="100"/>
              </a:spcBef>
            </a:pPr>
            <a:r>
              <a:rPr lang="en-US" altLang="en-US" b="1" dirty="0">
                <a:latin typeface="Myanmar Text" panose="020B0502040204020203" pitchFamily="34" charset="0"/>
              </a:rPr>
              <a:t>           =(1-.85)+0.85(1.0541875/2)</a:t>
            </a:r>
          </a:p>
          <a:p>
            <a:pPr eaLnBrk="1" hangingPunct="1">
              <a:spcBef>
                <a:spcPts val="100"/>
              </a:spcBef>
            </a:pPr>
            <a:r>
              <a:rPr lang="en-US" altLang="en-US" b="1" dirty="0">
                <a:latin typeface="Myanmar Text" panose="020B0502040204020203" pitchFamily="34" charset="0"/>
              </a:rPr>
              <a:t>            =0.15+0.85*0.52709375</a:t>
            </a:r>
          </a:p>
          <a:p>
            <a:pPr eaLnBrk="1" hangingPunct="1">
              <a:spcBef>
                <a:spcPts val="100"/>
              </a:spcBef>
            </a:pPr>
            <a:r>
              <a:rPr lang="en-US" altLang="en-US" b="1" dirty="0">
                <a:latin typeface="Myanmar Text" panose="020B0502040204020203" pitchFamily="34" charset="0"/>
              </a:rPr>
              <a:t>             =0.15+0.4480296875</a:t>
            </a:r>
          </a:p>
          <a:p>
            <a:pPr eaLnBrk="1" hangingPunct="1">
              <a:spcBef>
                <a:spcPts val="100"/>
              </a:spcBef>
            </a:pPr>
            <a:r>
              <a:rPr lang="en-US" altLang="en-US" b="1" dirty="0">
                <a:latin typeface="Myanmar Text" panose="020B0502040204020203" pitchFamily="34" charset="0"/>
              </a:rPr>
              <a:t>              =0.5980296875</a:t>
            </a:r>
          </a:p>
          <a:p>
            <a:pPr eaLnBrk="1" hangingPunct="1">
              <a:spcBef>
                <a:spcPts val="100"/>
              </a:spcBef>
            </a:pPr>
            <a:endParaRPr lang="en-US" altLang="en-US" b="1" dirty="0">
              <a:latin typeface="Myanmar Text" panose="020B0502040204020203" pitchFamily="34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en-US" b="1" dirty="0">
                <a:latin typeface="Myanmar Text" panose="020B0502040204020203" pitchFamily="34" charset="0"/>
              </a:rPr>
              <a:t>PR(C)=(1-d)+d[(PR(A)/C(A)+(PR(B)/C(B)]</a:t>
            </a:r>
          </a:p>
          <a:p>
            <a:pPr eaLnBrk="1" hangingPunct="1">
              <a:spcBef>
                <a:spcPts val="100"/>
              </a:spcBef>
            </a:pPr>
            <a:r>
              <a:rPr lang="en-US" altLang="en-US" b="1" dirty="0">
                <a:latin typeface="Myanmar Text" panose="020B0502040204020203" pitchFamily="34" charset="0"/>
              </a:rPr>
              <a:t>           =0.15+0.85[(1.0541875/2)+ (0.59802/1)]</a:t>
            </a:r>
          </a:p>
          <a:p>
            <a:pPr eaLnBrk="1" hangingPunct="1">
              <a:spcBef>
                <a:spcPts val="100"/>
              </a:spcBef>
            </a:pPr>
            <a:r>
              <a:rPr lang="en-US" altLang="en-US" b="1" dirty="0">
                <a:latin typeface="Myanmar Text" panose="020B0502040204020203" pitchFamily="34" charset="0"/>
              </a:rPr>
              <a:t>           =1.063547</a:t>
            </a:r>
          </a:p>
          <a:p>
            <a:pPr eaLnBrk="1" hangingPunct="1">
              <a:spcBef>
                <a:spcPts val="100"/>
              </a:spcBef>
            </a:pPr>
            <a:endParaRPr lang="en-US" altLang="en-US" b="1" dirty="0">
              <a:latin typeface="Myanmar Text" panose="020B0502040204020203" pitchFamily="34" charset="0"/>
            </a:endParaRPr>
          </a:p>
          <a:p>
            <a:pPr eaLnBrk="1" hangingPunct="1">
              <a:spcBef>
                <a:spcPts val="100"/>
              </a:spcBef>
            </a:pPr>
            <a:endParaRPr lang="en-US" altLang="en-US" b="1" dirty="0">
              <a:latin typeface="Myanmar Text" panose="020B0502040204020203" pitchFamily="34" charset="0"/>
            </a:endParaRPr>
          </a:p>
          <a:p>
            <a:pPr eaLnBrk="1" hangingPunct="1">
              <a:spcBef>
                <a:spcPts val="100"/>
              </a:spcBef>
            </a:pPr>
            <a:endParaRPr lang="en-US" altLang="en-US" b="1" dirty="0">
              <a:latin typeface="Myanmar Text" panose="020B0502040204020203" pitchFamily="34" charset="0"/>
            </a:endParaRPr>
          </a:p>
        </p:txBody>
      </p:sp>
      <p:sp>
        <p:nvSpPr>
          <p:cNvPr id="49161" name="TextBox 11">
            <a:extLst>
              <a:ext uri="{FF2B5EF4-FFF2-40B4-BE49-F238E27FC236}">
                <a16:creationId xmlns:a16="http://schemas.microsoft.com/office/drawing/2014/main" id="{6E26F50E-5DD3-4417-A165-AC069124F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8364" y="1979613"/>
            <a:ext cx="211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Iteration 2</a:t>
            </a:r>
          </a:p>
        </p:txBody>
      </p:sp>
    </p:spTree>
    <p:extLst>
      <p:ext uri="{BB962C8B-B14F-4D97-AF65-F5344CB8AC3E}">
        <p14:creationId xmlns:p14="http://schemas.microsoft.com/office/powerpoint/2010/main" val="3737228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Box 1">
            <a:extLst>
              <a:ext uri="{FF2B5EF4-FFF2-40B4-BE49-F238E27FC236}">
                <a16:creationId xmlns:a16="http://schemas.microsoft.com/office/drawing/2014/main" id="{F83CF2B8-3719-4CB7-AA67-02B80AD28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1009650"/>
            <a:ext cx="8324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Initial Page Rank (PR) for all web pages =1 </a:t>
            </a: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6E60ED79-B4C4-4444-A1C2-BF3F44FE6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7" y="1522414"/>
            <a:ext cx="9482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270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en-US" altLang="en-US" sz="2400" b="1" dirty="0">
                <a:latin typeface="Myanmar Text" panose="020B0502040204020203" pitchFamily="34" charset="0"/>
              </a:rPr>
              <a:t>PR(A)=(1-d)+d(PR(T1)/C(T1)+………+ PR(Tn)/C(Tn))</a:t>
            </a:r>
            <a:endParaRPr lang="en-US" altLang="en-US" sz="2400" dirty="0">
              <a:latin typeface="Myanmar Text" panose="020B0502040204020203" pitchFamily="34" charset="0"/>
            </a:endParaRPr>
          </a:p>
        </p:txBody>
      </p:sp>
      <p:pic>
        <p:nvPicPr>
          <p:cNvPr id="50180" name="Picture 2">
            <a:extLst>
              <a:ext uri="{FF2B5EF4-FFF2-40B4-BE49-F238E27FC236}">
                <a16:creationId xmlns:a16="http://schemas.microsoft.com/office/drawing/2014/main" id="{355BE1FF-824E-4011-95D1-11FDD6E8F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826" y="2840036"/>
            <a:ext cx="40481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Rectangle 5">
            <a:extLst>
              <a:ext uri="{FF2B5EF4-FFF2-40B4-BE49-F238E27FC236}">
                <a16:creationId xmlns:a16="http://schemas.microsoft.com/office/drawing/2014/main" id="{9B84BDC5-7036-4F48-9E10-75105E89C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5444" y="4015026"/>
            <a:ext cx="839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70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en-US" altLang="en-US" b="1" dirty="0">
                <a:solidFill>
                  <a:schemeClr val="bg1"/>
                </a:solidFill>
                <a:latin typeface="Myanmar Text" panose="020B0502040204020203" pitchFamily="34" charset="0"/>
              </a:rPr>
              <a:t>PR(C)</a:t>
            </a: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3FE4D341-3C59-4DA2-B18F-3EE3A0196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3850" y="4367551"/>
            <a:ext cx="6431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bg1"/>
                </a:solidFill>
                <a:latin typeface="Myanmar Text" panose="020B0502040204020203" pitchFamily="34" charset="0"/>
              </a:rPr>
              <a:t>C(C)</a:t>
            </a:r>
            <a:endParaRPr lang="en-US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A81867A-9106-4300-B58E-3FBF2F9D3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529909"/>
              </p:ext>
            </p:extLst>
          </p:nvPr>
        </p:nvGraphicFramePr>
        <p:xfrm>
          <a:off x="985720" y="2972484"/>
          <a:ext cx="6096000" cy="30642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9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Black" pitchFamily="34" charset="0"/>
                        </a:rPr>
                        <a:t>Iteration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47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47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</a:rPr>
                        <a:t>0.575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</a:rPr>
                        <a:t>1.13875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315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2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</a:rPr>
                        <a:t>1.0541875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</a:rPr>
                        <a:t>0.5980296875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</a:rPr>
                        <a:t>1.063547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13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1">
            <a:extLst>
              <a:ext uri="{FF2B5EF4-FFF2-40B4-BE49-F238E27FC236}">
                <a16:creationId xmlns:a16="http://schemas.microsoft.com/office/drawing/2014/main" id="{36177440-7484-4724-A714-B9033AB32A2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797051" y="2327275"/>
            <a:ext cx="8583613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12700">
              <a:spcBef>
                <a:spcPts val="1100"/>
              </a:spcBef>
            </a:pPr>
            <a:r>
              <a:rPr lang="en-US" altLang="en-US" sz="2400">
                <a:solidFill>
                  <a:schemeClr val="tx1"/>
                </a:solidFill>
                <a:latin typeface="Myanmar Text" panose="020B0502040204020203" pitchFamily="34" charset="0"/>
                <a:ea typeface="ＭＳ Ｐゴシック" panose="020B0600070205080204" pitchFamily="34" charset="-128"/>
              </a:rPr>
              <a:t>What is rank? A position in a hierarchy or scale.</a:t>
            </a:r>
          </a:p>
          <a:p>
            <a:pPr marL="12700">
              <a:spcBef>
                <a:spcPts val="1013"/>
              </a:spcBef>
            </a:pPr>
            <a:r>
              <a:rPr lang="en-US" altLang="en-US" sz="2400">
                <a:solidFill>
                  <a:schemeClr val="tx1"/>
                </a:solidFill>
                <a:latin typeface="Myanmar Text" panose="020B0502040204020203" pitchFamily="34" charset="0"/>
                <a:ea typeface="ＭＳ Ｐゴシック" panose="020B0600070205080204" pitchFamily="34" charset="-128"/>
              </a:rPr>
              <a:t>Searching anything on web using search engine will be a hectic task  without the use of proper ranking technique.</a:t>
            </a:r>
          </a:p>
          <a:p>
            <a:pPr marL="12700">
              <a:spcBef>
                <a:spcPts val="1000"/>
              </a:spcBef>
            </a:pPr>
            <a:r>
              <a:rPr lang="en-US" altLang="en-US" sz="2400">
                <a:solidFill>
                  <a:schemeClr val="tx1"/>
                </a:solidFill>
                <a:latin typeface="Myanmar Text" panose="020B0502040204020203" pitchFamily="34" charset="0"/>
                <a:ea typeface="ＭＳ Ｐゴシック" panose="020B0600070205080204" pitchFamily="34" charset="-128"/>
              </a:rPr>
              <a:t>It is very important for any search engine to use algorithm to rank the searched pages according to the requirement of user.</a:t>
            </a:r>
          </a:p>
          <a:p>
            <a:pPr marL="12700">
              <a:spcBef>
                <a:spcPts val="1000"/>
              </a:spcBef>
            </a:pPr>
            <a:r>
              <a:rPr lang="en-US" altLang="en-US" sz="2400">
                <a:solidFill>
                  <a:schemeClr val="tx1"/>
                </a:solidFill>
                <a:latin typeface="Myanmar Text" panose="020B0502040204020203" pitchFamily="34" charset="0"/>
                <a:ea typeface="ＭＳ Ｐゴシック" panose="020B0600070205080204" pitchFamily="34" charset="-128"/>
              </a:rPr>
              <a:t>Because just simply giving the search result will not much pleased to the  user as compared to better ranked data.</a:t>
            </a:r>
          </a:p>
          <a:p>
            <a:pPr marL="12700"/>
            <a:endParaRPr lang="en-US" altLang="en-US" sz="240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8915" name="Title 2">
            <a:extLst>
              <a:ext uri="{FF2B5EF4-FFF2-40B4-BE49-F238E27FC236}">
                <a16:creationId xmlns:a16="http://schemas.microsoft.com/office/drawing/2014/main" id="{2BB7273E-946E-4A34-84EA-AA901020AE9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01800" y="833438"/>
            <a:ext cx="5964238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b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Search Engine Working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8916" name="Text Placeholder 3">
            <a:extLst>
              <a:ext uri="{FF2B5EF4-FFF2-40B4-BE49-F238E27FC236}">
                <a16:creationId xmlns:a16="http://schemas.microsoft.com/office/drawing/2014/main" id="{D3EE0F01-3D2F-4434-AA6A-ACDD5484D8A1}"/>
              </a:ext>
            </a:extLst>
          </p:cNvPr>
          <p:cNvSpPr>
            <a:spLocks noGrp="1"/>
          </p:cNvSpPr>
          <p:nvPr>
            <p:ph type="body" idx="13"/>
          </p:nvPr>
        </p:nvSpPr>
        <p:spPr bwMode="auto">
          <a:xfrm>
            <a:off x="1701800" y="1447801"/>
            <a:ext cx="6489700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Ranking</a:t>
            </a:r>
          </a:p>
        </p:txBody>
      </p:sp>
    </p:spTree>
    <p:extLst>
      <p:ext uri="{BB962C8B-B14F-4D97-AF65-F5344CB8AC3E}">
        <p14:creationId xmlns:p14="http://schemas.microsoft.com/office/powerpoint/2010/main" val="125611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FF7F71-BE39-4DAA-BD17-4B8B6709D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499" y="2939835"/>
            <a:ext cx="10972800" cy="3827463"/>
          </a:xfrm>
        </p:spPr>
        <p:txBody>
          <a:bodyPr/>
          <a:lstStyle/>
          <a:p>
            <a:pPr algn="just">
              <a:defRPr/>
            </a:pPr>
            <a:r>
              <a:rPr lang="en-US" sz="2000" b="1" spc="-90" dirty="0">
                <a:solidFill>
                  <a:schemeClr val="tx1"/>
                </a:solidFill>
                <a:latin typeface="Myanmar Text"/>
                <a:cs typeface="Myanmar Text"/>
              </a:rPr>
              <a:t>Text-based </a:t>
            </a:r>
            <a:r>
              <a:rPr lang="en-US" sz="2000" b="1" spc="-100" dirty="0">
                <a:solidFill>
                  <a:schemeClr val="tx1"/>
                </a:solidFill>
                <a:latin typeface="Myanmar Text"/>
                <a:cs typeface="Myanmar Text"/>
              </a:rPr>
              <a:t>ranking </a:t>
            </a:r>
            <a:r>
              <a:rPr lang="en-US" sz="2000" b="1" spc="-90" dirty="0">
                <a:solidFill>
                  <a:schemeClr val="tx1"/>
                </a:solidFill>
                <a:latin typeface="Myanmar Text"/>
                <a:cs typeface="Myanmar Text"/>
              </a:rPr>
              <a:t>algorithm</a:t>
            </a:r>
            <a:r>
              <a:rPr lang="en-US" sz="2000" spc="-90" dirty="0">
                <a:solidFill>
                  <a:schemeClr val="tx1"/>
                </a:solidFill>
                <a:latin typeface="Myanmar Text"/>
                <a:cs typeface="Myanmar Text"/>
              </a:rPr>
              <a:t>: </a:t>
            </a:r>
            <a:r>
              <a:rPr lang="en-US" sz="2000" dirty="0">
                <a:solidFill>
                  <a:schemeClr val="tx1"/>
                </a:solidFill>
                <a:latin typeface="Myanmar Text"/>
                <a:cs typeface="Myanmar Text"/>
              </a:rPr>
              <a:t>The ranking scheme used </a:t>
            </a:r>
            <a:r>
              <a:rPr lang="en-US" sz="2000" spc="-5" dirty="0">
                <a:solidFill>
                  <a:schemeClr val="tx1"/>
                </a:solidFill>
                <a:latin typeface="Myanmar Text"/>
                <a:cs typeface="Myanmar Text"/>
              </a:rPr>
              <a:t>in </a:t>
            </a:r>
            <a:r>
              <a:rPr lang="en-US" sz="2000" dirty="0">
                <a:solidFill>
                  <a:schemeClr val="tx1"/>
                </a:solidFill>
                <a:latin typeface="Myanmar Text"/>
                <a:cs typeface="Myanmar Text"/>
              </a:rPr>
              <a:t>the  conventional </a:t>
            </a:r>
            <a:r>
              <a:rPr lang="en-US" sz="2000" spc="-5" dirty="0">
                <a:solidFill>
                  <a:schemeClr val="tx1"/>
                </a:solidFill>
                <a:latin typeface="Myanmar Text"/>
                <a:cs typeface="Myanmar Text"/>
              </a:rPr>
              <a:t>search </a:t>
            </a:r>
            <a:r>
              <a:rPr lang="en-US" sz="2000" dirty="0">
                <a:solidFill>
                  <a:schemeClr val="tx1"/>
                </a:solidFill>
                <a:latin typeface="Myanmar Text"/>
                <a:cs typeface="Myanmar Text"/>
              </a:rPr>
              <a:t>engines </a:t>
            </a:r>
            <a:r>
              <a:rPr lang="en-US" sz="2000" spc="-5" dirty="0">
                <a:solidFill>
                  <a:schemeClr val="tx1"/>
                </a:solidFill>
                <a:latin typeface="Myanmar Text"/>
                <a:cs typeface="Myanmar Text"/>
              </a:rPr>
              <a:t>is </a:t>
            </a:r>
            <a:r>
              <a:rPr lang="en-US" sz="2000" dirty="0">
                <a:solidFill>
                  <a:schemeClr val="tx1"/>
                </a:solidFill>
                <a:latin typeface="Myanmar Text"/>
                <a:cs typeface="Myanmar Text"/>
              </a:rPr>
              <a:t>purely Text-Based </a:t>
            </a:r>
            <a:r>
              <a:rPr lang="en-US" sz="2000" spc="-5" dirty="0">
                <a:solidFill>
                  <a:schemeClr val="tx1"/>
                </a:solidFill>
                <a:latin typeface="Myanmar Text"/>
                <a:cs typeface="Myanmar Text"/>
              </a:rPr>
              <a:t>i.e. </a:t>
            </a:r>
            <a:r>
              <a:rPr lang="en-US" sz="2000" dirty="0">
                <a:solidFill>
                  <a:schemeClr val="tx1"/>
                </a:solidFill>
                <a:latin typeface="Myanmar Text"/>
                <a:cs typeface="Myanmar Text"/>
              </a:rPr>
              <a:t>the pages are</a:t>
            </a:r>
            <a:r>
              <a:rPr lang="en-US" sz="2000" spc="5" dirty="0">
                <a:solidFill>
                  <a:schemeClr val="tx1"/>
                </a:solidFill>
                <a:latin typeface="Myanmar Text"/>
                <a:cs typeface="Myanmar Text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Myanmar Text"/>
                <a:cs typeface="Myanmar Text"/>
              </a:rPr>
              <a:t>ranked based on their textual content and number of matched terms with</a:t>
            </a:r>
            <a:r>
              <a:rPr lang="en-US" sz="2000" spc="-50" dirty="0">
                <a:solidFill>
                  <a:schemeClr val="tx1"/>
                </a:solidFill>
                <a:latin typeface="Myanmar Text"/>
                <a:cs typeface="Myanmar Text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Myanmar Text"/>
                <a:cs typeface="Myanmar Text"/>
              </a:rPr>
              <a:t>the query </a:t>
            </a:r>
            <a:r>
              <a:rPr lang="en-US" sz="2000" spc="-5" dirty="0">
                <a:solidFill>
                  <a:schemeClr val="tx1"/>
                </a:solidFill>
                <a:latin typeface="Myanmar Text"/>
                <a:cs typeface="Myanmar Text"/>
              </a:rPr>
              <a:t>string. </a:t>
            </a:r>
            <a:r>
              <a:rPr lang="en-US" sz="2000" dirty="0">
                <a:solidFill>
                  <a:schemeClr val="tx1"/>
                </a:solidFill>
                <a:latin typeface="Myanmar Text"/>
                <a:cs typeface="Myanmar Text"/>
              </a:rPr>
              <a:t>, </a:t>
            </a:r>
            <a:r>
              <a:rPr lang="en-US" sz="2000" spc="-5" dirty="0">
                <a:solidFill>
                  <a:schemeClr val="tx1"/>
                </a:solidFill>
                <a:latin typeface="Myanmar Text"/>
                <a:cs typeface="Myanmar Text"/>
              </a:rPr>
              <a:t>which seems </a:t>
            </a:r>
            <a:r>
              <a:rPr lang="en-US" sz="2000" dirty="0">
                <a:solidFill>
                  <a:schemeClr val="tx1"/>
                </a:solidFill>
                <a:latin typeface="Myanmar Text"/>
                <a:cs typeface="Myanmar Text"/>
              </a:rPr>
              <a:t>to be</a:t>
            </a:r>
            <a:r>
              <a:rPr lang="en-US" sz="2000" spc="10" dirty="0">
                <a:solidFill>
                  <a:schemeClr val="tx1"/>
                </a:solidFill>
                <a:latin typeface="Myanmar Text"/>
                <a:cs typeface="Myanmar Text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Myanmar Text"/>
                <a:cs typeface="Myanmar Text"/>
              </a:rPr>
              <a:t>logical.</a:t>
            </a:r>
          </a:p>
          <a:p>
            <a:pPr algn="just">
              <a:defRPr/>
            </a:pPr>
            <a:r>
              <a:rPr lang="en-US" sz="2000" b="1" spc="-110" dirty="0">
                <a:solidFill>
                  <a:schemeClr val="tx1"/>
                </a:solidFill>
                <a:latin typeface="Myanmar Text"/>
                <a:cs typeface="Myanmar Text"/>
              </a:rPr>
              <a:t>HITS (Hyperlink </a:t>
            </a:r>
            <a:r>
              <a:rPr lang="en-US" sz="2000" b="1" spc="-80" dirty="0">
                <a:solidFill>
                  <a:schemeClr val="tx1"/>
                </a:solidFill>
                <a:latin typeface="Myanmar Text"/>
                <a:cs typeface="Myanmar Text"/>
              </a:rPr>
              <a:t>Induced </a:t>
            </a:r>
            <a:r>
              <a:rPr lang="en-US" sz="2000" b="1" spc="-85" dirty="0">
                <a:solidFill>
                  <a:schemeClr val="tx1"/>
                </a:solidFill>
                <a:latin typeface="Myanmar Text"/>
                <a:cs typeface="Myanmar Text"/>
              </a:rPr>
              <a:t>Topic</a:t>
            </a:r>
            <a:r>
              <a:rPr lang="en-US" sz="2000" b="1" spc="-114" dirty="0">
                <a:solidFill>
                  <a:schemeClr val="tx1"/>
                </a:solidFill>
                <a:latin typeface="Myanmar Text"/>
                <a:cs typeface="Myanmar Text"/>
              </a:rPr>
              <a:t> </a:t>
            </a:r>
            <a:r>
              <a:rPr lang="en-US" sz="2000" b="1" spc="-85" dirty="0">
                <a:solidFill>
                  <a:schemeClr val="tx1"/>
                </a:solidFill>
                <a:latin typeface="Myanmar Text"/>
                <a:cs typeface="Myanmar Text"/>
              </a:rPr>
              <a:t>Search)</a:t>
            </a:r>
            <a:endParaRPr lang="en-US" sz="2000" dirty="0">
              <a:solidFill>
                <a:schemeClr val="tx1"/>
              </a:solidFill>
              <a:latin typeface="Myanmar Text"/>
              <a:cs typeface="Myanmar Text"/>
            </a:endParaRPr>
          </a:p>
          <a:p>
            <a:pPr algn="just">
              <a:defRPr/>
            </a:pPr>
            <a:r>
              <a:rPr lang="en-US" sz="2000" b="1" spc="-90" dirty="0">
                <a:solidFill>
                  <a:schemeClr val="tx1"/>
                </a:solidFill>
                <a:latin typeface="Myanmar Text"/>
                <a:cs typeface="Myanmar Text"/>
              </a:rPr>
              <a:t>SALSA: </a:t>
            </a:r>
            <a:r>
              <a:rPr lang="en-US" sz="2000" dirty="0">
                <a:solidFill>
                  <a:schemeClr val="tx1"/>
                </a:solidFill>
                <a:latin typeface="Myanmar Text"/>
                <a:cs typeface="Myanmar Text"/>
              </a:rPr>
              <a:t>The Stochastic Approach for Link- Structure Analysis. Probabilistic extension of the HITS</a:t>
            </a:r>
            <a:r>
              <a:rPr lang="en-US" sz="2000" spc="-55" dirty="0">
                <a:solidFill>
                  <a:schemeClr val="tx1"/>
                </a:solidFill>
                <a:latin typeface="Myanmar Text"/>
                <a:cs typeface="Myanmar Text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Myanmar Text"/>
                <a:cs typeface="Myanmar Text"/>
              </a:rPr>
              <a:t>algorithm.</a:t>
            </a:r>
          </a:p>
          <a:p>
            <a:pPr algn="just">
              <a:defRPr/>
            </a:pPr>
            <a:r>
              <a:rPr lang="en-US" sz="2000" b="1" spc="-100" dirty="0" err="1">
                <a:solidFill>
                  <a:schemeClr val="tx1"/>
                </a:solidFill>
                <a:latin typeface="Myanmar Text"/>
                <a:cs typeface="Myanmar Text"/>
              </a:rPr>
              <a:t>PageRank</a:t>
            </a:r>
            <a:r>
              <a:rPr lang="en-US" sz="2000" b="1" spc="-170" dirty="0">
                <a:solidFill>
                  <a:schemeClr val="tx1"/>
                </a:solidFill>
                <a:latin typeface="Myanmar Text"/>
                <a:cs typeface="Myanmar Text"/>
              </a:rPr>
              <a:t> </a:t>
            </a:r>
            <a:r>
              <a:rPr lang="en-US" sz="2000" b="1" spc="-95" dirty="0">
                <a:solidFill>
                  <a:schemeClr val="tx1"/>
                </a:solidFill>
                <a:latin typeface="Myanmar Text"/>
                <a:cs typeface="Myanmar Text"/>
              </a:rPr>
              <a:t>algorithm</a:t>
            </a:r>
            <a:endParaRPr lang="en-US" sz="2000" dirty="0">
              <a:solidFill>
                <a:schemeClr val="tx1"/>
              </a:solidFill>
              <a:latin typeface="Myanmar Text"/>
              <a:cs typeface="Myanmar Text"/>
            </a:endParaRPr>
          </a:p>
          <a:p>
            <a:pPr lvl="1" algn="just">
              <a:defRPr/>
            </a:pPr>
            <a:r>
              <a:rPr lang="en-US" dirty="0">
                <a:solidFill>
                  <a:schemeClr val="tx1"/>
                </a:solidFill>
                <a:latin typeface="Myanmar Text"/>
                <a:cs typeface="Myanmar Text"/>
              </a:rPr>
              <a:t>1</a:t>
            </a:r>
            <a:r>
              <a:rPr lang="en-US" baseline="24691" dirty="0">
                <a:solidFill>
                  <a:schemeClr val="tx1"/>
                </a:solidFill>
                <a:latin typeface="Myanmar Text"/>
                <a:cs typeface="Myanmar Text"/>
              </a:rPr>
              <a:t>st </a:t>
            </a:r>
            <a:r>
              <a:rPr lang="en-US" dirty="0">
                <a:solidFill>
                  <a:schemeClr val="tx1"/>
                </a:solidFill>
                <a:latin typeface="Myanmar Text"/>
                <a:cs typeface="Myanmar Text"/>
              </a:rPr>
              <a:t>rank…..2</a:t>
            </a:r>
            <a:r>
              <a:rPr lang="en-US" baseline="24691" dirty="0">
                <a:solidFill>
                  <a:schemeClr val="tx1"/>
                </a:solidFill>
                <a:latin typeface="Myanmar Text"/>
                <a:cs typeface="Myanmar Text"/>
              </a:rPr>
              <a:t>nd </a:t>
            </a:r>
            <a:r>
              <a:rPr lang="en-US" dirty="0">
                <a:solidFill>
                  <a:schemeClr val="tx1"/>
                </a:solidFill>
                <a:latin typeface="Myanmar Text"/>
                <a:cs typeface="Myanmar Text"/>
              </a:rPr>
              <a:t>rank……3</a:t>
            </a:r>
            <a:r>
              <a:rPr lang="en-US" baseline="24691" dirty="0">
                <a:solidFill>
                  <a:schemeClr val="tx1"/>
                </a:solidFill>
                <a:latin typeface="Myanmar Text"/>
                <a:cs typeface="Myanmar Text"/>
              </a:rPr>
              <a:t>rd </a:t>
            </a:r>
            <a:r>
              <a:rPr lang="en-US" dirty="0">
                <a:solidFill>
                  <a:schemeClr val="tx1"/>
                </a:solidFill>
                <a:latin typeface="Myanmar Text"/>
                <a:cs typeface="Myanmar Text"/>
              </a:rPr>
              <a:t>rank……10</a:t>
            </a:r>
            <a:r>
              <a:rPr lang="en-US" baseline="24691" dirty="0">
                <a:solidFill>
                  <a:schemeClr val="tx1"/>
                </a:solidFill>
                <a:latin typeface="Myanmar Text"/>
                <a:cs typeface="Myanmar Text"/>
              </a:rPr>
              <a:t>th</a:t>
            </a:r>
            <a:r>
              <a:rPr lang="en-US" spc="322" baseline="24691" dirty="0">
                <a:solidFill>
                  <a:schemeClr val="tx1"/>
                </a:solidFill>
                <a:latin typeface="Myanmar Text"/>
                <a:cs typeface="Myanmar Text"/>
              </a:rPr>
              <a:t> </a:t>
            </a:r>
            <a:r>
              <a:rPr lang="en-US" dirty="0">
                <a:solidFill>
                  <a:schemeClr val="tx1"/>
                </a:solidFill>
                <a:latin typeface="Myanmar Text"/>
                <a:cs typeface="Myanmar Text"/>
              </a:rPr>
              <a:t>rank………….</a:t>
            </a:r>
          </a:p>
          <a:p>
            <a:pPr algn="just">
              <a:defRPr/>
            </a:pPr>
            <a:endParaRPr lang="en-US" sz="2000" dirty="0">
              <a:solidFill>
                <a:schemeClr val="tx1"/>
              </a:solidFill>
              <a:latin typeface="Myanmar Text"/>
              <a:cs typeface="Myanmar Text"/>
            </a:endParaRPr>
          </a:p>
          <a:p>
            <a:pPr algn="just">
              <a:defRPr/>
            </a:pPr>
            <a:endParaRPr lang="en-US" dirty="0">
              <a:solidFill>
                <a:schemeClr val="tx1"/>
              </a:solidFill>
              <a:latin typeface="Myanmar Text"/>
              <a:cs typeface="Myanmar Text"/>
            </a:endParaRPr>
          </a:p>
          <a:p>
            <a:pPr algn="just">
              <a:defRPr/>
            </a:pPr>
            <a:endParaRPr lang="en-US" dirty="0">
              <a:solidFill>
                <a:schemeClr val="tx1"/>
              </a:solidFill>
              <a:latin typeface="Myanmar Text"/>
              <a:cs typeface="Myanmar Text"/>
            </a:endParaRPr>
          </a:p>
          <a:p>
            <a:pPr algn="just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939" name="Title 2">
            <a:extLst>
              <a:ext uri="{FF2B5EF4-FFF2-40B4-BE49-F238E27FC236}">
                <a16:creationId xmlns:a16="http://schemas.microsoft.com/office/drawing/2014/main" id="{32F7DD66-49C6-403A-9C4F-BE46223B7F6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01800" y="833438"/>
            <a:ext cx="60325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b="1">
                <a:solidFill>
                  <a:schemeClr val="tx2"/>
                </a:solidFill>
                <a:ea typeface="ＭＳ Ｐゴシック" panose="020B0600070205080204" pitchFamily="34" charset="-128"/>
              </a:rPr>
              <a:t>Search Engine Working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29D5E-BD43-46B2-BDF8-43C69607CFF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701800" y="1447801"/>
            <a:ext cx="6489700" cy="3587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pc="-190" dirty="0">
                <a:uFill>
                  <a:solidFill>
                    <a:srgbClr val="252525"/>
                  </a:solidFill>
                </a:uFill>
                <a:latin typeface="Myanmar Text"/>
                <a:cs typeface="Myanmar Text"/>
              </a:rPr>
              <a:t>TYPES </a:t>
            </a:r>
            <a:r>
              <a:rPr lang="en-US" spc="-85" dirty="0">
                <a:uFill>
                  <a:solidFill>
                    <a:srgbClr val="252525"/>
                  </a:solidFill>
                </a:uFill>
                <a:latin typeface="Myanmar Text"/>
                <a:cs typeface="Myanmar Text"/>
              </a:rPr>
              <a:t>OF </a:t>
            </a:r>
            <a:r>
              <a:rPr lang="en-US" spc="-210" dirty="0">
                <a:uFill>
                  <a:solidFill>
                    <a:srgbClr val="252525"/>
                  </a:solidFill>
                </a:uFill>
                <a:latin typeface="Myanmar Text"/>
                <a:cs typeface="Myanmar Text"/>
              </a:rPr>
              <a:t>RANKING</a:t>
            </a:r>
            <a:r>
              <a:rPr lang="en-US" spc="-100" dirty="0">
                <a:uFill>
                  <a:solidFill>
                    <a:srgbClr val="252525"/>
                  </a:solidFill>
                </a:uFill>
                <a:latin typeface="Myanmar Text"/>
                <a:cs typeface="Myanmar Text"/>
              </a:rPr>
              <a:t> </a:t>
            </a:r>
            <a:r>
              <a:rPr lang="en-US" spc="-195" dirty="0">
                <a:uFill>
                  <a:solidFill>
                    <a:srgbClr val="252525"/>
                  </a:solidFill>
                </a:uFill>
                <a:latin typeface="Myanmar Text"/>
                <a:cs typeface="Myanmar Text"/>
              </a:rPr>
              <a:t>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60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1">
            <a:extLst>
              <a:ext uri="{FF2B5EF4-FFF2-40B4-BE49-F238E27FC236}">
                <a16:creationId xmlns:a16="http://schemas.microsoft.com/office/drawing/2014/main" id="{94187706-1928-470D-BEDD-42F627932CC9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2327276"/>
            <a:ext cx="8440738" cy="3827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355600" algn="just">
              <a:spcBef>
                <a:spcPts val="1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Myanmar Text" panose="020B0502040204020203" pitchFamily="34" charset="0"/>
                <a:ea typeface="ＭＳ Ｐゴシック" panose="020B0600070205080204" pitchFamily="34" charset="-128"/>
              </a:rPr>
              <a:t>Weighted Page Rank algorithm: </a:t>
            </a:r>
            <a:r>
              <a:rPr lang="en-US" altLang="en-US" sz="2000" dirty="0">
                <a:solidFill>
                  <a:schemeClr val="tx1"/>
                </a:solidFill>
                <a:latin typeface="Myanmar Text" panose="020B0502040204020203" pitchFamily="34" charset="0"/>
                <a:ea typeface="ＭＳ Ｐゴシック" panose="020B0600070205080204" pitchFamily="34" charset="-128"/>
              </a:rPr>
              <a:t>Weighted Page Rank algorithm is an  extension of the Page-Rank algorithm. This algorithm allocates a higher  rank values to the more significant pages rather than dividing the rank  value of a page evenly among its outgoing linked web pages.</a:t>
            </a:r>
          </a:p>
          <a:p>
            <a:pPr marL="355600" algn="just">
              <a:spcBef>
                <a:spcPts val="10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Myanmar Text" panose="020B0502040204020203" pitchFamily="34" charset="0"/>
                <a:ea typeface="ＭＳ Ｐゴシック" panose="020B0600070205080204" pitchFamily="34" charset="-128"/>
              </a:rPr>
              <a:t>Distance Rank Algorithm: </a:t>
            </a:r>
            <a:r>
              <a:rPr lang="en-US" altLang="en-US" sz="2000" dirty="0">
                <a:solidFill>
                  <a:schemeClr val="tx1"/>
                </a:solidFill>
                <a:latin typeface="Myanmar Text" panose="020B0502040204020203" pitchFamily="34" charset="0"/>
                <a:ea typeface="ＭＳ Ｐゴシック" panose="020B0600070205080204" pitchFamily="34" charset="-128"/>
              </a:rPr>
              <a:t>The distance between pages is considered as a  factor. The algorithm calculates the minimum average distance between  two or more web pages.</a:t>
            </a:r>
          </a:p>
          <a:p>
            <a:pPr marL="355600" algn="just">
              <a:spcBef>
                <a:spcPts val="10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Myanmar Text" panose="020B0502040204020203" pitchFamily="34" charset="0"/>
                <a:ea typeface="ＭＳ Ｐゴシック" panose="020B0600070205080204" pitchFamily="34" charset="-128"/>
              </a:rPr>
              <a:t>Topic sensitive Rank Algorithm </a:t>
            </a:r>
            <a:r>
              <a:rPr lang="en-US" altLang="en-US" sz="2000" dirty="0">
                <a:solidFill>
                  <a:schemeClr val="tx1"/>
                </a:solidFill>
                <a:latin typeface="Myanmar Text" panose="020B0502040204020203" pitchFamily="34" charset="0"/>
                <a:ea typeface="ＭＳ Ｐゴシック" panose="020B0600070205080204" pitchFamily="34" charset="-128"/>
              </a:rPr>
              <a:t>: This algorithm computes the scores of  web page according to the importance of content available on web page.</a:t>
            </a:r>
          </a:p>
          <a:p>
            <a:pPr marL="355600" algn="just"/>
            <a:endParaRPr lang="en-US" altLang="en-US" sz="2000" dirty="0">
              <a:solidFill>
                <a:schemeClr val="tx1"/>
              </a:solidFill>
              <a:latin typeface="Myanmar Text" panose="020B0502040204020203" pitchFamily="34" charset="0"/>
              <a:ea typeface="ＭＳ Ｐゴシック" panose="020B0600070205080204" pitchFamily="34" charset="-128"/>
            </a:endParaRPr>
          </a:p>
          <a:p>
            <a:pPr marL="355600" algn="just"/>
            <a:endParaRPr lang="en-US" altLang="en-US" dirty="0">
              <a:solidFill>
                <a:schemeClr val="tx1"/>
              </a:solidFill>
              <a:latin typeface="Myanmar Text" panose="020B0502040204020203" pitchFamily="34" charset="0"/>
              <a:ea typeface="ＭＳ Ｐゴシック" panose="020B0600070205080204" pitchFamily="34" charset="-128"/>
            </a:endParaRPr>
          </a:p>
          <a:p>
            <a:pPr marL="355600" algn="just"/>
            <a:endParaRPr lang="en-US" altLang="en-US" dirty="0">
              <a:solidFill>
                <a:schemeClr val="tx1"/>
              </a:solidFill>
              <a:latin typeface="Myanmar Text" panose="020B0502040204020203" pitchFamily="34" charset="0"/>
              <a:ea typeface="ＭＳ Ｐゴシック" panose="020B0600070205080204" pitchFamily="34" charset="-128"/>
            </a:endParaRPr>
          </a:p>
          <a:p>
            <a:pPr marL="355600" algn="just"/>
            <a:endParaRPr lang="en-US" alt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0963" name="Title 2">
            <a:extLst>
              <a:ext uri="{FF2B5EF4-FFF2-40B4-BE49-F238E27FC236}">
                <a16:creationId xmlns:a16="http://schemas.microsoft.com/office/drawing/2014/main" id="{EFF482FE-E1EF-4A99-8EA7-1D50824A8DD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01800" y="833438"/>
            <a:ext cx="60325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b="1">
                <a:solidFill>
                  <a:schemeClr val="tx2"/>
                </a:solidFill>
                <a:ea typeface="ＭＳ Ｐゴシック" panose="020B0600070205080204" pitchFamily="34" charset="-128"/>
              </a:rPr>
              <a:t>Search Engine Working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E5650-3739-4A54-8CE6-BC4D58E4AF5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701800" y="1447801"/>
            <a:ext cx="6489700" cy="3587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pc="-190" dirty="0">
                <a:uFill>
                  <a:solidFill>
                    <a:srgbClr val="252525"/>
                  </a:solidFill>
                </a:uFill>
                <a:latin typeface="Myanmar Text"/>
                <a:cs typeface="Myanmar Text"/>
              </a:rPr>
              <a:t>TYPES </a:t>
            </a:r>
            <a:r>
              <a:rPr lang="en-US" spc="-85" dirty="0">
                <a:uFill>
                  <a:solidFill>
                    <a:srgbClr val="252525"/>
                  </a:solidFill>
                </a:uFill>
                <a:latin typeface="Myanmar Text"/>
                <a:cs typeface="Myanmar Text"/>
              </a:rPr>
              <a:t>OF </a:t>
            </a:r>
            <a:r>
              <a:rPr lang="en-US" spc="-210" dirty="0">
                <a:uFill>
                  <a:solidFill>
                    <a:srgbClr val="252525"/>
                  </a:solidFill>
                </a:uFill>
                <a:latin typeface="Myanmar Text"/>
                <a:cs typeface="Myanmar Text"/>
              </a:rPr>
              <a:t>RANKING</a:t>
            </a:r>
            <a:r>
              <a:rPr lang="en-US" spc="-100" dirty="0">
                <a:uFill>
                  <a:solidFill>
                    <a:srgbClr val="252525"/>
                  </a:solidFill>
                </a:uFill>
                <a:latin typeface="Myanmar Text"/>
                <a:cs typeface="Myanmar Text"/>
              </a:rPr>
              <a:t> </a:t>
            </a:r>
            <a:r>
              <a:rPr lang="en-US" spc="-195" dirty="0">
                <a:uFill>
                  <a:solidFill>
                    <a:srgbClr val="252525"/>
                  </a:solidFill>
                </a:uFill>
                <a:latin typeface="Myanmar Text"/>
                <a:cs typeface="Myanmar Text"/>
              </a:rPr>
              <a:t>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01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1">
            <a:extLst>
              <a:ext uri="{FF2B5EF4-FFF2-40B4-BE49-F238E27FC236}">
                <a16:creationId xmlns:a16="http://schemas.microsoft.com/office/drawing/2014/main" id="{366020A0-5550-429E-9EB3-26302AF20EB3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2327276"/>
            <a:ext cx="8440738" cy="3827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55600">
              <a:spcBef>
                <a:spcPts val="100"/>
              </a:spcBef>
            </a:pPr>
            <a:r>
              <a:rPr lang="en-US" altLang="en-US" sz="2000" dirty="0">
                <a:solidFill>
                  <a:schemeClr val="tx1"/>
                </a:solidFill>
                <a:latin typeface="Myanmar Text" panose="020B0502040204020203" pitchFamily="34" charset="0"/>
                <a:ea typeface="ＭＳ Ｐゴシック" panose="020B0600070205080204" pitchFamily="34" charset="-128"/>
              </a:rPr>
              <a:t>In “PageRank” the page word is not for web page though it is used for  ranking pages.</a:t>
            </a:r>
          </a:p>
          <a:p>
            <a:pPr marL="355600">
              <a:spcBef>
                <a:spcPts val="1000"/>
              </a:spcBef>
            </a:pPr>
            <a:r>
              <a:rPr lang="en-US" altLang="en-US" sz="2000" dirty="0">
                <a:solidFill>
                  <a:schemeClr val="tx1"/>
                </a:solidFill>
                <a:latin typeface="Myanmar Text" panose="020B0502040204020203" pitchFamily="34" charset="0"/>
                <a:ea typeface="ＭＳ Ｐゴシック" panose="020B0600070205080204" pitchFamily="34" charset="-128"/>
              </a:rPr>
              <a:t>The PageRank algorithm originally developed at Stanford University by  Larry Page in 1996 as part of a research project about a new search  engine. So it got its name from Larry Page.</a:t>
            </a:r>
          </a:p>
          <a:p>
            <a:pPr marL="355600">
              <a:spcBef>
                <a:spcPts val="1000"/>
              </a:spcBef>
            </a:pPr>
            <a:r>
              <a:rPr lang="en-US" altLang="en-US" sz="2000" dirty="0">
                <a:solidFill>
                  <a:schemeClr val="tx1"/>
                </a:solidFill>
                <a:latin typeface="Myanmar Text" panose="020B0502040204020203" pitchFamily="34" charset="0"/>
                <a:ea typeface="ＭＳ Ｐゴシック" panose="020B0600070205080204" pitchFamily="34" charset="-128"/>
              </a:rPr>
              <a:t>PageRank is an algorithm used by the Google web search engine to rank  websites in their search engine results.</a:t>
            </a:r>
          </a:p>
          <a:p>
            <a:pPr marL="355600">
              <a:spcBef>
                <a:spcPts val="1000"/>
              </a:spcBef>
            </a:pPr>
            <a:r>
              <a:rPr lang="en-US" altLang="en-US" sz="2000" dirty="0">
                <a:solidFill>
                  <a:schemeClr val="tx1"/>
                </a:solidFill>
                <a:latin typeface="Myanmar Text" panose="020B0502040204020203" pitchFamily="34" charset="0"/>
                <a:ea typeface="ＭＳ Ｐゴシック" panose="020B0600070205080204" pitchFamily="34" charset="-128"/>
              </a:rPr>
              <a:t>The PageRank algorithm does not rank the whole website, but it’s     	determined for each page individually.</a:t>
            </a:r>
          </a:p>
          <a:p>
            <a:pPr marL="355600" algn="just"/>
            <a:endParaRPr lang="en-US" altLang="en-US" sz="2000" dirty="0">
              <a:solidFill>
                <a:schemeClr val="tx1"/>
              </a:solidFill>
              <a:latin typeface="Myanmar Text" panose="020B0502040204020203" pitchFamily="34" charset="0"/>
              <a:ea typeface="ＭＳ Ｐゴシック" panose="020B0600070205080204" pitchFamily="34" charset="-128"/>
            </a:endParaRPr>
          </a:p>
          <a:p>
            <a:pPr marL="355600" algn="just"/>
            <a:endParaRPr lang="en-US" altLang="en-US" dirty="0">
              <a:solidFill>
                <a:schemeClr val="tx1"/>
              </a:solidFill>
              <a:latin typeface="Myanmar Text" panose="020B0502040204020203" pitchFamily="34" charset="0"/>
              <a:ea typeface="ＭＳ Ｐゴシック" panose="020B0600070205080204" pitchFamily="34" charset="-128"/>
            </a:endParaRPr>
          </a:p>
          <a:p>
            <a:pPr marL="355600" algn="just"/>
            <a:endParaRPr lang="en-US" altLang="en-US" dirty="0">
              <a:solidFill>
                <a:schemeClr val="tx1"/>
              </a:solidFill>
              <a:latin typeface="Myanmar Text" panose="020B0502040204020203" pitchFamily="34" charset="0"/>
              <a:ea typeface="ＭＳ Ｐゴシック" panose="020B0600070205080204" pitchFamily="34" charset="-128"/>
            </a:endParaRPr>
          </a:p>
          <a:p>
            <a:pPr marL="355600" algn="just"/>
            <a:endParaRPr lang="en-US" alt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1987" name="Title 2">
            <a:extLst>
              <a:ext uri="{FF2B5EF4-FFF2-40B4-BE49-F238E27FC236}">
                <a16:creationId xmlns:a16="http://schemas.microsoft.com/office/drawing/2014/main" id="{2D3571E1-FA98-42E3-B896-082D1B562B6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01800" y="833438"/>
            <a:ext cx="60325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b="1">
                <a:solidFill>
                  <a:schemeClr val="tx2"/>
                </a:solidFill>
                <a:ea typeface="ＭＳ Ｐゴシック" panose="020B0600070205080204" pitchFamily="34" charset="-128"/>
              </a:rPr>
              <a:t>Search Engine Working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F83B8-6CED-4EC0-B621-30B8AFEEE13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701800" y="1447801"/>
            <a:ext cx="6489700" cy="3587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u="heavy" spc="-215" dirty="0">
                <a:uFill>
                  <a:solidFill>
                    <a:srgbClr val="252525"/>
                  </a:solidFill>
                </a:uFill>
                <a:latin typeface="Myanmar Text"/>
                <a:cs typeface="Myanmar Text"/>
              </a:rPr>
              <a:t>PAGERANK</a:t>
            </a:r>
            <a:r>
              <a:rPr lang="en-US" u="heavy" spc="-155" dirty="0">
                <a:uFill>
                  <a:solidFill>
                    <a:srgbClr val="252525"/>
                  </a:solidFill>
                </a:uFill>
                <a:latin typeface="Myanmar Text"/>
                <a:cs typeface="Myanmar Text"/>
              </a:rPr>
              <a:t> </a:t>
            </a:r>
            <a:r>
              <a:rPr lang="en-US" u="heavy" spc="-200" dirty="0">
                <a:uFill>
                  <a:solidFill>
                    <a:srgbClr val="252525"/>
                  </a:solidFill>
                </a:uFill>
                <a:latin typeface="Myanmar Text"/>
                <a:cs typeface="Myanmar Text"/>
              </a:rPr>
              <a:t>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73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FDC53A6-78FF-4AF2-862B-4FAFFD9D62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2595" y="910407"/>
            <a:ext cx="5124128" cy="736740"/>
          </a:xfrm>
        </p:spPr>
        <p:txBody>
          <a:bodyPr vert="horz" wrap="square" lIns="91440" tIns="13335" rIns="91440" bIns="45720" rtlCol="0" anchor="b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z="4400" dirty="0">
                <a:solidFill>
                  <a:srgbClr val="548ED4"/>
                </a:solidFill>
              </a:rPr>
              <a:t>PR</a:t>
            </a:r>
            <a:r>
              <a:rPr sz="4400" spc="-55" dirty="0">
                <a:solidFill>
                  <a:srgbClr val="548ED4"/>
                </a:solidFill>
              </a:rPr>
              <a:t> </a:t>
            </a:r>
            <a:r>
              <a:rPr sz="4400" spc="-15" dirty="0">
                <a:solidFill>
                  <a:srgbClr val="548ED4"/>
                </a:solidFill>
              </a:rPr>
              <a:t>Formula</a:t>
            </a:r>
            <a:endParaRPr sz="4400"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07852EA-DD8D-483F-BBE1-BA1982DACE39}"/>
              </a:ext>
            </a:extLst>
          </p:cNvPr>
          <p:cNvSpPr txBox="1"/>
          <p:nvPr/>
        </p:nvSpPr>
        <p:spPr>
          <a:xfrm>
            <a:off x="2365375" y="5429250"/>
            <a:ext cx="7105650" cy="30003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lang="en-US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d</a:t>
            </a:r>
            <a:r>
              <a:rPr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 = </a:t>
            </a:r>
            <a:r>
              <a:rPr spc="-5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Damping </a:t>
            </a:r>
            <a:r>
              <a:rPr spc="-15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Factor </a:t>
            </a:r>
            <a:r>
              <a:rPr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; </a:t>
            </a:r>
            <a:r>
              <a:rPr spc="-5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PR(N) </a:t>
            </a:r>
            <a:r>
              <a:rPr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= PR </a:t>
            </a:r>
            <a:r>
              <a:rPr spc="-5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of Linking </a:t>
            </a:r>
            <a:r>
              <a:rPr spc="-10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Site </a:t>
            </a:r>
            <a:r>
              <a:rPr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; </a:t>
            </a:r>
            <a:r>
              <a:rPr lang="en-US" spc="-5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T</a:t>
            </a:r>
            <a:r>
              <a:rPr spc="-5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(N) </a:t>
            </a:r>
            <a:r>
              <a:rPr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: No </a:t>
            </a:r>
            <a:r>
              <a:rPr spc="-5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of Outbound</a:t>
            </a:r>
            <a:r>
              <a:rPr spc="260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 </a:t>
            </a:r>
            <a:r>
              <a:rPr spc="-10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Links</a:t>
            </a:r>
            <a:endParaRPr dirty="0">
              <a:latin typeface="Calibri"/>
              <a:ea typeface="ＭＳ Ｐゴシック"/>
              <a:cs typeface="Calibri"/>
            </a:endParaRPr>
          </a:p>
        </p:txBody>
      </p:sp>
      <p:pic>
        <p:nvPicPr>
          <p:cNvPr id="2050" name="Picture 2" descr="How a Page Rank is calculated in Gephi">
            <a:extLst>
              <a:ext uri="{FF2B5EF4-FFF2-40B4-BE49-F238E27FC236}">
                <a16:creationId xmlns:a16="http://schemas.microsoft.com/office/drawing/2014/main" id="{39BFD77A-B93F-4079-A285-9CCFBADF6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31" y="2466975"/>
            <a:ext cx="9268287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67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1231AEA-01D5-418A-AF77-29FAD68E0E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00148" y="615554"/>
            <a:ext cx="3580089" cy="673902"/>
          </a:xfrm>
        </p:spPr>
        <p:txBody>
          <a:bodyPr vert="horz" wrap="square" lIns="91440" tIns="12065" rIns="91440" bIns="45720" rtlCol="0" anchor="b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20" dirty="0"/>
              <a:t>Example</a:t>
            </a:r>
            <a:endParaRPr dirty="0"/>
          </a:p>
        </p:txBody>
      </p:sp>
      <p:pic>
        <p:nvPicPr>
          <p:cNvPr id="3074" name="Picture 2" descr="Google PageRank Check">
            <a:extLst>
              <a:ext uri="{FF2B5EF4-FFF2-40B4-BE49-F238E27FC236}">
                <a16:creationId xmlns:a16="http://schemas.microsoft.com/office/drawing/2014/main" id="{3070BFDF-FF72-4038-B88E-466070EEF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307" y="1864843"/>
            <a:ext cx="5667246" cy="456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8C38152F-7FA0-435C-B1C1-869E38CB0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668" y="3113860"/>
            <a:ext cx="417769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aleway"/>
              </a:rPr>
              <a:t> you can use the original formula for calculating PageRank: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chemeClr val="bg1"/>
              </a:solidFill>
              <a:latin typeface="Raleway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99946A-54B2-41F1-B867-DFD2AA7ABFE8}"/>
              </a:ext>
            </a:extLst>
          </p:cNvPr>
          <p:cNvSpPr txBox="1"/>
          <p:nvPr/>
        </p:nvSpPr>
        <p:spPr>
          <a:xfrm>
            <a:off x="350527" y="5022184"/>
            <a:ext cx="60992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PR(A) = (1-d) + d (PR(T1)/C(T1) + … + PR(Tn)/C(Tn))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9A772B-5FE4-48B0-ABF2-401A7B07B1DB}"/>
              </a:ext>
            </a:extLst>
          </p:cNvPr>
          <p:cNvSpPr txBox="1"/>
          <p:nvPr/>
        </p:nvSpPr>
        <p:spPr>
          <a:xfrm>
            <a:off x="379710" y="6143572"/>
            <a:ext cx="6099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https://www.sycosure.com/blog/google-pagerank-check/</a:t>
            </a:r>
          </a:p>
        </p:txBody>
      </p:sp>
    </p:spTree>
    <p:extLst>
      <p:ext uri="{BB962C8B-B14F-4D97-AF65-F5344CB8AC3E}">
        <p14:creationId xmlns:p14="http://schemas.microsoft.com/office/powerpoint/2010/main" val="3634374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DDD9FFA-D251-40F8-9EC9-956F67A453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75098" y="965861"/>
            <a:ext cx="6486999" cy="489878"/>
          </a:xfrm>
        </p:spPr>
        <p:txBody>
          <a:bodyPr vert="horz" wrap="square" lIns="91440" tIns="12700" rIns="91440" bIns="45720" rtlCol="0" anchor="b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2800" spc="-5" dirty="0">
                <a:solidFill>
                  <a:srgbClr val="000000"/>
                </a:solidFill>
              </a:rPr>
              <a:t>Now lets </a:t>
            </a:r>
            <a:r>
              <a:rPr sz="2800" dirty="0">
                <a:solidFill>
                  <a:srgbClr val="000000"/>
                </a:solidFill>
              </a:rPr>
              <a:t>take a </a:t>
            </a:r>
            <a:r>
              <a:rPr sz="2800" spc="-5" dirty="0">
                <a:solidFill>
                  <a:srgbClr val="000000"/>
                </a:solidFill>
              </a:rPr>
              <a:t>look </a:t>
            </a:r>
            <a:r>
              <a:rPr sz="2800" dirty="0">
                <a:solidFill>
                  <a:srgbClr val="000000"/>
                </a:solidFill>
              </a:rPr>
              <a:t>at how </a:t>
            </a:r>
            <a:r>
              <a:rPr sz="2800" spc="-5" dirty="0">
                <a:solidFill>
                  <a:srgbClr val="000000"/>
                </a:solidFill>
              </a:rPr>
              <a:t>it</a:t>
            </a:r>
            <a:r>
              <a:rPr sz="2800" spc="-110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works:</a:t>
            </a:r>
            <a:endParaRPr sz="2800" dirty="0">
              <a:solidFill>
                <a:srgbClr val="000000"/>
              </a:solidFill>
            </a:endParaRPr>
          </a:p>
        </p:txBody>
      </p:sp>
      <p:sp>
        <p:nvSpPr>
          <p:cNvPr id="46083" name="object 3">
            <a:extLst>
              <a:ext uri="{FF2B5EF4-FFF2-40B4-BE49-F238E27FC236}">
                <a16:creationId xmlns:a16="http://schemas.microsoft.com/office/drawing/2014/main" id="{657E21DA-5E11-4542-BFB0-C229E106E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05064"/>
            <a:ext cx="12042843" cy="5252936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8C1F946-76B1-4058-9E57-F4F673C4214E}"/>
              </a:ext>
            </a:extLst>
          </p:cNvPr>
          <p:cNvSpPr txBox="1"/>
          <p:nvPr/>
        </p:nvSpPr>
        <p:spPr>
          <a:xfrm>
            <a:off x="6369051" y="704850"/>
            <a:ext cx="3675063" cy="56673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pc="-5" dirty="0">
                <a:latin typeface="Myanmar Text"/>
                <a:ea typeface="ＭＳ Ｐゴシック"/>
                <a:cs typeface="Myanmar Text"/>
                <a:hlinkClick r:id="rId3"/>
              </a:rPr>
              <a:t>http://www.math.cornell.edu/~mec/Winter2009/R</a:t>
            </a:r>
            <a:endParaRPr dirty="0">
              <a:latin typeface="Myanmar Text"/>
              <a:ea typeface="ＭＳ Ｐゴシック"/>
              <a:cs typeface="Myanmar Text"/>
            </a:endParaRPr>
          </a:p>
        </p:txBody>
      </p:sp>
    </p:spTree>
    <p:extLst>
      <p:ext uri="{BB962C8B-B14F-4D97-AF65-F5344CB8AC3E}">
        <p14:creationId xmlns:p14="http://schemas.microsoft.com/office/powerpoint/2010/main" val="3718406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object 2">
            <a:extLst>
              <a:ext uri="{FF2B5EF4-FFF2-40B4-BE49-F238E27FC236}">
                <a16:creationId xmlns:a16="http://schemas.microsoft.com/office/drawing/2014/main" id="{BC016B8C-5329-4029-9600-E6BCD3D5B479}"/>
              </a:ext>
            </a:extLst>
          </p:cNvPr>
          <p:cNvSpPr>
            <a:spLocks/>
          </p:cNvSpPr>
          <p:nvPr/>
        </p:nvSpPr>
        <p:spPr bwMode="auto">
          <a:xfrm>
            <a:off x="1524000" y="714375"/>
            <a:ext cx="1193800" cy="508000"/>
          </a:xfrm>
          <a:custGeom>
            <a:avLst/>
            <a:gdLst>
              <a:gd name="T0" fmla="*/ 0 w 1592580"/>
              <a:gd name="T1" fmla="*/ 0 h 508000"/>
              <a:gd name="T2" fmla="*/ 0 w 1592580"/>
              <a:gd name="T3" fmla="*/ 503948 h 508000"/>
              <a:gd name="T4" fmla="*/ 221027 w 1592580"/>
              <a:gd name="T5" fmla="*/ 507491 h 508000"/>
              <a:gd name="T6" fmla="*/ 238831 w 1592580"/>
              <a:gd name="T7" fmla="*/ 507491 h 508000"/>
              <a:gd name="T8" fmla="*/ 239666 w 1592580"/>
              <a:gd name="T9" fmla="*/ 502665 h 508000"/>
              <a:gd name="T10" fmla="*/ 239935 w 1592580"/>
              <a:gd name="T11" fmla="*/ 501141 h 508000"/>
              <a:gd name="T12" fmla="*/ 240273 w 1592580"/>
              <a:gd name="T13" fmla="*/ 499617 h 508000"/>
              <a:gd name="T14" fmla="*/ 240543 w 1592580"/>
              <a:gd name="T15" fmla="*/ 497966 h 508000"/>
              <a:gd name="T16" fmla="*/ 281190 w 1592580"/>
              <a:gd name="T17" fmla="*/ 268858 h 508000"/>
              <a:gd name="T18" fmla="*/ 282127 w 1592580"/>
              <a:gd name="T19" fmla="*/ 261714 h 508000"/>
              <a:gd name="T20" fmla="*/ 282441 w 1592580"/>
              <a:gd name="T21" fmla="*/ 254571 h 508000"/>
              <a:gd name="T22" fmla="*/ 282127 w 1592580"/>
              <a:gd name="T23" fmla="*/ 247427 h 508000"/>
              <a:gd name="T24" fmla="*/ 281190 w 1592580"/>
              <a:gd name="T25" fmla="*/ 240283 h 508000"/>
              <a:gd name="T26" fmla="*/ 240543 w 1592580"/>
              <a:gd name="T27" fmla="*/ 11302 h 508000"/>
              <a:gd name="T28" fmla="*/ 239666 w 1592580"/>
              <a:gd name="T29" fmla="*/ 11302 h 508000"/>
              <a:gd name="T30" fmla="*/ 239666 w 1592580"/>
              <a:gd name="T31" fmla="*/ 6476 h 508000"/>
              <a:gd name="T32" fmla="*/ 238831 w 1592580"/>
              <a:gd name="T33" fmla="*/ 6476 h 508000"/>
              <a:gd name="T34" fmla="*/ 237975 w 1592580"/>
              <a:gd name="T35" fmla="*/ 1777 h 508000"/>
              <a:gd name="T36" fmla="*/ 221027 w 1592580"/>
              <a:gd name="T37" fmla="*/ 1777 h 508000"/>
              <a:gd name="T38" fmla="*/ 0 w 1592580"/>
              <a:gd name="T39" fmla="*/ 0 h 50800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592580"/>
              <a:gd name="T61" fmla="*/ 0 h 508000"/>
              <a:gd name="T62" fmla="*/ 1592580 w 1592580"/>
              <a:gd name="T63" fmla="*/ 508000 h 50800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C046B03-C74D-4034-A9FF-6E4C1B429CF1}"/>
              </a:ext>
            </a:extLst>
          </p:cNvPr>
          <p:cNvSpPr txBox="1"/>
          <p:nvPr/>
        </p:nvSpPr>
        <p:spPr>
          <a:xfrm>
            <a:off x="3527426" y="581026"/>
            <a:ext cx="1082675" cy="29051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b="1" spc="-95" dirty="0">
                <a:solidFill>
                  <a:srgbClr val="252525"/>
                </a:solidFill>
                <a:latin typeface="Myanmar Text"/>
                <a:ea typeface="ＭＳ Ｐゴシック"/>
                <a:cs typeface="Myanmar Text"/>
              </a:rPr>
              <a:t>STEP:</a:t>
            </a:r>
            <a:r>
              <a:rPr b="1" spc="-114" dirty="0">
                <a:solidFill>
                  <a:srgbClr val="252525"/>
                </a:solidFill>
                <a:latin typeface="Myanmar Text"/>
                <a:ea typeface="ＭＳ Ｐゴシック"/>
                <a:cs typeface="Myanmar Text"/>
              </a:rPr>
              <a:t> </a:t>
            </a:r>
            <a:r>
              <a:rPr b="1" spc="-70" dirty="0">
                <a:solidFill>
                  <a:srgbClr val="252525"/>
                </a:solidFill>
                <a:latin typeface="Myanmar Text"/>
                <a:ea typeface="ＭＳ Ｐゴシック"/>
                <a:cs typeface="Myanmar Text"/>
              </a:rPr>
              <a:t>1</a:t>
            </a:r>
            <a:endParaRPr dirty="0">
              <a:latin typeface="Myanmar Text"/>
              <a:ea typeface="ＭＳ Ｐゴシック"/>
              <a:cs typeface="Myanmar Text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F5E6685-9DDA-4FB1-B457-7A2001D5E502}"/>
              </a:ext>
            </a:extLst>
          </p:cNvPr>
          <p:cNvSpPr txBox="1"/>
          <p:nvPr/>
        </p:nvSpPr>
        <p:spPr>
          <a:xfrm>
            <a:off x="7340600" y="581026"/>
            <a:ext cx="812800" cy="29051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b="1" spc="-95" dirty="0">
                <a:latin typeface="Myanmar Text"/>
                <a:ea typeface="ＭＳ Ｐゴシック"/>
                <a:cs typeface="Myanmar Text"/>
              </a:rPr>
              <a:t>STEP:</a:t>
            </a:r>
            <a:r>
              <a:rPr b="1" spc="-114" dirty="0">
                <a:latin typeface="Myanmar Text"/>
                <a:ea typeface="ＭＳ Ｐゴシック"/>
                <a:cs typeface="Myanmar Text"/>
              </a:rPr>
              <a:t> </a:t>
            </a:r>
            <a:r>
              <a:rPr b="1" spc="-70" dirty="0">
                <a:latin typeface="Myanmar Text"/>
                <a:ea typeface="ＭＳ Ｐゴシック"/>
                <a:cs typeface="Myanmar Text"/>
              </a:rPr>
              <a:t>2</a:t>
            </a:r>
            <a:endParaRPr dirty="0">
              <a:latin typeface="Myanmar Text"/>
              <a:ea typeface="ＭＳ Ｐゴシック"/>
              <a:cs typeface="Myanmar Tex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3799FF-E5C8-444A-B93E-9DFDEB17E483}"/>
              </a:ext>
            </a:extLst>
          </p:cNvPr>
          <p:cNvSpPr/>
          <p:nvPr/>
        </p:nvSpPr>
        <p:spPr>
          <a:xfrm>
            <a:off x="3079750" y="1665288"/>
            <a:ext cx="1392238" cy="80486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840B3D-FA37-4C56-AA53-A2BAF4C221D7}"/>
              </a:ext>
            </a:extLst>
          </p:cNvPr>
          <p:cNvSpPr/>
          <p:nvPr/>
        </p:nvSpPr>
        <p:spPr>
          <a:xfrm>
            <a:off x="4870450" y="4029076"/>
            <a:ext cx="1392238" cy="8048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0B3368-6B41-46E5-B9F3-69961B2F708E}"/>
              </a:ext>
            </a:extLst>
          </p:cNvPr>
          <p:cNvSpPr/>
          <p:nvPr/>
        </p:nvSpPr>
        <p:spPr>
          <a:xfrm>
            <a:off x="6332539" y="1655763"/>
            <a:ext cx="1392237" cy="80486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686145-B066-4C1A-9F64-79B4B1B4A4E5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4471988" y="2058989"/>
            <a:ext cx="1860550" cy="79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BE2769-0CC1-41EC-8217-BBB5B5B24A9F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776663" y="2470151"/>
            <a:ext cx="1789112" cy="15589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BDA2D4-5DE0-462A-B3A5-C81DA3D8D5D0}"/>
              </a:ext>
            </a:extLst>
          </p:cNvPr>
          <p:cNvCxnSpPr>
            <a:stCxn id="9" idx="2"/>
            <a:endCxn id="8" idx="0"/>
          </p:cNvCxnSpPr>
          <p:nvPr/>
        </p:nvCxnSpPr>
        <p:spPr>
          <a:xfrm flipH="1">
            <a:off x="5565775" y="2460625"/>
            <a:ext cx="1462088" cy="15684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C489E6-0F19-4C85-9EA2-6C54C5158312}"/>
              </a:ext>
            </a:extLst>
          </p:cNvPr>
          <p:cNvCxnSpPr/>
          <p:nvPr/>
        </p:nvCxnSpPr>
        <p:spPr>
          <a:xfrm flipH="1" flipV="1">
            <a:off x="3475038" y="2455863"/>
            <a:ext cx="1638300" cy="15287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116" name="Rectangle 27">
            <a:extLst>
              <a:ext uri="{FF2B5EF4-FFF2-40B4-BE49-F238E27FC236}">
                <a16:creationId xmlns:a16="http://schemas.microsoft.com/office/drawing/2014/main" id="{3670BDC5-5548-4FD1-8BA5-80E956397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248276"/>
            <a:ext cx="7588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70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en-US" altLang="en-US" sz="2400" b="1" dirty="0">
                <a:latin typeface="Myanmar Text" panose="020B0502040204020203" pitchFamily="34" charset="0"/>
              </a:rPr>
              <a:t>PR(A)=(1-d)+d(PR(T1)/C(T1)+………+ PR(Tn)/C(Tn))</a:t>
            </a:r>
            <a:endParaRPr lang="en-US" altLang="en-US" sz="2400" dirty="0">
              <a:latin typeface="Myanmar Tex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01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867</Words>
  <Application>Microsoft Office PowerPoint</Application>
  <PresentationFormat>Widescreen</PresentationFormat>
  <Paragraphs>107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Century Gothic</vt:lpstr>
      <vt:lpstr>Myanmar Text</vt:lpstr>
      <vt:lpstr>Raleway</vt:lpstr>
      <vt:lpstr>Wingdings 2</vt:lpstr>
      <vt:lpstr>Quotable</vt:lpstr>
      <vt:lpstr>PowerPoint Presentation</vt:lpstr>
      <vt:lpstr>Search Engine Working</vt:lpstr>
      <vt:lpstr>Search Engine Working</vt:lpstr>
      <vt:lpstr>Search Engine Working</vt:lpstr>
      <vt:lpstr>Search Engine Working</vt:lpstr>
      <vt:lpstr>PR Formula</vt:lpstr>
      <vt:lpstr>Example</vt:lpstr>
      <vt:lpstr>Now lets take a look at how it works: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 Overview</dc:title>
  <dc:creator>Abhishek Shukla</dc:creator>
  <cp:lastModifiedBy>Abhishek Shukla</cp:lastModifiedBy>
  <cp:revision>40</cp:revision>
  <dcterms:created xsi:type="dcterms:W3CDTF">2021-01-11T10:58:22Z</dcterms:created>
  <dcterms:modified xsi:type="dcterms:W3CDTF">2021-02-05T06:15:06Z</dcterms:modified>
</cp:coreProperties>
</file>