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364" r:id="rId2"/>
    <p:sldId id="365" r:id="rId3"/>
    <p:sldId id="306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3255253-FAD1-4343-B676-3562BB58A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D359CBD-CC06-40DD-A00F-E7BA953C06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20FEFD2-2E88-41C3-9101-C3DCED5D3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DB89C9-0709-4DAE-A5AE-D48F296CDE8F}" type="slidenum">
              <a:rPr lang="en-ZA" altLang="en-US"/>
              <a:pPr eaLnBrk="1" hangingPunct="1"/>
              <a:t>1</a:t>
            </a:fld>
            <a:endParaRPr lang="en-Z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2/9/2021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idigit.com/blog/what-is-digital-market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Billede 9" descr="dreamstime_www_world.jpg">
            <a:extLst>
              <a:ext uri="{FF2B5EF4-FFF2-40B4-BE49-F238E27FC236}">
                <a16:creationId xmlns:a16="http://schemas.microsoft.com/office/drawing/2014/main" id="{B247ED1D-A654-4854-85FC-193A2FF1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4D226D43-363F-4508-8D1B-29412EEC6D1B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8A8B18E-CEDB-49D8-A3C3-373152E3C8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300566" y="5143500"/>
            <a:ext cx="50815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lnSpc>
                <a:spcPct val="95000"/>
              </a:lnSpc>
            </a:pPr>
            <a:r>
              <a:rPr lang="en-US" altLang="en-US" sz="3000" b="1" dirty="0">
                <a:solidFill>
                  <a:schemeClr val="tx2"/>
                </a:solidFill>
              </a:rPr>
              <a:t>Types of Digital Marketing</a:t>
            </a:r>
            <a:endParaRPr lang="en-US" alt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>
            <a:extLst>
              <a:ext uri="{FF2B5EF4-FFF2-40B4-BE49-F238E27FC236}">
                <a16:creationId xmlns:a16="http://schemas.microsoft.com/office/drawing/2014/main" id="{17F59F49-E846-4971-ACDE-3733C58D82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Social Media Marketing</a:t>
            </a:r>
          </a:p>
        </p:txBody>
      </p:sp>
      <p:sp>
        <p:nvSpPr>
          <p:cNvPr id="59395" name="Text Placeholder 3">
            <a:extLst>
              <a:ext uri="{FF2B5EF4-FFF2-40B4-BE49-F238E27FC236}">
                <a16:creationId xmlns:a16="http://schemas.microsoft.com/office/drawing/2014/main" id="{140F9C02-5F5B-41B0-A1E6-6B2FE469D504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074" name="Picture 2" descr="25 Clever Content Marketing Examples with Amazing Results">
            <a:extLst>
              <a:ext uri="{FF2B5EF4-FFF2-40B4-BE49-F238E27FC236}">
                <a16:creationId xmlns:a16="http://schemas.microsoft.com/office/drawing/2014/main" id="{99928760-8A48-4CF2-B43C-FC89D7BD1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41" y="61374"/>
            <a:ext cx="5522259" cy="679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1 Indian Brands that are rocking Content Marketing">
            <a:extLst>
              <a:ext uri="{FF2B5EF4-FFF2-40B4-BE49-F238E27FC236}">
                <a16:creationId xmlns:a16="http://schemas.microsoft.com/office/drawing/2014/main" id="{39216D07-DA9A-4D19-9335-62785676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284"/>
            <a:ext cx="6407605" cy="36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61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>
            <a:extLst>
              <a:ext uri="{FF2B5EF4-FFF2-40B4-BE49-F238E27FC236}">
                <a16:creationId xmlns:a16="http://schemas.microsoft.com/office/drawing/2014/main" id="{4EB09C90-5F97-449C-B3AA-F81B8902165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It refers to the hiring of third parties, also called affiliates, who market a business’s content online. </a:t>
            </a:r>
          </a:p>
        </p:txBody>
      </p:sp>
      <p:sp>
        <p:nvSpPr>
          <p:cNvPr id="60419" name="Title 2">
            <a:extLst>
              <a:ext uri="{FF2B5EF4-FFF2-40B4-BE49-F238E27FC236}">
                <a16:creationId xmlns:a16="http://schemas.microsoft.com/office/drawing/2014/main" id="{C04497B5-712D-442E-BE62-C518FC781E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Affiliate Marketing</a:t>
            </a:r>
          </a:p>
        </p:txBody>
      </p:sp>
      <p:sp>
        <p:nvSpPr>
          <p:cNvPr id="60420" name="Text Placeholder 3">
            <a:extLst>
              <a:ext uri="{FF2B5EF4-FFF2-40B4-BE49-F238E27FC236}">
                <a16:creationId xmlns:a16="http://schemas.microsoft.com/office/drawing/2014/main" id="{2DFCDC0C-4760-4CEF-AD59-2E826AA7FE45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399D5B-5074-40EA-ABA1-39966E41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2770292"/>
            <a:ext cx="7338874" cy="3905147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47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>
            <a:extLst>
              <a:ext uri="{FF2B5EF4-FFF2-40B4-BE49-F238E27FC236}">
                <a16:creationId xmlns:a16="http://schemas.microsoft.com/office/drawing/2014/main" id="{DD587372-3504-49A4-B4E4-69DA5CAF493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9954" y="2153444"/>
            <a:ext cx="6464300" cy="46402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ZA" sz="1600" dirty="0">
                <a:solidFill>
                  <a:schemeClr val="tx1"/>
                </a:solidFill>
              </a:rPr>
              <a:t>ROI (return on investment)</a:t>
            </a:r>
          </a:p>
          <a:p>
            <a:pPr marL="0" indent="0">
              <a:buNone/>
              <a:defRPr/>
            </a:pPr>
            <a:endParaRPr lang="en-ZA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ZA" sz="1600" dirty="0">
                <a:solidFill>
                  <a:schemeClr val="tx1"/>
                </a:solidFill>
              </a:rPr>
              <a:t>Many tools and systems are available to calculate your ROI and to measure the effectiveness of your digital marketing campaign.</a:t>
            </a:r>
          </a:p>
          <a:p>
            <a:pPr marL="0" indent="0">
              <a:buNone/>
              <a:defRPr/>
            </a:pPr>
            <a:endParaRPr lang="en-ZA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ZA" sz="1600" b="1" dirty="0">
                <a:solidFill>
                  <a:schemeClr val="tx1"/>
                </a:solidFill>
              </a:rPr>
              <a:t>ROI tools</a:t>
            </a:r>
          </a:p>
          <a:p>
            <a:pPr marL="0" indent="0">
              <a:buNone/>
              <a:defRPr/>
            </a:pPr>
            <a:endParaRPr lang="en-ZA" sz="1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n-ZA" sz="1600" dirty="0">
                <a:solidFill>
                  <a:schemeClr val="tx1"/>
                </a:solidFill>
              </a:rPr>
              <a:t>Google analytics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sz="1600" dirty="0">
                <a:solidFill>
                  <a:schemeClr val="tx1"/>
                </a:solidFill>
              </a:rPr>
              <a:t>Google webmasters tools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sz="1600" dirty="0">
                <a:solidFill>
                  <a:schemeClr val="tx1"/>
                </a:solidFill>
              </a:rPr>
              <a:t>Basic </a:t>
            </a:r>
            <a:r>
              <a:rPr lang="en-ZA" sz="1600" dirty="0" err="1">
                <a:solidFill>
                  <a:schemeClr val="tx1"/>
                </a:solidFill>
              </a:rPr>
              <a:t>google</a:t>
            </a:r>
            <a:r>
              <a:rPr lang="en-ZA" sz="1600" dirty="0">
                <a:solidFill>
                  <a:schemeClr val="tx1"/>
                </a:solidFill>
              </a:rPr>
              <a:t> search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sz="1600" dirty="0">
                <a:solidFill>
                  <a:schemeClr val="tx1"/>
                </a:solidFill>
              </a:rPr>
              <a:t>Google </a:t>
            </a:r>
            <a:r>
              <a:rPr lang="en-ZA" sz="1600" dirty="0" err="1">
                <a:solidFill>
                  <a:schemeClr val="tx1"/>
                </a:solidFill>
              </a:rPr>
              <a:t>adwords</a:t>
            </a:r>
            <a:endParaRPr lang="en-ZA" sz="1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n-ZA" sz="1600" dirty="0">
                <a:solidFill>
                  <a:schemeClr val="tx1"/>
                </a:solidFill>
              </a:rPr>
              <a:t>Social media monitoring tools</a:t>
            </a:r>
          </a:p>
          <a:p>
            <a:pPr>
              <a:buFont typeface="Wingdings" pitchFamily="2" charset="2"/>
              <a:buChar char="ü"/>
              <a:defRPr/>
            </a:pPr>
            <a:endParaRPr lang="en-ZA" sz="1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endParaRPr lang="en-ZA" sz="1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endParaRPr lang="en-ZA" sz="1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ZA" sz="1600" b="1" dirty="0">
                <a:solidFill>
                  <a:schemeClr val="tx1"/>
                </a:solidFill>
              </a:rPr>
              <a:t>WHICH IS THE MOST EFFECTIVE? Find out and tell us!</a:t>
            </a:r>
          </a:p>
          <a:p>
            <a:pPr marL="0" indent="0">
              <a:buNone/>
              <a:defRPr/>
            </a:pPr>
            <a:endParaRPr lang="da-DK" sz="1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ü"/>
              <a:defRPr/>
            </a:pPr>
            <a:endParaRPr lang="en-ZA" sz="16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ZA" sz="16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2467" name="Titel 16">
            <a:extLst>
              <a:ext uri="{FF2B5EF4-FFF2-40B4-BE49-F238E27FC236}">
                <a16:creationId xmlns:a16="http://schemas.microsoft.com/office/drawing/2014/main" id="{814ECFB4-74A7-44DD-9952-F1D8DF3618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62468" name="Pladsholder til tekst 18">
            <a:extLst>
              <a:ext uri="{FF2B5EF4-FFF2-40B4-BE49-F238E27FC236}">
                <a16:creationId xmlns:a16="http://schemas.microsoft.com/office/drawing/2014/main" id="{96B04B82-F3C2-4156-B7EC-957CBD61226A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z="2000" i="1">
                <a:ea typeface="ＭＳ Ｐゴシック" panose="020B0600070205080204" pitchFamily="34" charset="-128"/>
              </a:rPr>
              <a:t>Digital marketing measurement</a:t>
            </a:r>
          </a:p>
        </p:txBody>
      </p:sp>
      <p:pic>
        <p:nvPicPr>
          <p:cNvPr id="62469" name="Picture 3">
            <a:extLst>
              <a:ext uri="{FF2B5EF4-FFF2-40B4-BE49-F238E27FC236}">
                <a16:creationId xmlns:a16="http://schemas.microsoft.com/office/drawing/2014/main" id="{9BF15A3B-AD24-48E6-A68C-0B66D668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3260725"/>
            <a:ext cx="41338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0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2F3908-2CED-4FF0-B695-3DAEAD24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ZA" sz="2400" b="1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With SEO, PPC was born – (pay per click)</a:t>
            </a:r>
          </a:p>
          <a:p>
            <a:pPr marL="0" indent="0">
              <a:buNone/>
              <a:defRPr/>
            </a:pPr>
            <a:endParaRPr lang="en-ZA" sz="2400" b="1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Build ads around keywords and pay for </a:t>
            </a:r>
            <a:b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</a:br>
            <a: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everyone that clicks the ad and visits your site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sz="24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Eg</a:t>
            </a:r>
            <a: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. Google’s </a:t>
            </a:r>
            <a:r>
              <a:rPr lang="en-ZA" sz="24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Adwords</a:t>
            </a:r>
            <a: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(3 line ads that show up </a:t>
            </a:r>
            <a:b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</a:br>
            <a: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on the right/top of search engine results)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Microsoft’s </a:t>
            </a:r>
            <a:r>
              <a:rPr lang="en-ZA" sz="24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Adcenter</a:t>
            </a:r>
            <a:endParaRPr lang="en-ZA" sz="24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Yahoo’s search marketing (Overture)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515" name="Text Placeholder 3">
            <a:extLst>
              <a:ext uri="{FF2B5EF4-FFF2-40B4-BE49-F238E27FC236}">
                <a16:creationId xmlns:a16="http://schemas.microsoft.com/office/drawing/2014/main" id="{414C83C8-4D98-400C-8AAA-7F00C8173CEC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687513" y="1774826"/>
            <a:ext cx="757555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How has digital marketing evolved over the years?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019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0CB255-A8D9-4A7D-81B5-A89617F7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Digital Marketing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90E9-0F49-4203-9E90-42E112CD741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pic>
        <p:nvPicPr>
          <p:cNvPr id="1026" name="Picture 2" descr="Various Types of Digital Marketing">
            <a:extLst>
              <a:ext uri="{FF2B5EF4-FFF2-40B4-BE49-F238E27FC236}">
                <a16:creationId xmlns:a16="http://schemas.microsoft.com/office/drawing/2014/main" id="{98599361-AE8C-4645-BD44-21D41EA7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585" y="2071951"/>
            <a:ext cx="6649569" cy="47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2158E-620E-41E6-81E7-DE869E17D9AC}"/>
              </a:ext>
            </a:extLst>
          </p:cNvPr>
          <p:cNvSpPr txBox="1"/>
          <p:nvPr/>
        </p:nvSpPr>
        <p:spPr>
          <a:xfrm>
            <a:off x="-51786" y="6641872"/>
            <a:ext cx="6147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What is Digital Marketing? Types &amp; Effective Marketing Strategies (infidigit.com)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73665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2">
            <a:extLst>
              <a:ext uri="{FF2B5EF4-FFF2-40B4-BE49-F238E27FC236}">
                <a16:creationId xmlns:a16="http://schemas.microsoft.com/office/drawing/2014/main" id="{2083F094-AECB-4AB7-A6B2-953D60A8FF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059488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Type of Digital Marketing</a:t>
            </a:r>
          </a:p>
        </p:txBody>
      </p:sp>
      <p:sp>
        <p:nvSpPr>
          <p:cNvPr id="52227" name="Text Placeholder 3">
            <a:extLst>
              <a:ext uri="{FF2B5EF4-FFF2-40B4-BE49-F238E27FC236}">
                <a16:creationId xmlns:a16="http://schemas.microsoft.com/office/drawing/2014/main" id="{6E5D5DB6-98B2-4109-BBE4-45C13DA33480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Email Marketing</a:t>
            </a:r>
          </a:p>
        </p:txBody>
      </p:sp>
      <p:pic>
        <p:nvPicPr>
          <p:cNvPr id="52228" name="Picture 2">
            <a:extLst>
              <a:ext uri="{FF2B5EF4-FFF2-40B4-BE49-F238E27FC236}">
                <a16:creationId xmlns:a16="http://schemas.microsoft.com/office/drawing/2014/main" id="{AD407234-833B-4983-AC5E-72994FC8B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5" y="1951038"/>
            <a:ext cx="11492753" cy="490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15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>
            <a:extLst>
              <a:ext uri="{FF2B5EF4-FFF2-40B4-BE49-F238E27FC236}">
                <a16:creationId xmlns:a16="http://schemas.microsoft.com/office/drawing/2014/main" id="{8306E137-236B-4323-B2B3-5EDBB38464B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" y="2327276"/>
            <a:ext cx="7751764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ZA" alt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PPC definition</a:t>
            </a:r>
            <a:r>
              <a:rPr lang="en-ZA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ZA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r>
              <a:rPr lang="en-ZA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Pay per click (PPC) is a type of sponsored online advertising that is used on a wide range of websites, including search engines, where the advertiser only pays if a web user clicks on their ad. Hence the title, 'pay per click'.</a:t>
            </a:r>
          </a:p>
          <a:p>
            <a:pPr marL="0" indent="0" algn="just">
              <a:buNone/>
            </a:pPr>
            <a:endParaRPr lang="en-ZA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r>
              <a:rPr lang="en-ZA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Advertisers place bids on keywords or phrases that they think their target audience would type in a search field when they are looking for specific goods or services. </a:t>
            </a:r>
          </a:p>
        </p:txBody>
      </p:sp>
      <p:sp>
        <p:nvSpPr>
          <p:cNvPr id="53251" name="Titel 16">
            <a:extLst>
              <a:ext uri="{FF2B5EF4-FFF2-40B4-BE49-F238E27FC236}">
                <a16:creationId xmlns:a16="http://schemas.microsoft.com/office/drawing/2014/main" id="{692DF83A-A9AD-4999-A99A-C4F0EFB455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53252" name="Pladsholder til tekst 18">
            <a:extLst>
              <a:ext uri="{FF2B5EF4-FFF2-40B4-BE49-F238E27FC236}">
                <a16:creationId xmlns:a16="http://schemas.microsoft.com/office/drawing/2014/main" id="{ADF3A0AB-587E-4231-A0A8-BE28DCFB740C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z="2000" i="1">
                <a:ea typeface="ＭＳ Ｐゴシック" panose="020B0600070205080204" pitchFamily="34" charset="-128"/>
              </a:rPr>
              <a:t>What is pay per click (PPC)? (brainstorm)</a:t>
            </a:r>
          </a:p>
        </p:txBody>
      </p:sp>
      <p:pic>
        <p:nvPicPr>
          <p:cNvPr id="53253" name="Picture 2">
            <a:extLst>
              <a:ext uri="{FF2B5EF4-FFF2-40B4-BE49-F238E27FC236}">
                <a16:creationId xmlns:a16="http://schemas.microsoft.com/office/drawing/2014/main" id="{3B465BFC-68C1-4DE0-98CA-F998C050F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3" y="2850776"/>
            <a:ext cx="2689082" cy="30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72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>
            <a:extLst>
              <a:ext uri="{FF2B5EF4-FFF2-40B4-BE49-F238E27FC236}">
                <a16:creationId xmlns:a16="http://schemas.microsoft.com/office/drawing/2014/main" id="{94172EB4-389D-446A-987B-267AFAF13A9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48235" y="2168526"/>
            <a:ext cx="11564471" cy="4448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ZA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Very fast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Get targeted visitors within hours (sometimes minutes)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yield highly profitable results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Great testing platform and can be highly targeted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Time of day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Geographic area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Keywords and phrases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Immediate feedback</a:t>
            </a:r>
          </a:p>
        </p:txBody>
      </p:sp>
      <p:sp>
        <p:nvSpPr>
          <p:cNvPr id="54275" name="Titel 16">
            <a:extLst>
              <a:ext uri="{FF2B5EF4-FFF2-40B4-BE49-F238E27FC236}">
                <a16:creationId xmlns:a16="http://schemas.microsoft.com/office/drawing/2014/main" id="{38D3B203-30A1-4BBE-BC90-B784F62893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54276" name="Pladsholder til tekst 18">
            <a:extLst>
              <a:ext uri="{FF2B5EF4-FFF2-40B4-BE49-F238E27FC236}">
                <a16:creationId xmlns:a16="http://schemas.microsoft.com/office/drawing/2014/main" id="{5EF3ADE7-598E-4F71-B7FC-D1B6BF40190A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z="2000" i="1">
                <a:ea typeface="ＭＳ Ｐゴシック" panose="020B0600070205080204" pitchFamily="34" charset="-128"/>
              </a:rPr>
              <a:t>Advantages of pay per click (PPC)? (brainstorm)</a:t>
            </a:r>
          </a:p>
        </p:txBody>
      </p:sp>
      <p:pic>
        <p:nvPicPr>
          <p:cNvPr id="2050" name="Picture 2" descr="The Advantages Small Schools Can Provide - Tenney School">
            <a:extLst>
              <a:ext uri="{FF2B5EF4-FFF2-40B4-BE49-F238E27FC236}">
                <a16:creationId xmlns:a16="http://schemas.microsoft.com/office/drawing/2014/main" id="{C22D5ADC-DD97-47F8-82FC-AC1C69315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816" y="4605805"/>
            <a:ext cx="4269890" cy="20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>
            <a:extLst>
              <a:ext uri="{FF2B5EF4-FFF2-40B4-BE49-F238E27FC236}">
                <a16:creationId xmlns:a16="http://schemas.microsoft.com/office/drawing/2014/main" id="{F981A787-8059-48A3-B785-67017EC58F7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86872" y="1998663"/>
            <a:ext cx="7368988" cy="481965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  <a:defRPr/>
            </a:pPr>
            <a:endParaRPr lang="en-ZA" sz="24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No guarantees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Heavy competition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You pay regardless of any sales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Competitive keywords demand higher bids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Restricted to text and image ads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sz="2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Traffic stops when you stop paying</a:t>
            </a:r>
          </a:p>
          <a:p>
            <a:pPr marL="0" indent="0">
              <a:buNone/>
              <a:defRPr/>
            </a:pPr>
            <a:endParaRPr lang="en-ZA" sz="24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5299" name="Titel 16">
            <a:extLst>
              <a:ext uri="{FF2B5EF4-FFF2-40B4-BE49-F238E27FC236}">
                <a16:creationId xmlns:a16="http://schemas.microsoft.com/office/drawing/2014/main" id="{51D5BD08-CA16-40E5-A02F-8480A4E7A7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55300" name="Pladsholder til tekst 18">
            <a:extLst>
              <a:ext uri="{FF2B5EF4-FFF2-40B4-BE49-F238E27FC236}">
                <a16:creationId xmlns:a16="http://schemas.microsoft.com/office/drawing/2014/main" id="{8DC4A8E7-751D-4A02-9AC9-78E468E5EB7B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z="2000" i="1">
                <a:ea typeface="ＭＳ Ｐゴシック" panose="020B0600070205080204" pitchFamily="34" charset="-128"/>
              </a:rPr>
              <a:t>Disadvantages of pay per click (PPC)?</a:t>
            </a:r>
          </a:p>
        </p:txBody>
      </p:sp>
      <p:pic>
        <p:nvPicPr>
          <p:cNvPr id="1026" name="Picture 2" descr="Disadvantage rubber stamp Royalty Free Vector Image">
            <a:extLst>
              <a:ext uri="{FF2B5EF4-FFF2-40B4-BE49-F238E27FC236}">
                <a16:creationId xmlns:a16="http://schemas.microsoft.com/office/drawing/2014/main" id="{C68AEE78-DD13-49EB-B4C5-C0D5AD93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247" y="2759169"/>
            <a:ext cx="2867026" cy="303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4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>
            <a:extLst>
              <a:ext uri="{FF2B5EF4-FFF2-40B4-BE49-F238E27FC236}">
                <a16:creationId xmlns:a16="http://schemas.microsoft.com/office/drawing/2014/main" id="{002B7C9F-784B-46CE-8E69-782030DF599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58588" y="2505076"/>
            <a:ext cx="5407212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en-ZA" altLang="en-US" sz="20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Social media marketing definition</a:t>
            </a:r>
            <a:r>
              <a:rPr lang="en-ZA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0" indent="0" algn="just">
              <a:buNone/>
            </a:pPr>
            <a:endParaRPr lang="en-ZA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r>
              <a:rPr lang="en-ZA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Social media is a medium or instrument for communication, like a newspaper or a radio.</a:t>
            </a:r>
          </a:p>
          <a:p>
            <a:pPr marL="0" indent="0" algn="just">
              <a:buNone/>
            </a:pPr>
            <a:endParaRPr lang="en-ZA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r>
              <a:rPr lang="en-ZA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Social media =  a social instrument of communication.</a:t>
            </a:r>
          </a:p>
          <a:p>
            <a:pPr marL="0" indent="0" algn="just">
              <a:buNone/>
            </a:pPr>
            <a:endParaRPr lang="en-ZA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6323" name="Titel 16">
            <a:extLst>
              <a:ext uri="{FF2B5EF4-FFF2-40B4-BE49-F238E27FC236}">
                <a16:creationId xmlns:a16="http://schemas.microsoft.com/office/drawing/2014/main" id="{88B37F12-B7FE-45F8-9D34-8757E36EAF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56324" name="Pladsholder til tekst 18">
            <a:extLst>
              <a:ext uri="{FF2B5EF4-FFF2-40B4-BE49-F238E27FC236}">
                <a16:creationId xmlns:a16="http://schemas.microsoft.com/office/drawing/2014/main" id="{E0BC1DD9-5147-4407-9390-A9B84629B7CC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74422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z="2000" i="1">
                <a:ea typeface="ＭＳ Ｐゴシック" panose="020B0600070205080204" pitchFamily="34" charset="-128"/>
              </a:rPr>
              <a:t>What is Social media marketing (SMM)? </a:t>
            </a:r>
          </a:p>
        </p:txBody>
      </p:sp>
      <p:pic>
        <p:nvPicPr>
          <p:cNvPr id="56325" name="Picture 2">
            <a:extLst>
              <a:ext uri="{FF2B5EF4-FFF2-40B4-BE49-F238E27FC236}">
                <a16:creationId xmlns:a16="http://schemas.microsoft.com/office/drawing/2014/main" id="{1FFD8D4A-BED8-47CE-B253-B1955EC8F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025" y="2646829"/>
            <a:ext cx="4243387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96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>
            <a:extLst>
              <a:ext uri="{FF2B5EF4-FFF2-40B4-BE49-F238E27FC236}">
                <a16:creationId xmlns:a16="http://schemas.microsoft.com/office/drawing/2014/main" id="{89A9C766-7221-4222-9A84-B3A98975CC4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2775744"/>
            <a:ext cx="11734800" cy="4551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ZA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Targeted traffic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High return on investment (ROI)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Does not require specialization or vast technical skills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Ability to go viral therefore high visibility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Cost effective (only time and effort)</a:t>
            </a:r>
          </a:p>
          <a:p>
            <a:pPr>
              <a:buFont typeface="Wingdings" panose="05000000000000000000" pitchFamily="2" charset="2"/>
              <a:buChar char="ü"/>
            </a:pPr>
            <a:endParaRPr lang="en-ZA" altLang="en-US" sz="2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7347" name="Titel 16">
            <a:extLst>
              <a:ext uri="{FF2B5EF4-FFF2-40B4-BE49-F238E27FC236}">
                <a16:creationId xmlns:a16="http://schemas.microsoft.com/office/drawing/2014/main" id="{CCC03DC0-A661-40C1-8858-4DC39798A3A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57348" name="Pladsholder til tekst 18">
            <a:extLst>
              <a:ext uri="{FF2B5EF4-FFF2-40B4-BE49-F238E27FC236}">
                <a16:creationId xmlns:a16="http://schemas.microsoft.com/office/drawing/2014/main" id="{1C223E9B-19C4-45BD-AACD-D9FD2327A1AA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z="2000" i="1">
                <a:ea typeface="ＭＳ Ｐゴシック" panose="020B0600070205080204" pitchFamily="34" charset="-128"/>
              </a:rPr>
              <a:t>Advantages of social media marketing (SMM)?</a:t>
            </a:r>
          </a:p>
        </p:txBody>
      </p:sp>
    </p:spTree>
    <p:extLst>
      <p:ext uri="{BB962C8B-B14F-4D97-AF65-F5344CB8AC3E}">
        <p14:creationId xmlns:p14="http://schemas.microsoft.com/office/powerpoint/2010/main" val="238924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>
            <a:extLst>
              <a:ext uri="{FF2B5EF4-FFF2-40B4-BE49-F238E27FC236}">
                <a16:creationId xmlns:a16="http://schemas.microsoft.com/office/drawing/2014/main" id="{147896A5-9D78-49BB-87CE-CCCA494373B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805082" y="3163794"/>
            <a:ext cx="7386918" cy="4797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ZA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More time consuming than SEO and PPC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No short term ROI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Everything is public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Ineffective use = brand credibility loss</a:t>
            </a:r>
          </a:p>
        </p:txBody>
      </p:sp>
      <p:sp>
        <p:nvSpPr>
          <p:cNvPr id="58371" name="Titel 16">
            <a:extLst>
              <a:ext uri="{FF2B5EF4-FFF2-40B4-BE49-F238E27FC236}">
                <a16:creationId xmlns:a16="http://schemas.microsoft.com/office/drawing/2014/main" id="{33A29828-5613-43BB-9A8C-F5E08A2A71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58372" name="Pladsholder til tekst 18">
            <a:extLst>
              <a:ext uri="{FF2B5EF4-FFF2-40B4-BE49-F238E27FC236}">
                <a16:creationId xmlns:a16="http://schemas.microsoft.com/office/drawing/2014/main" id="{02096F67-FE8F-4625-82C3-505F5D824874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z="2000" i="1">
                <a:ea typeface="ＭＳ Ｐゴシック" panose="020B0600070205080204" pitchFamily="34" charset="-128"/>
              </a:rPr>
              <a:t>Disadvantages of social media marketing (SMM)?</a:t>
            </a:r>
          </a:p>
        </p:txBody>
      </p:sp>
      <p:sp>
        <p:nvSpPr>
          <p:cNvPr id="58373" name="AutoShape 2" descr="Image result for disadvantage">
            <a:extLst>
              <a:ext uri="{FF2B5EF4-FFF2-40B4-BE49-F238E27FC236}">
                <a16:creationId xmlns:a16="http://schemas.microsoft.com/office/drawing/2014/main" id="{346EDFF2-C017-4F94-8C1E-730CA2051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4" name="AutoShape 4" descr="Image result for disadvantage">
            <a:extLst>
              <a:ext uri="{FF2B5EF4-FFF2-40B4-BE49-F238E27FC236}">
                <a16:creationId xmlns:a16="http://schemas.microsoft.com/office/drawing/2014/main" id="{C834EDD2-A22F-45DB-B3D3-3DA86CE15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8375" name="Picture 7" descr="download.jpg">
            <a:extLst>
              <a:ext uri="{FF2B5EF4-FFF2-40B4-BE49-F238E27FC236}">
                <a16:creationId xmlns:a16="http://schemas.microsoft.com/office/drawing/2014/main" id="{E06CB306-9C25-46B7-81FE-83DD607FD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1550"/>
            <a:ext cx="22002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17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479</Words>
  <Application>Microsoft Office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2</vt:lpstr>
      <vt:lpstr>Quotable</vt:lpstr>
      <vt:lpstr>PowerPoint Presentation</vt:lpstr>
      <vt:lpstr>Types of Digital Marketing</vt:lpstr>
      <vt:lpstr>Type of Digital Marketing</vt:lpstr>
      <vt:lpstr>Digital Marketing Overview</vt:lpstr>
      <vt:lpstr>Digital Marketing Overview</vt:lpstr>
      <vt:lpstr>Digital Marketing Overview</vt:lpstr>
      <vt:lpstr>Digital Marketing Overview</vt:lpstr>
      <vt:lpstr>Digital Marketing Overview</vt:lpstr>
      <vt:lpstr>Digital Marketing Overview</vt:lpstr>
      <vt:lpstr>Social Media Marketing</vt:lpstr>
      <vt:lpstr>Affiliate Marketing</vt:lpstr>
      <vt:lpstr>Digital Marketing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44</cp:revision>
  <dcterms:created xsi:type="dcterms:W3CDTF">2021-01-11T10:58:22Z</dcterms:created>
  <dcterms:modified xsi:type="dcterms:W3CDTF">2021-02-09T06:55:51Z</dcterms:modified>
</cp:coreProperties>
</file>