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364" r:id="rId2"/>
    <p:sldId id="300" r:id="rId3"/>
    <p:sldId id="380" r:id="rId4"/>
    <p:sldId id="381" r:id="rId5"/>
    <p:sldId id="382" r:id="rId6"/>
    <p:sldId id="370" r:id="rId7"/>
    <p:sldId id="378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43" d="100"/>
          <a:sy n="43" d="100"/>
        </p:scale>
        <p:origin x="6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4E2C5-A33C-43F7-BE4D-154D39C2FA1A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333EC-CD79-4E3F-AB33-AB8CE7CE7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87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D3255253-FAD1-4343-B676-3562BB58A3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ED359CBD-CC06-40DD-A00F-E7BA953C06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820FEFD2-2E88-41C3-9101-C3DCED5D38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3DB89C9-0709-4DAE-A5AE-D48F296CDE8F}" type="slidenum">
              <a:rPr lang="en-ZA" altLang="en-US"/>
              <a:pPr eaLnBrk="1" hangingPunct="1"/>
              <a:t>1</a:t>
            </a:fld>
            <a:endParaRPr lang="en-ZA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58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8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7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370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471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/>
          <p:nvPr userDrawn="1"/>
        </p:nvGrpSpPr>
        <p:grpSpPr>
          <a:xfrm>
            <a:off x="0" y="793659"/>
            <a:ext cx="12192000" cy="1178016"/>
            <a:chOff x="0" y="793659"/>
            <a:chExt cx="9144000" cy="11780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801699"/>
              <a:ext cx="9144000" cy="11684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ea typeface="ＭＳ Ｐゴシック" pitchFamily="-97" charset="-128"/>
              </a:endParaRPr>
            </a:p>
          </p:txBody>
        </p:sp>
        <p:pic>
          <p:nvPicPr>
            <p:cNvPr id="7" name="Billede 3" descr="dreamstime_www_world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4000" y="793659"/>
              <a:ext cx="1560000" cy="1178016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09600" y="2327276"/>
            <a:ext cx="109728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37067" y="8334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237067" y="14478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9BDB1CE-4403-4F1D-A325-02DEB805A846}" type="datetime1">
              <a:rPr lang="en-US"/>
              <a:pPr>
                <a:defRPr/>
              </a:pPr>
              <a:t>2/12/2021</a:t>
            </a:fld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97711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59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1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34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05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0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5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D89F527-EAA2-40D1-9997-F4B2C6C97036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0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89F527-EAA2-40D1-9997-F4B2C6C97036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503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ref_eventattributes.asp" TargetMode="External"/><Relationship Id="rId2" Type="http://schemas.openxmlformats.org/officeDocument/2006/relationships/hyperlink" Target="https://www.w3schools.com/tags/ref_standardattributes.asp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seoptimer.com/h1-checker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Billede 9" descr="dreamstime_www_world.jpg">
            <a:extLst>
              <a:ext uri="{FF2B5EF4-FFF2-40B4-BE49-F238E27FC236}">
                <a16:creationId xmlns:a16="http://schemas.microsoft.com/office/drawing/2014/main" id="{B247ED1D-A654-4854-85FC-193A2FF14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Kombinationstegning 7">
            <a:extLst>
              <a:ext uri="{FF2B5EF4-FFF2-40B4-BE49-F238E27FC236}">
                <a16:creationId xmlns:a16="http://schemas.microsoft.com/office/drawing/2014/main" id="{4D226D43-363F-4508-8D1B-29412EEC6D1B}"/>
              </a:ext>
            </a:extLst>
          </p:cNvPr>
          <p:cNvSpPr/>
          <p:nvPr/>
        </p:nvSpPr>
        <p:spPr bwMode="auto">
          <a:xfrm>
            <a:off x="1485900" y="3429000"/>
            <a:ext cx="9182100" cy="34290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defRPr/>
            </a:pPr>
            <a:endParaRPr lang="da-DK" sz="1600" b="1" kern="0" noProof="1">
              <a:solidFill>
                <a:srgbClr val="FFFFFF"/>
              </a:solidFill>
              <a:ea typeface="ＭＳ Ｐゴシック" pitchFamily="-97" charset="-128"/>
            </a:endParaRP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18A8B18E-CEDB-49D8-A3C3-373152E3C8E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43114" y="5110164"/>
            <a:ext cx="774895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>
              <a:lnSpc>
                <a:spcPct val="95000"/>
              </a:lnSpc>
            </a:pPr>
            <a:r>
              <a:rPr lang="en-US" altLang="en-US" sz="3000" b="1" dirty="0">
                <a:solidFill>
                  <a:schemeClr val="tx2"/>
                </a:solidFill>
              </a:rPr>
              <a:t>Types of Search Engine Optimization</a:t>
            </a:r>
          </a:p>
          <a:p>
            <a:pPr defTabSz="914400">
              <a:lnSpc>
                <a:spcPct val="95000"/>
              </a:lnSpc>
            </a:pPr>
            <a:endParaRPr lang="en-US" altLang="en-US" sz="1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A8974E-5520-4709-9D67-701931716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27277"/>
            <a:ext cx="10972800" cy="74439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Keyword tag is usually used to include 8-9 important keywords describing the webpage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7381A5-F819-45B0-87DE-F56075B8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Meta tag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97AF4-F6F5-48CC-852E-6DEEF5E5F78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9CF5C-5CA6-4505-81C9-484D956E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9" y="3215935"/>
            <a:ext cx="7894923" cy="354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1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F2B286-196D-4997-83C0-ACA276CF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 Tag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B7CFE-8EC7-439A-8405-6837E2E65EB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AF48751-ED4A-43D3-A742-1F03307135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532" y="2213255"/>
            <a:ext cx="11582400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&lt;h6&gt;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tags are used to define HTML headings.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defines the most important heading.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&lt;h6&gt;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defines the least important heading.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Only use one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per page - this should represent the main heading/subject for the whole page. Also, do not skip heading levels - start with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then use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 so 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81CEFE9-67C1-43E7-94D3-5918CBA3A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32" y="3208496"/>
            <a:ext cx="5628443" cy="6668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Global Attributes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&lt;h6&gt;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tags also supports the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Global Attributes in HTML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D6F165B-FEF0-4E11-9527-F48DFC8CB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32" y="4209743"/>
            <a:ext cx="5628443" cy="6668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Event Attributes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&lt;h6&gt;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tags also supports the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Event Attributes in HTML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951F3-5CBC-43CA-A894-81B43362E200}"/>
              </a:ext>
            </a:extLst>
          </p:cNvPr>
          <p:cNvSpPr txBox="1"/>
          <p:nvPr/>
        </p:nvSpPr>
        <p:spPr>
          <a:xfrm>
            <a:off x="206324" y="5410199"/>
            <a:ext cx="61744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proxima-nova"/>
              </a:rPr>
              <a:t>Headings are used to provide hierarchy and clarity to a web page. This helps visitors quickly scan the page and helps search engines understand its structure and topic.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A page starts with the H1 heading.">
            <a:extLst>
              <a:ext uri="{FF2B5EF4-FFF2-40B4-BE49-F238E27FC236}">
                <a16:creationId xmlns:a16="http://schemas.microsoft.com/office/drawing/2014/main" id="{229FB8F5-223E-41C1-8DE5-F9817CFA8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38" y="3429000"/>
            <a:ext cx="4428436" cy="262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BB9CE3-0BDC-4E7D-8299-9ADD47ABAE0D}"/>
              </a:ext>
            </a:extLst>
          </p:cNvPr>
          <p:cNvSpPr txBox="1"/>
          <p:nvPr/>
        </p:nvSpPr>
        <p:spPr>
          <a:xfrm>
            <a:off x="2565647" y="6383596"/>
            <a:ext cx="88621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F8F8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 tool:- H1 </a:t>
            </a:r>
            <a:r>
              <a:rPr lang="en-US" sz="12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all Header Tag Checker Tool (seoptimer.com)</a:t>
            </a:r>
            <a:endParaRPr lang="en-US" sz="1200" dirty="0"/>
          </a:p>
          <a:p>
            <a:r>
              <a:rPr lang="en-IN" sz="1200" dirty="0"/>
              <a:t>https://www.seoreviewtools.com/html-headings-checker/</a:t>
            </a:r>
          </a:p>
        </p:txBody>
      </p:sp>
    </p:spTree>
    <p:extLst>
      <p:ext uri="{BB962C8B-B14F-4D97-AF65-F5344CB8AC3E}">
        <p14:creationId xmlns:p14="http://schemas.microsoft.com/office/powerpoint/2010/main" val="787509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26A34A-B4BE-4375-B740-F7BE8B1C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435" y="2182380"/>
            <a:ext cx="10972800" cy="1836351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Keyword density refers to the number of times a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Open Sans"/>
              </a:rPr>
              <a:t>keyword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 appears on a given webpage or within a piece of content as a ratio or percentage of the overall word count. This is also sometimes referred to as </a:t>
            </a:r>
            <a:r>
              <a:rPr lang="en-US" b="0" i="1" dirty="0">
                <a:solidFill>
                  <a:schemeClr val="tx1"/>
                </a:solidFill>
                <a:effectLst/>
                <a:latin typeface="Open Sans"/>
              </a:rPr>
              <a:t>keyword frequency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, or the frequency with which a specific keyword appears on a webpage.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BDFC3F-2CF2-4EB2-8A51-F5F355D1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Density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CFD34-00E9-4FAD-AA94-DE7BA33B062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4161B-3AFC-47D3-8485-7DD64580E65C}"/>
              </a:ext>
            </a:extLst>
          </p:cNvPr>
          <p:cNvSpPr txBox="1"/>
          <p:nvPr/>
        </p:nvSpPr>
        <p:spPr>
          <a:xfrm>
            <a:off x="5434614" y="4394536"/>
            <a:ext cx="61477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Lato"/>
              </a:rPr>
              <a:t>Keyword density formula</a:t>
            </a:r>
          </a:p>
          <a:p>
            <a:pPr algn="just"/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Open Sans"/>
              </a:rPr>
              <a:t>Keyword density can also be calculated as a specific figure, should you need to. To determine the keyword density of a webpage, simply divide the number of times a given keyword is mentioned by the total number of words on the page – the resulting figure is the keyword density of that page.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7C98-4791-4345-9D32-8E6BB8791B53}"/>
              </a:ext>
            </a:extLst>
          </p:cNvPr>
          <p:cNvSpPr txBox="1"/>
          <p:nvPr/>
        </p:nvSpPr>
        <p:spPr>
          <a:xfrm>
            <a:off x="1759998" y="6488668"/>
            <a:ext cx="61477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https://www.wordstream.com/keyword-density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F4D3B-4EB8-46E7-819E-74E6DACCCADE}"/>
              </a:ext>
            </a:extLst>
          </p:cNvPr>
          <p:cNvSpPr txBox="1"/>
          <p:nvPr/>
        </p:nvSpPr>
        <p:spPr>
          <a:xfrm>
            <a:off x="5719439" y="6516210"/>
            <a:ext cx="61477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https://smallseotools.com/keyword-density-checker/</a:t>
            </a:r>
          </a:p>
        </p:txBody>
      </p:sp>
    </p:spTree>
    <p:extLst>
      <p:ext uri="{BB962C8B-B14F-4D97-AF65-F5344CB8AC3E}">
        <p14:creationId xmlns:p14="http://schemas.microsoft.com/office/powerpoint/2010/main" val="2587556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240462-B46B-46C7-8914-85929041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keyword domain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domain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name with 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keywords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in it (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BuyWidgets.com).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Search with the keyword and fine the result: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to set up a website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branded 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domain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domain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name without the 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keywords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in it (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Amazon.com). ...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search engines helped the 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keyword domain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industry by ranking those parked 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domain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names in the search results.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B0FFFE-327C-47E9-BA4C-750E3FEC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Domain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F7844-7758-4227-8B14-8EA50769951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37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0CC6FA-9FE1-4561-9849-0B6CA8497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27277"/>
            <a:ext cx="2985856" cy="1101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Poppins"/>
              </a:rPr>
              <a:t>URL is just a unique finger print that holds the unique location of a web page on the internet. 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667ACF-1EEB-4FCB-8124-62D3F83E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Optimizer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96D02-29C5-47F4-A803-1FE5AA5F9A6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2B959-63E1-4E5E-8BAB-5B3A248AE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26" y="1988284"/>
            <a:ext cx="3977196" cy="4869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4FAFA4-7C7E-451E-A2B8-BE3C33DEF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186" y="1986773"/>
            <a:ext cx="3699814" cy="486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68540B-0C03-4732-A3AD-D26AEF5E7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8" y="1994935"/>
            <a:ext cx="4627896" cy="47077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Also called "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 tags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and "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descriptions," 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 text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is the written copy that appears in place of an image on a webpage if the image fails to load on a user's screen.</a:t>
            </a:r>
          </a:p>
          <a:p>
            <a:pPr marL="0" indent="0" algn="just">
              <a:buNone/>
            </a:pP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 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helps screen-reading tools describe images to visually impaired readers and allows search engines to better crawl and rank your website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FFD606-5D5C-4747-9559-ECD60D8C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AltText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83154-4C17-49DE-BE89-9417E53B528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pic>
        <p:nvPicPr>
          <p:cNvPr id="3074" name="Picture 2" descr="Image result for alt text example">
            <a:extLst>
              <a:ext uri="{FF2B5EF4-FFF2-40B4-BE49-F238E27FC236}">
                <a16:creationId xmlns:a16="http://schemas.microsoft.com/office/drawing/2014/main" id="{E6E0556C-A4B4-4A2E-B6A2-2A34D121D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569" y="1994935"/>
            <a:ext cx="3234431" cy="498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lt text example">
            <a:extLst>
              <a:ext uri="{FF2B5EF4-FFF2-40B4-BE49-F238E27FC236}">
                <a16:creationId xmlns:a16="http://schemas.microsoft.com/office/drawing/2014/main" id="{14699DE5-CA16-4BE3-81E9-703B60F9F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459" y="2351256"/>
            <a:ext cx="3726541" cy="435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339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CE1397-F8C1-44CF-BD9C-805481EB4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27276"/>
            <a:ext cx="4273118" cy="1729819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Robots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txt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is a text file webmasters create to instruct web 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robots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(typically search engine 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robots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how to crawl pages on their website.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5E3F1A-6398-4A74-8762-6824628F2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Robot.txt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1D0BD-0B5F-4FF8-94FF-0F580DE5DD5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3B665A2-744F-479E-ACEC-42EFA159F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23907"/>
            <a:ext cx="485608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424A4F"/>
                </a:solidFill>
                <a:effectLst/>
                <a:latin typeface="Lato"/>
              </a:rPr>
              <a:t>Basic format: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424A4F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User-agent: [user-agent name]Disallow: [URL string not to be crawled]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0096BF-F3EA-401D-A096-B3ADDC7F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72" y="1970843"/>
            <a:ext cx="7131728" cy="482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0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Content Placeholder 1">
            <a:extLst>
              <a:ext uri="{FF2B5EF4-FFF2-40B4-BE49-F238E27FC236}">
                <a16:creationId xmlns:a16="http://schemas.microsoft.com/office/drawing/2014/main" id="{92FDB60D-740F-4CBD-82D8-7F86002EF483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471822" y="3169328"/>
            <a:ext cx="6649375" cy="35358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One-Page Optimization</a:t>
            </a:r>
          </a:p>
          <a:p>
            <a:pPr algn="just"/>
            <a:endParaRPr lang="en-US" alt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algn="just"/>
            <a:endParaRPr lang="en-US" alt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Off –Page Optimization</a:t>
            </a:r>
            <a:endParaRPr lang="en-US" alt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5539" name="Title 2">
            <a:extLst>
              <a:ext uri="{FF2B5EF4-FFF2-40B4-BE49-F238E27FC236}">
                <a16:creationId xmlns:a16="http://schemas.microsoft.com/office/drawing/2014/main" id="{240FEC5D-B8B8-4AFE-870E-2046072A6D6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01801" y="833438"/>
            <a:ext cx="6837363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Types of SEO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695A04-8780-4319-96B6-6B1F72C18CB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pic>
        <p:nvPicPr>
          <p:cNvPr id="1026" name="Picture 2" descr="Image result for on page and off page seo">
            <a:extLst>
              <a:ext uri="{FF2B5EF4-FFF2-40B4-BE49-F238E27FC236}">
                <a16:creationId xmlns:a16="http://schemas.microsoft.com/office/drawing/2014/main" id="{3454A688-21C3-476D-B580-EB009068F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6" y="2405000"/>
            <a:ext cx="5132732" cy="40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28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99CD48-A87C-4FF8-9822-85000298A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27277"/>
            <a:ext cx="10972800" cy="1862984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On-page 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optimization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(AKA 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on-page SEO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refers to all measures that can be taken directly within the website in order to improve its position in the search rankings.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 of this include measures to 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the content or improve the meta description and title tags.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3F003E-1E8F-4AB4-A001-8311BC70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On-Page Optimization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98441-CEA0-408D-8734-F9212911EA4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74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EDEA34-C65D-4EEE-851A-3F7214954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14212"/>
            <a:ext cx="10972800" cy="460618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IBM Plex Sans"/>
              </a:rPr>
              <a:t>There are three main technical components of a website that can be optimized: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IBM Plex Sans"/>
              </a:rPr>
              <a:t>Technical Optimization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  <a:latin typeface="IBM Plex Sans"/>
              </a:rPr>
              <a:t>Server Speed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  <a:latin typeface="IBM Plex Sans"/>
              </a:rPr>
              <a:t>Source Code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  <a:latin typeface="IBM Plex Sans"/>
              </a:rPr>
              <a:t>IP-addresses</a:t>
            </a:r>
          </a:p>
          <a:p>
            <a:pPr marL="4000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IBM Plex Sans"/>
              </a:rPr>
              <a:t>Content</a:t>
            </a:r>
          </a:p>
          <a:p>
            <a:pPr marL="857250" lvl="1" indent="-342900"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  <a:latin typeface="IBM Plex Sans"/>
              </a:rPr>
              <a:t>Text</a:t>
            </a:r>
          </a:p>
          <a:p>
            <a:pPr marL="857250" lvl="1" indent="-342900"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  <a:latin typeface="IBM Plex Sans"/>
              </a:rPr>
              <a:t>Structural text elements</a:t>
            </a:r>
          </a:p>
          <a:p>
            <a:pPr marL="857250" lvl="1" indent="-342900"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  <a:latin typeface="IBM Plex Sans"/>
              </a:rPr>
              <a:t>Graphics</a:t>
            </a:r>
          </a:p>
          <a:p>
            <a:pPr marL="857250" lvl="1" indent="-342900"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  <a:latin typeface="IBM Plex Sans"/>
              </a:rPr>
              <a:t>Videos</a:t>
            </a:r>
          </a:p>
          <a:p>
            <a:pPr marL="857250" lvl="1" indent="-342900"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  <a:latin typeface="IBM Plex Sans"/>
              </a:rPr>
              <a:t>Meta-Tags</a:t>
            </a:r>
          </a:p>
          <a:p>
            <a:pPr marL="857250" lvl="1" indent="-342900">
              <a:buFont typeface="+mj-lt"/>
              <a:buAutoNum type="alphaLcParenR"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7ABCEC-AEB5-44BA-AF4D-97E74F9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65" y="1345407"/>
            <a:ext cx="6112933" cy="563562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Space Grotesk Bold"/>
              </a:rPr>
              <a:t>Elements of On-Page Optimization</a:t>
            </a:r>
            <a:br>
              <a:rPr lang="en-IN" b="0" i="0" dirty="0">
                <a:solidFill>
                  <a:schemeClr val="tx1"/>
                </a:solidFill>
                <a:effectLst/>
                <a:latin typeface="Space Grotesk Bold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974DF-8959-4D61-9E5B-C4E44597C09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221E2F-0142-4CD5-A5CD-AD4224055048}"/>
              </a:ext>
            </a:extLst>
          </p:cNvPr>
          <p:cNvSpPr txBox="1"/>
          <p:nvPr/>
        </p:nvSpPr>
        <p:spPr>
          <a:xfrm>
            <a:off x="3497802" y="6488668"/>
            <a:ext cx="8084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https://www.searchmetrics.com</a:t>
            </a:r>
          </a:p>
        </p:txBody>
      </p:sp>
    </p:spTree>
    <p:extLst>
      <p:ext uri="{BB962C8B-B14F-4D97-AF65-F5344CB8AC3E}">
        <p14:creationId xmlns:p14="http://schemas.microsoft.com/office/powerpoint/2010/main" val="72247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EDEA34-C65D-4EEE-851A-3F7214954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14212"/>
            <a:ext cx="10972800" cy="460618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IBM Plex Sans"/>
              </a:rPr>
              <a:t>There are three main technical components of a website that can be optimized:</a:t>
            </a:r>
          </a:p>
          <a:p>
            <a:pPr marL="457200">
              <a:buFont typeface="+mj-lt"/>
              <a:buAutoNum type="arabicPeriod" startAt="3"/>
            </a:pPr>
            <a:r>
              <a:rPr lang="en-IN" dirty="0">
                <a:solidFill>
                  <a:schemeClr val="tx1"/>
                </a:solidFill>
              </a:rPr>
              <a:t>Internal links and structure</a:t>
            </a:r>
          </a:p>
          <a:p>
            <a:pPr marL="914400" lvl="1" indent="-342900">
              <a:buFont typeface="+mj-lt"/>
              <a:buAutoNum type="alphaLcParenR"/>
            </a:pPr>
            <a:r>
              <a:rPr lang="en-IN" dirty="0">
                <a:solidFill>
                  <a:schemeClr val="tx1"/>
                </a:solidFill>
              </a:rPr>
              <a:t>Logical structure and crawl depth</a:t>
            </a:r>
          </a:p>
          <a:p>
            <a:pPr marL="914400" lvl="1" indent="-342900">
              <a:buFont typeface="+mj-lt"/>
              <a:buAutoNum type="alphaLcParenR"/>
            </a:pPr>
            <a:r>
              <a:rPr lang="en-IN" dirty="0">
                <a:solidFill>
                  <a:schemeClr val="tx1"/>
                </a:solidFill>
              </a:rPr>
              <a:t>Internal Linking</a:t>
            </a:r>
          </a:p>
          <a:p>
            <a:pPr marL="914400" lvl="1" indent="-342900">
              <a:buFont typeface="+mj-lt"/>
              <a:buAutoNum type="alphaLcParenR"/>
            </a:pPr>
            <a:r>
              <a:rPr lang="en-IN" dirty="0">
                <a:solidFill>
                  <a:schemeClr val="tx1"/>
                </a:solidFill>
              </a:rPr>
              <a:t>Canonization</a:t>
            </a:r>
          </a:p>
          <a:p>
            <a:pPr marL="914400" lvl="1" indent="-342900">
              <a:buFont typeface="+mj-lt"/>
              <a:buAutoNum type="alphaLcParenR"/>
            </a:pPr>
            <a:r>
              <a:rPr lang="en-IN" dirty="0">
                <a:solidFill>
                  <a:schemeClr val="tx1"/>
                </a:solidFill>
              </a:rPr>
              <a:t>URL Structure</a:t>
            </a:r>
          </a:p>
          <a:p>
            <a:pPr marL="514350">
              <a:buFont typeface="+mj-lt"/>
              <a:buAutoNum type="arabicPeriod" startAt="3"/>
            </a:pPr>
            <a:r>
              <a:rPr lang="en-IN" dirty="0">
                <a:solidFill>
                  <a:schemeClr val="tx1"/>
                </a:solidFill>
              </a:rPr>
              <a:t>Design</a:t>
            </a:r>
          </a:p>
          <a:p>
            <a:pPr marL="914400" lvl="1">
              <a:buFont typeface="+mj-lt"/>
              <a:buAutoNum type="alphaLcParenR"/>
            </a:pPr>
            <a:r>
              <a:rPr lang="en-IN" dirty="0">
                <a:solidFill>
                  <a:schemeClr val="tx1"/>
                </a:solidFill>
              </a:rPr>
              <a:t>Mobile optimization</a:t>
            </a:r>
          </a:p>
          <a:p>
            <a:pPr marL="914400" lvl="1">
              <a:buFont typeface="+mj-lt"/>
              <a:buAutoNum type="alphaLcParenR"/>
            </a:pPr>
            <a:r>
              <a:rPr lang="en-IN" dirty="0">
                <a:solidFill>
                  <a:schemeClr val="tx1"/>
                </a:solidFill>
              </a:rPr>
              <a:t>File sizes</a:t>
            </a:r>
          </a:p>
          <a:p>
            <a:pPr marL="914400" lvl="1">
              <a:buFont typeface="+mj-lt"/>
              <a:buAutoNum type="alphaLcParenR"/>
            </a:pPr>
            <a:r>
              <a:rPr lang="en-IN" dirty="0">
                <a:solidFill>
                  <a:schemeClr val="tx1"/>
                </a:solidFill>
              </a:rPr>
              <a:t>Call to Action</a:t>
            </a:r>
          </a:p>
          <a:p>
            <a:pPr marL="971550" lvl="1" indent="-342900">
              <a:buFont typeface="+mj-lt"/>
              <a:buAutoNum type="alphaLcParenR"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7ABCEC-AEB5-44BA-AF4D-97E74F9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65" y="1345407"/>
            <a:ext cx="6112933" cy="563562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Space Grotesk Bold"/>
              </a:rPr>
              <a:t>Elements of On-Page Optimization</a:t>
            </a:r>
            <a:br>
              <a:rPr lang="en-IN" b="0" i="0" dirty="0">
                <a:solidFill>
                  <a:schemeClr val="tx1"/>
                </a:solidFill>
                <a:effectLst/>
                <a:latin typeface="Space Grotesk Bold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974DF-8959-4D61-9E5B-C4E44597C09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66E22-9173-4D37-ACD3-50664FF968DA}"/>
              </a:ext>
            </a:extLst>
          </p:cNvPr>
          <p:cNvSpPr txBox="1"/>
          <p:nvPr/>
        </p:nvSpPr>
        <p:spPr>
          <a:xfrm>
            <a:off x="3497802" y="6488668"/>
            <a:ext cx="8084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https://www.searchmetrics.com</a:t>
            </a:r>
          </a:p>
        </p:txBody>
      </p:sp>
    </p:spTree>
    <p:extLst>
      <p:ext uri="{BB962C8B-B14F-4D97-AF65-F5344CB8AC3E}">
        <p14:creationId xmlns:p14="http://schemas.microsoft.com/office/powerpoint/2010/main" val="72839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Content Placeholder 1">
            <a:extLst>
              <a:ext uri="{FF2B5EF4-FFF2-40B4-BE49-F238E27FC236}">
                <a16:creationId xmlns:a16="http://schemas.microsoft.com/office/drawing/2014/main" id="{2CCD7E0B-AE6E-4A9A-821C-1F6460839073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524000" y="2263775"/>
            <a:ext cx="9144000" cy="4886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altLang="en-US" sz="25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	Meta Tag</a:t>
            </a:r>
          </a:p>
          <a:p>
            <a:pPr algn="just"/>
            <a:r>
              <a:rPr lang="en-US" altLang="en-US" sz="25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Heading (H1-H6)</a:t>
            </a:r>
          </a:p>
          <a:p>
            <a:pPr algn="just"/>
            <a:r>
              <a:rPr lang="en-US" altLang="en-US" sz="25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Text</a:t>
            </a:r>
          </a:p>
          <a:p>
            <a:pPr algn="just"/>
            <a:r>
              <a:rPr lang="en-US" altLang="en-US" sz="25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Domain Name</a:t>
            </a:r>
          </a:p>
          <a:p>
            <a:pPr algn="just"/>
            <a:r>
              <a:rPr lang="en-US" altLang="en-US" sz="25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URL optimizer</a:t>
            </a:r>
          </a:p>
          <a:p>
            <a:pPr algn="just"/>
            <a:r>
              <a:rPr lang="en-US" altLang="en-US" sz="25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Alt Text</a:t>
            </a:r>
          </a:p>
          <a:p>
            <a:pPr algn="just"/>
            <a:endParaRPr lang="en-US" altLang="en-US" sz="25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185B8-3992-42EC-8478-0F2B9B4A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2" y="1397795"/>
            <a:ext cx="6112933" cy="56356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Keyword Placement Places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16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6CB78F-9B1C-4C4C-AEBC-75DE7F070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2327276"/>
            <a:ext cx="11005351" cy="1312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0" i="0" dirty="0">
                <a:solidFill>
                  <a:schemeClr val="tx1"/>
                </a:solidFill>
                <a:effectLst/>
                <a:latin typeface="geomanist"/>
              </a:rPr>
              <a:t>Meta tags are a type of HTML tag that provides search engines with information about a website page.</a:t>
            </a:r>
          </a:p>
          <a:p>
            <a:pPr marL="0" indent="0">
              <a:buNone/>
            </a:pPr>
            <a:endParaRPr lang="en-IN" sz="25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5B70F4-B1C1-4F6B-8642-A71D2BAF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Tag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A28FC-EBD3-4026-8CE1-FA7D94554E6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pic>
        <p:nvPicPr>
          <p:cNvPr id="1028" name="Picture 4" descr="Image result for meta tags in digital marketing">
            <a:extLst>
              <a:ext uri="{FF2B5EF4-FFF2-40B4-BE49-F238E27FC236}">
                <a16:creationId xmlns:a16="http://schemas.microsoft.com/office/drawing/2014/main" id="{B46299F8-9A90-4640-BE1E-B1407603A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31" y="2722126"/>
            <a:ext cx="7432459" cy="268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427B3B-2EEF-4AAA-BDB9-D5055B9B259B}"/>
              </a:ext>
            </a:extLst>
          </p:cNvPr>
          <p:cNvSpPr txBox="1"/>
          <p:nvPr/>
        </p:nvSpPr>
        <p:spPr>
          <a:xfrm>
            <a:off x="408373" y="3429000"/>
            <a:ext cx="3551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Meta-Tags are the words hidden in your website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Legal way of hiding words in webpages</a:t>
            </a:r>
            <a:endParaRPr lang="en-IN" dirty="0"/>
          </a:p>
        </p:txBody>
      </p:sp>
      <p:pic>
        <p:nvPicPr>
          <p:cNvPr id="1030" name="Picture 6" descr="meta tags">
            <a:extLst>
              <a:ext uri="{FF2B5EF4-FFF2-40B4-BE49-F238E27FC236}">
                <a16:creationId xmlns:a16="http://schemas.microsoft.com/office/drawing/2014/main" id="{C14D4A28-D29D-4D80-B9AF-D6ABE4AB2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1" y="5538272"/>
            <a:ext cx="68580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571CEC-B8BA-4BAC-9CE4-9693A19FFE17}"/>
              </a:ext>
            </a:extLst>
          </p:cNvPr>
          <p:cNvSpPr txBox="1"/>
          <p:nvPr/>
        </p:nvSpPr>
        <p:spPr>
          <a:xfrm>
            <a:off x="7051089" y="6340515"/>
            <a:ext cx="61477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dirty="0"/>
              <a:t>https://www.wordstream.com/meta-tags</a:t>
            </a:r>
          </a:p>
        </p:txBody>
      </p:sp>
    </p:spTree>
    <p:extLst>
      <p:ext uri="{BB962C8B-B14F-4D97-AF65-F5344CB8AC3E}">
        <p14:creationId xmlns:p14="http://schemas.microsoft.com/office/powerpoint/2010/main" val="205813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6EA2-36A4-4F0E-997E-0AB6E1601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27277"/>
            <a:ext cx="10972800" cy="12681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Title tags are used by search engine to identify the subject of the page.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&lt;title&gt;types of digital marketing&lt;/title&gt;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895778-748C-409E-BF7A-084F2C26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Tags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57428-2A91-49A5-B80A-7D5AC9CF18C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pic>
        <p:nvPicPr>
          <p:cNvPr id="2050" name="Picture 2" descr="Image result for title tag on page">
            <a:extLst>
              <a:ext uri="{FF2B5EF4-FFF2-40B4-BE49-F238E27FC236}">
                <a16:creationId xmlns:a16="http://schemas.microsoft.com/office/drawing/2014/main" id="{F08AA2B0-C47B-4A0E-951A-06D1DCAFA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47" y="4420618"/>
            <a:ext cx="6626953" cy="239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itle tag on page source">
            <a:extLst>
              <a:ext uri="{FF2B5EF4-FFF2-40B4-BE49-F238E27FC236}">
                <a16:creationId xmlns:a16="http://schemas.microsoft.com/office/drawing/2014/main" id="{2545A23D-9A3E-4E17-8E82-572A55372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4" y="3681590"/>
            <a:ext cx="5017135" cy="317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16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FA8A1C-7860-4E60-AFC3-70C14A754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27277"/>
            <a:ext cx="10972800" cy="11794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Meta Description tag is a short paragraph of the website written in HTML 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71E517-4343-4DEB-AD27-47EC4321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Tag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9DD11-C4E7-444B-82B2-71C543E2F5B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pic>
        <p:nvPicPr>
          <p:cNvPr id="3074" name="Picture 2" descr="Image result for meta description tag">
            <a:extLst>
              <a:ext uri="{FF2B5EF4-FFF2-40B4-BE49-F238E27FC236}">
                <a16:creationId xmlns:a16="http://schemas.microsoft.com/office/drawing/2014/main" id="{26D59488-7186-496E-98AD-951B66757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043" y="3340281"/>
            <a:ext cx="5953957" cy="351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meta description tag html">
            <a:extLst>
              <a:ext uri="{FF2B5EF4-FFF2-40B4-BE49-F238E27FC236}">
                <a16:creationId xmlns:a16="http://schemas.microsoft.com/office/drawing/2014/main" id="{C9427F01-E31D-4748-9469-747363C96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1" y="4181383"/>
            <a:ext cx="6496643" cy="267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458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793</Words>
  <Application>Microsoft Office PowerPoint</Application>
  <PresentationFormat>Widescreen</PresentationFormat>
  <Paragraphs>90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3" baseType="lpstr">
      <vt:lpstr>Arial</vt:lpstr>
      <vt:lpstr>Arial</vt:lpstr>
      <vt:lpstr>Calibri</vt:lpstr>
      <vt:lpstr>Century Gothic</vt:lpstr>
      <vt:lpstr>Consolas</vt:lpstr>
      <vt:lpstr>geomanist</vt:lpstr>
      <vt:lpstr>IBM Plex Sans</vt:lpstr>
      <vt:lpstr>Lato</vt:lpstr>
      <vt:lpstr>Open Sans</vt:lpstr>
      <vt:lpstr>Poppins</vt:lpstr>
      <vt:lpstr>proxima-nova</vt:lpstr>
      <vt:lpstr>Segoe UI</vt:lpstr>
      <vt:lpstr>SFMono-Regular</vt:lpstr>
      <vt:lpstr>Space Grotesk Bold</vt:lpstr>
      <vt:lpstr>Verdana</vt:lpstr>
      <vt:lpstr>Wingdings 2</vt:lpstr>
      <vt:lpstr>Quotable</vt:lpstr>
      <vt:lpstr>PowerPoint Presentation</vt:lpstr>
      <vt:lpstr>Types of SEO</vt:lpstr>
      <vt:lpstr>On-Page Optimization</vt:lpstr>
      <vt:lpstr>Elements of On-Page Optimization </vt:lpstr>
      <vt:lpstr>Elements of On-Page Optimization </vt:lpstr>
      <vt:lpstr>Keyword Placement Places </vt:lpstr>
      <vt:lpstr>Meta Tag</vt:lpstr>
      <vt:lpstr>Title Tags</vt:lpstr>
      <vt:lpstr>Description Tag</vt:lpstr>
      <vt:lpstr>Keyword Meta tag</vt:lpstr>
      <vt:lpstr>Heading Tag</vt:lpstr>
      <vt:lpstr>Keyword Density</vt:lpstr>
      <vt:lpstr>Keyword Domain</vt:lpstr>
      <vt:lpstr>URL Optimizer</vt:lpstr>
      <vt:lpstr>AltText</vt:lpstr>
      <vt:lpstr>Robot.txt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Overview</dc:title>
  <dc:creator>Abhishek Shukla</dc:creator>
  <cp:lastModifiedBy>Abhishek Shukla</cp:lastModifiedBy>
  <cp:revision>61</cp:revision>
  <dcterms:created xsi:type="dcterms:W3CDTF">2021-01-11T10:58:22Z</dcterms:created>
  <dcterms:modified xsi:type="dcterms:W3CDTF">2021-02-12T07:09:32Z</dcterms:modified>
</cp:coreProperties>
</file>