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364" r:id="rId2"/>
    <p:sldId id="300" r:id="rId3"/>
    <p:sldId id="392" r:id="rId4"/>
    <p:sldId id="380" r:id="rId5"/>
    <p:sldId id="381" r:id="rId6"/>
    <p:sldId id="382" r:id="rId7"/>
    <p:sldId id="370" r:id="rId8"/>
    <p:sldId id="378" r:id="rId9"/>
    <p:sldId id="3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3255253-FAD1-4343-B676-3562BB58A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D359CBD-CC06-40DD-A00F-E7BA953C06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20FEFD2-2E88-41C3-9101-C3DCED5D3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DB89C9-0709-4DAE-A5AE-D48F296CDE8F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2/15/2021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rchenginepeople.com/blog/16052-high-quality-seo-factors.html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ibility.huit.harvard.edu/%E2%9C%8E-technique-writing-readable-content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Billede 9" descr="dreamstime_www_world.jpg">
            <a:extLst>
              <a:ext uri="{FF2B5EF4-FFF2-40B4-BE49-F238E27FC236}">
                <a16:creationId xmlns:a16="http://schemas.microsoft.com/office/drawing/2014/main" id="{B247ED1D-A654-4854-85FC-193A2FF1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D226D43-363F-4508-8D1B-29412EEC6D1B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8A8B18E-CEDB-49D8-A3C3-373152E3C8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774895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 dirty="0">
                <a:solidFill>
                  <a:schemeClr val="tx2"/>
                </a:solidFill>
              </a:rPr>
              <a:t>Content Optimization</a:t>
            </a:r>
          </a:p>
          <a:p>
            <a:pPr defTabSz="914400">
              <a:lnSpc>
                <a:spcPct val="95000"/>
              </a:lnSpc>
            </a:pPr>
            <a:endParaRPr lang="en-US" alt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1">
            <a:extLst>
              <a:ext uri="{FF2B5EF4-FFF2-40B4-BE49-F238E27FC236}">
                <a16:creationId xmlns:a16="http://schemas.microsoft.com/office/drawing/2014/main" id="{92FDB60D-740F-4CBD-82D8-7F86002EF48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61966" y="2592280"/>
            <a:ext cx="6649375" cy="35358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Content Quality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Content Quantity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Variety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Readability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Inbound link and outbound link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Keyword density</a:t>
            </a:r>
          </a:p>
          <a:p>
            <a:pPr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5539" name="Title 2">
            <a:extLst>
              <a:ext uri="{FF2B5EF4-FFF2-40B4-BE49-F238E27FC236}">
                <a16:creationId xmlns:a16="http://schemas.microsoft.com/office/drawing/2014/main" id="{240FEC5D-B8B8-4AFE-870E-2046072A6D6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683736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How to make Content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95A04-8780-4319-96B6-6B1F72C18CB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Relevant, Engaging and Attractive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54EC38-FBE3-4AA4-9B9C-3425EBC0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489" y="2380542"/>
            <a:ext cx="10972800" cy="3827463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User Intent</a:t>
            </a:r>
          </a:p>
          <a:p>
            <a:r>
              <a:rPr lang="en-IN" sz="2500" b="0" i="0" dirty="0">
                <a:solidFill>
                  <a:schemeClr val="tx1"/>
                </a:solidFill>
                <a:effectLst/>
                <a:latin typeface="Muli"/>
              </a:rPr>
              <a:t>Well Crafted Main Content</a:t>
            </a:r>
          </a:p>
          <a:p>
            <a:r>
              <a:rPr lang="en-IN" sz="2500" b="0" i="0" dirty="0">
                <a:solidFill>
                  <a:schemeClr val="tx1"/>
                </a:solidFill>
                <a:effectLst/>
                <a:latin typeface="Muli"/>
              </a:rPr>
              <a:t>Useful Supplementary Content</a:t>
            </a:r>
          </a:p>
          <a:p>
            <a:r>
              <a:rPr lang="en-IN" sz="2500" b="0" i="0" dirty="0">
                <a:solidFill>
                  <a:schemeClr val="tx1"/>
                </a:solidFill>
                <a:effectLst/>
                <a:latin typeface="Muli"/>
              </a:rPr>
              <a:t>Page Layout</a:t>
            </a:r>
          </a:p>
          <a:p>
            <a:r>
              <a:rPr lang="en-IN" sz="2500" b="0" i="0" dirty="0">
                <a:solidFill>
                  <a:schemeClr val="tx1"/>
                </a:solidFill>
                <a:effectLst/>
                <a:latin typeface="Muli"/>
              </a:rPr>
              <a:t>Ad Placement</a:t>
            </a:r>
          </a:p>
          <a:p>
            <a:r>
              <a:rPr lang="en-IN" sz="2500" b="0" i="0" dirty="0">
                <a:solidFill>
                  <a:schemeClr val="tx1"/>
                </a:solidFill>
                <a:effectLst/>
                <a:latin typeface="Muli"/>
              </a:rPr>
              <a:t>Length Of Content</a:t>
            </a:r>
          </a:p>
          <a:p>
            <a:r>
              <a:rPr lang="en-IN" sz="2500" b="0" i="0" dirty="0">
                <a:solidFill>
                  <a:schemeClr val="tx1"/>
                </a:solidFill>
                <a:effectLst/>
                <a:latin typeface="Muli"/>
              </a:rPr>
              <a:t>E-A-T</a:t>
            </a:r>
          </a:p>
          <a:p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D96CD-A66E-41A3-8404-9E283B85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33438"/>
            <a:ext cx="9439593" cy="563562"/>
          </a:xfrm>
        </p:spPr>
        <p:txBody>
          <a:bodyPr/>
          <a:lstStyle/>
          <a:p>
            <a:r>
              <a:rPr lang="en-US" dirty="0"/>
              <a:t>Seven Factors for Quality Content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5B405-AECE-4D9F-9F00-0311ECA9C1B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35D2C-C42C-45A6-B002-DE1A598E36A4}"/>
              </a:ext>
            </a:extLst>
          </p:cNvPr>
          <p:cNvSpPr txBox="1"/>
          <p:nvPr/>
        </p:nvSpPr>
        <p:spPr>
          <a:xfrm>
            <a:off x="577049" y="6388547"/>
            <a:ext cx="106687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7 Key Factors That Define High Quality SEO Content (searchenginepeople.com)</a:t>
            </a:r>
            <a:endParaRPr lang="en-IN" sz="1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6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F003E-1E8F-4AB4-A001-8311BC70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Quality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8441-CEA0-408D-8734-F9212911EA4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957E3-CD1E-4C7F-AC7D-A0C22714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884" y="2469318"/>
            <a:ext cx="5163845" cy="38274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These quality guidelines cover the most common forms of </a:t>
            </a:r>
            <a:r>
              <a:rPr lang="en-US" dirty="0">
                <a:solidFill>
                  <a:srgbClr val="FF0000"/>
                </a:solidFill>
              </a:rPr>
              <a:t>deceptive or manipulative behavior</a:t>
            </a:r>
            <a:r>
              <a:rPr lang="en-US" dirty="0">
                <a:solidFill>
                  <a:schemeClr val="tx1"/>
                </a:solidFill>
              </a:rPr>
              <a:t>, and Google may respond negatively to other misleading practices as well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Expertise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Authoritativeness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Trustworthiness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google seo content quality guide">
            <a:extLst>
              <a:ext uri="{FF2B5EF4-FFF2-40B4-BE49-F238E27FC236}">
                <a16:creationId xmlns:a16="http://schemas.microsoft.com/office/drawing/2014/main" id="{FCA883D9-C92B-44DD-8B75-0D72ABC6B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4" y="2580585"/>
            <a:ext cx="6060258" cy="360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CAF5B4-0FAA-4C12-A134-FB07CD2DDDBE}"/>
              </a:ext>
            </a:extLst>
          </p:cNvPr>
          <p:cNvSpPr txBox="1"/>
          <p:nvPr/>
        </p:nvSpPr>
        <p:spPr>
          <a:xfrm>
            <a:off x="6350000" y="6296781"/>
            <a:ext cx="6147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https://www.thebrandonagency.com/blog/how-to-use-googles-e-a-t-and-quality-guidelines-for-content-seo-success/</a:t>
            </a:r>
          </a:p>
        </p:txBody>
      </p:sp>
    </p:spTree>
    <p:extLst>
      <p:ext uri="{BB962C8B-B14F-4D97-AF65-F5344CB8AC3E}">
        <p14:creationId xmlns:p14="http://schemas.microsoft.com/office/powerpoint/2010/main" val="316874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EDEA34-C65D-4EEE-851A-3F721495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5727"/>
            <a:ext cx="10972800" cy="28449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content should be the fresh and original one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focus of your pages should be on users not on search engines </a:t>
            </a: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Understand your user first , what are his requirements, what actually they wants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Don’t try to deceive the users by writing irrelevant content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Think about what makes your website unique, valuable, or engaging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your website stand out from others in your field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7ABCEC-AEB5-44BA-AF4D-97E74F9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65" y="1345407"/>
            <a:ext cx="6112933" cy="563562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pace Grotesk Bold"/>
              </a:rPr>
              <a:t>Google Webmaster Guidelines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9F095-945F-4F79-9E75-D0D8968FA816}"/>
              </a:ext>
            </a:extLst>
          </p:cNvPr>
          <p:cNvSpPr txBox="1"/>
          <p:nvPr/>
        </p:nvSpPr>
        <p:spPr>
          <a:xfrm>
            <a:off x="889985" y="4912428"/>
            <a:ext cx="5723879" cy="159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</a:rPr>
              <a:t>Automatically generated content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</a:rPr>
              <a:t>Creating pages with little or no original content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</a:rPr>
              <a:t>Abusing rich snippets markup Cloaking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</a:rPr>
              <a:t>Hidden text and links and so many other things</a:t>
            </a:r>
            <a:endParaRPr lang="en-IN" dirty="0">
              <a:latin typeface="Arial" pitchFamily="34" charset="0"/>
            </a:endParaRPr>
          </a:p>
        </p:txBody>
      </p:sp>
      <p:pic>
        <p:nvPicPr>
          <p:cNvPr id="2050" name="Picture 2" descr="Image result for wrong images black background">
            <a:extLst>
              <a:ext uri="{FF2B5EF4-FFF2-40B4-BE49-F238E27FC236}">
                <a16:creationId xmlns:a16="http://schemas.microsoft.com/office/drawing/2014/main" id="{EF28FC6A-E972-4D93-960E-201ADFE83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974" y="4950705"/>
            <a:ext cx="1660447" cy="166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rrect images black background">
            <a:extLst>
              <a:ext uri="{FF2B5EF4-FFF2-40B4-BE49-F238E27FC236}">
                <a16:creationId xmlns:a16="http://schemas.microsoft.com/office/drawing/2014/main" id="{C1C98CBA-2C28-4AFA-804F-596AA366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698" y="2356232"/>
            <a:ext cx="1787001" cy="178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7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7ABCEC-AEB5-44BA-AF4D-97E74F9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65" y="1345407"/>
            <a:ext cx="6112933" cy="563562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pace Grotesk Bold"/>
              </a:rPr>
              <a:t>Content Quantity</a:t>
            </a:r>
            <a:br>
              <a:rPr lang="en-IN" b="0" i="0" dirty="0">
                <a:solidFill>
                  <a:schemeClr val="tx1"/>
                </a:solidFill>
                <a:effectLst/>
                <a:latin typeface="Space Grotesk Bold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74DF-8959-4D61-9E5B-C4E44597C09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3F4225-C991-485A-9B2C-85869D211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6"/>
            <a:ext cx="4202097" cy="382746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geomanist"/>
              </a:rPr>
              <a:t>The research shows that publishing more will only increase your inbound traffic.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geomanist"/>
              </a:rPr>
              <a:t>Quantity really matter and depend on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Type of the Business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Complexity or Simplicity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 descr="pasted image 0 178">
            <a:extLst>
              <a:ext uri="{FF2B5EF4-FFF2-40B4-BE49-F238E27FC236}">
                <a16:creationId xmlns:a16="http://schemas.microsoft.com/office/drawing/2014/main" id="{13C43564-B509-4969-8ABB-F8247B12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7" y="2493169"/>
            <a:ext cx="63722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525E87-6EE7-4CD4-9EBE-046668FE94BD}"/>
              </a:ext>
            </a:extLst>
          </p:cNvPr>
          <p:cNvSpPr txBox="1"/>
          <p:nvPr/>
        </p:nvSpPr>
        <p:spPr>
          <a:xfrm>
            <a:off x="380424" y="6521549"/>
            <a:ext cx="8862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https://neilpatel.com/blog/blog-post-quality-vs-quantity/</a:t>
            </a:r>
          </a:p>
        </p:txBody>
      </p:sp>
    </p:spTree>
    <p:extLst>
      <p:ext uri="{BB962C8B-B14F-4D97-AF65-F5344CB8AC3E}">
        <p14:creationId xmlns:p14="http://schemas.microsoft.com/office/powerpoint/2010/main" val="72839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1">
            <a:extLst>
              <a:ext uri="{FF2B5EF4-FFF2-40B4-BE49-F238E27FC236}">
                <a16:creationId xmlns:a16="http://schemas.microsoft.com/office/drawing/2014/main" id="{2CCD7E0B-AE6E-4A9A-821C-1F646083907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417468" y="2814190"/>
            <a:ext cx="9144000" cy="4886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sz="25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</a:t>
            </a:r>
            <a:r>
              <a:rPr lang="en-IN" sz="2800" dirty="0">
                <a:solidFill>
                  <a:schemeClr val="tx1"/>
                </a:solidFill>
              </a:rPr>
              <a:t>Text 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Images 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Videos 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Info Graphs 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Table</a:t>
            </a:r>
            <a:endParaRPr lang="en-US" altLang="en-US" sz="25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85B8-3992-42EC-8478-0F2B9B4A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2" y="1397795"/>
            <a:ext cx="6112933" cy="56356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Content Variety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1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CB78F-9B1C-4C4C-AEBC-75DE7F07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2327276"/>
            <a:ext cx="11005351" cy="13125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Readable content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easy for your audience to consume and understand. The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skimmable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written at an appropriate reading level and uses succinct sentence structures and uncomplicated word choices</a:t>
            </a:r>
            <a:endParaRPr lang="en-IN" sz="25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B70F4-B1C1-4F6B-8642-A71D2BAF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Readability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28FC-EBD3-4026-8CE1-FA7D94554E6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54A23-13D5-48DA-8497-63281CA7F839}"/>
              </a:ext>
            </a:extLst>
          </p:cNvPr>
          <p:cNvSpPr txBox="1"/>
          <p:nvPr/>
        </p:nvSpPr>
        <p:spPr>
          <a:xfrm>
            <a:off x="1076418" y="3859112"/>
            <a:ext cx="614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FFFF00"/>
                </a:solidFill>
                <a:effectLst/>
                <a:latin typeface="Lato"/>
              </a:rPr>
              <a:t>Tips for writing readable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C561F-3698-4773-AC9A-B7D7EB2EA2AB}"/>
              </a:ext>
            </a:extLst>
          </p:cNvPr>
          <p:cNvSpPr txBox="1"/>
          <p:nvPr/>
        </p:nvSpPr>
        <p:spPr>
          <a:xfrm>
            <a:off x="1076418" y="4341179"/>
            <a:ext cx="4809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188AC5"/>
                </a:solidFill>
                <a:effectLst/>
                <a:latin typeface="Lato"/>
              </a:rPr>
              <a:t>Make a strong first impression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dirty="0">
              <a:solidFill>
                <a:srgbClr val="188AC5"/>
              </a:solidFill>
              <a:latin typeface="Lat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IN" b="0" i="0" dirty="0">
                <a:solidFill>
                  <a:srgbClr val="188AC5"/>
                </a:solidFill>
                <a:effectLst/>
                <a:latin typeface="Lato"/>
              </a:rPr>
              <a:t>Make it </a:t>
            </a:r>
            <a:r>
              <a:rPr lang="en-IN" b="0" i="0" dirty="0" err="1">
                <a:solidFill>
                  <a:srgbClr val="188AC5"/>
                </a:solidFill>
                <a:effectLst/>
                <a:latin typeface="Lato"/>
              </a:rPr>
              <a:t>skimmable</a:t>
            </a:r>
            <a:endParaRPr lang="en-IN" b="0" i="0" dirty="0">
              <a:solidFill>
                <a:srgbClr val="188AC5"/>
              </a:solidFill>
              <a:effectLst/>
              <a:latin typeface="Lato"/>
            </a:endParaRPr>
          </a:p>
          <a:p>
            <a:pPr marL="342900" indent="-342900" algn="l" fontAlgn="base">
              <a:buFont typeface="+mj-lt"/>
              <a:buAutoNum type="arabicPeriod"/>
            </a:pPr>
            <a:endParaRPr lang="en-US" b="0" i="0" dirty="0">
              <a:solidFill>
                <a:srgbClr val="188AC5"/>
              </a:solidFill>
              <a:effectLst/>
              <a:latin typeface="Lat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b="0" i="0" dirty="0">
                <a:solidFill>
                  <a:srgbClr val="188AC5"/>
                </a:solidFill>
                <a:effectLst/>
                <a:latin typeface="Lato"/>
              </a:rPr>
              <a:t>Use relevant and natural language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dirty="0">
              <a:solidFill>
                <a:srgbClr val="188AC5"/>
              </a:solidFill>
              <a:latin typeface="Lato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US" b="0" i="0" dirty="0">
                <a:solidFill>
                  <a:srgbClr val="188AC5"/>
                </a:solidFill>
                <a:effectLst/>
                <a:latin typeface="Lato"/>
              </a:rPr>
              <a:t>Be conscious of word choice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b="0" i="0" dirty="0">
              <a:solidFill>
                <a:srgbClr val="188AC5"/>
              </a:solidFill>
              <a:effectLst/>
              <a:latin typeface="La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A5875-F304-4C77-9C62-2E7C5886F703}"/>
              </a:ext>
            </a:extLst>
          </p:cNvPr>
          <p:cNvSpPr txBox="1"/>
          <p:nvPr/>
        </p:nvSpPr>
        <p:spPr>
          <a:xfrm>
            <a:off x="6527306" y="3859112"/>
            <a:ext cx="614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FFFF00"/>
                </a:solidFill>
                <a:effectLst/>
                <a:latin typeface="Lato"/>
              </a:rPr>
              <a:t>How to check the readability of your content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91EA6-8E50-4972-AC77-F1F1E13F2EC9}"/>
              </a:ext>
            </a:extLst>
          </p:cNvPr>
          <p:cNvSpPr txBox="1"/>
          <p:nvPr/>
        </p:nvSpPr>
        <p:spPr>
          <a:xfrm>
            <a:off x="6465162" y="4447711"/>
            <a:ext cx="50550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Helvetica" panose="020B0604020202020204" pitchFamily="34" charset="0"/>
              </a:rPr>
              <a:t>The Flesch Reading Ease score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is between 0 and 100, with 100 being the most readable. This blog by </a:t>
            </a:r>
            <a:r>
              <a:rPr lang="en-US" b="0" i="0" u="none" strike="noStrike" dirty="0">
                <a:effectLst/>
                <a:latin typeface="Helvetica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Harvard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says to aim for a score of 60-70 for an adult readership.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48854-1903-432C-937F-94F2CB8A76DC}"/>
              </a:ext>
            </a:extLst>
          </p:cNvPr>
          <p:cNvSpPr txBox="1"/>
          <p:nvPr/>
        </p:nvSpPr>
        <p:spPr>
          <a:xfrm>
            <a:off x="29962" y="6611779"/>
            <a:ext cx="117118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https://www.brandpoint.com/blog/readable-content/#:~:text=Readable%20content%20is%20easy%20for,structures%20and%20uncomplicated%20word%20choices.</a:t>
            </a:r>
          </a:p>
        </p:txBody>
      </p:sp>
    </p:spTree>
    <p:extLst>
      <p:ext uri="{BB962C8B-B14F-4D97-AF65-F5344CB8AC3E}">
        <p14:creationId xmlns:p14="http://schemas.microsoft.com/office/powerpoint/2010/main" val="205813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E4F5C-2DE3-4F3C-8863-E21288F4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7"/>
            <a:ext cx="10972800" cy="14457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Internal linking refers to linking any word, image, video or page to any other element within the website by putting hyper linking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An effective hyper linking is always considers good from SEO point of view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DC057-5025-4E8E-8F4D-D0DE423E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and Outbound linking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8964C-191B-434B-993B-DADDC0CFC8D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D711-5117-4651-A852-FEC3D31EFE08}"/>
              </a:ext>
            </a:extLst>
          </p:cNvPr>
          <p:cNvSpPr txBox="1"/>
          <p:nvPr/>
        </p:nvSpPr>
        <p:spPr>
          <a:xfrm>
            <a:off x="5533007" y="5043122"/>
            <a:ext cx="6147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Outbound linking is similar to internal linking with a difference that the target page is the any other page on the web except page of your website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89A22-0E45-4D4B-8C56-220C4342F5CF}"/>
              </a:ext>
            </a:extLst>
          </p:cNvPr>
          <p:cNvSpPr txBox="1"/>
          <p:nvPr/>
        </p:nvSpPr>
        <p:spPr>
          <a:xfrm>
            <a:off x="5533007" y="4673790"/>
            <a:ext cx="614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Outbound linking 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29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453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</vt:lpstr>
      <vt:lpstr>Calibri</vt:lpstr>
      <vt:lpstr>Century Gothic</vt:lpstr>
      <vt:lpstr>geomanist</vt:lpstr>
      <vt:lpstr>Helvetica</vt:lpstr>
      <vt:lpstr>Lato</vt:lpstr>
      <vt:lpstr>Muli</vt:lpstr>
      <vt:lpstr>Space Grotesk Bold</vt:lpstr>
      <vt:lpstr>Wingdings</vt:lpstr>
      <vt:lpstr>Wingdings 2</vt:lpstr>
      <vt:lpstr>Quotable</vt:lpstr>
      <vt:lpstr>PowerPoint Presentation</vt:lpstr>
      <vt:lpstr>How to make Content</vt:lpstr>
      <vt:lpstr>Seven Factors for Quality Content</vt:lpstr>
      <vt:lpstr>Content Quality</vt:lpstr>
      <vt:lpstr>Google Webmaster Guidelines</vt:lpstr>
      <vt:lpstr>Content Quantity </vt:lpstr>
      <vt:lpstr>Content Variety</vt:lpstr>
      <vt:lpstr>Content Readability</vt:lpstr>
      <vt:lpstr>Internal and Outbound linking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65</cp:revision>
  <dcterms:created xsi:type="dcterms:W3CDTF">2021-01-11T10:58:22Z</dcterms:created>
  <dcterms:modified xsi:type="dcterms:W3CDTF">2021-02-15T05:58:21Z</dcterms:modified>
</cp:coreProperties>
</file>