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364" r:id="rId2"/>
    <p:sldId id="259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E784C-1AFB-4C84-BD28-8A30E67F3A34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ECC9C75-BF7C-4A90-9336-B199679C82FF}">
      <dgm:prSet phldrT="[Text]"/>
      <dgm:spPr/>
      <dgm:t>
        <a:bodyPr/>
        <a:lstStyle/>
        <a:p>
          <a:r>
            <a:rPr lang="en-US" dirty="0"/>
            <a:t>Dimension 1</a:t>
          </a:r>
          <a:endParaRPr lang="en-IN" dirty="0"/>
        </a:p>
      </dgm:t>
    </dgm:pt>
    <dgm:pt modelId="{16492D47-CB74-4D74-BA82-349AAA7F3F5F}" type="parTrans" cxnId="{A6CFC7A9-7F3F-446B-B10B-2599C88375A9}">
      <dgm:prSet/>
      <dgm:spPr/>
      <dgm:t>
        <a:bodyPr/>
        <a:lstStyle/>
        <a:p>
          <a:endParaRPr lang="en-IN"/>
        </a:p>
      </dgm:t>
    </dgm:pt>
    <dgm:pt modelId="{83E2E308-9FC2-46BD-BC1A-05A70BFDE8C0}" type="sibTrans" cxnId="{A6CFC7A9-7F3F-446B-B10B-2599C88375A9}">
      <dgm:prSet/>
      <dgm:spPr/>
      <dgm:t>
        <a:bodyPr/>
        <a:lstStyle/>
        <a:p>
          <a:endParaRPr lang="en-IN"/>
        </a:p>
      </dgm:t>
    </dgm:pt>
    <dgm:pt modelId="{964F17E0-E9D9-4A7A-9031-C3F201A4C6CC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bg1"/>
              </a:solidFill>
            </a:rPr>
            <a:t>Link Building</a:t>
          </a:r>
        </a:p>
        <a:p>
          <a:pPr>
            <a:buFont typeface="Arial" panose="020B0604020202020204" pitchFamily="34" charset="0"/>
            <a:buChar char="•"/>
          </a:pPr>
          <a:r>
            <a:rPr lang="en-IN" sz="1600" b="1" dirty="0">
              <a:solidFill>
                <a:schemeClr val="bg1"/>
              </a:solidFill>
            </a:rPr>
            <a:t>External Link</a:t>
          </a:r>
        </a:p>
      </dgm:t>
    </dgm:pt>
    <dgm:pt modelId="{5946D00A-540E-4D0D-8A12-1016C72F6087}" type="parTrans" cxnId="{41DFB0CE-B974-4DFD-8D05-6AAB99CF64C2}">
      <dgm:prSet/>
      <dgm:spPr/>
      <dgm:t>
        <a:bodyPr/>
        <a:lstStyle/>
        <a:p>
          <a:endParaRPr lang="en-IN"/>
        </a:p>
      </dgm:t>
    </dgm:pt>
    <dgm:pt modelId="{B33B7580-6CC9-4DA2-9216-7DD8BDB308DB}" type="sibTrans" cxnId="{41DFB0CE-B974-4DFD-8D05-6AAB99CF64C2}">
      <dgm:prSet/>
      <dgm:spPr/>
      <dgm:t>
        <a:bodyPr/>
        <a:lstStyle/>
        <a:p>
          <a:endParaRPr lang="en-IN"/>
        </a:p>
      </dgm:t>
    </dgm:pt>
    <dgm:pt modelId="{52304790-665E-4C35-B56D-904C275C8657}">
      <dgm:prSet phldrT="[Text]"/>
      <dgm:spPr/>
      <dgm:t>
        <a:bodyPr/>
        <a:lstStyle/>
        <a:p>
          <a:r>
            <a:rPr lang="en-US" dirty="0"/>
            <a:t>Dimension 2</a:t>
          </a:r>
          <a:endParaRPr lang="en-IN" dirty="0"/>
        </a:p>
      </dgm:t>
    </dgm:pt>
    <dgm:pt modelId="{F5DA86AA-7624-4448-8EF7-A19AC6CF1751}" type="parTrans" cxnId="{C5AFF47C-18EE-4625-A299-AFE6CD9304F3}">
      <dgm:prSet/>
      <dgm:spPr/>
      <dgm:t>
        <a:bodyPr/>
        <a:lstStyle/>
        <a:p>
          <a:endParaRPr lang="en-IN"/>
        </a:p>
      </dgm:t>
    </dgm:pt>
    <dgm:pt modelId="{3D7582AD-E18D-476B-9E0D-1F31E82B44EC}" type="sibTrans" cxnId="{C5AFF47C-18EE-4625-A299-AFE6CD9304F3}">
      <dgm:prSet/>
      <dgm:spPr/>
      <dgm:t>
        <a:bodyPr/>
        <a:lstStyle/>
        <a:p>
          <a:endParaRPr lang="en-IN"/>
        </a:p>
      </dgm:t>
    </dgm:pt>
    <dgm:pt modelId="{3618318E-529D-4710-A404-47BB2B66C27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Social Media</a:t>
          </a:r>
          <a:endParaRPr lang="en-IN" dirty="0">
            <a:solidFill>
              <a:schemeClr val="bg1"/>
            </a:solidFill>
          </a:endParaRPr>
        </a:p>
      </dgm:t>
    </dgm:pt>
    <dgm:pt modelId="{A901981F-D0A3-4E5B-9A21-A050B2EA3B7B}" type="parTrans" cxnId="{92435501-A5DB-45D0-B8B1-2109C6952D58}">
      <dgm:prSet/>
      <dgm:spPr/>
      <dgm:t>
        <a:bodyPr/>
        <a:lstStyle/>
        <a:p>
          <a:endParaRPr lang="en-IN"/>
        </a:p>
      </dgm:t>
    </dgm:pt>
    <dgm:pt modelId="{647E518F-DB05-4718-8043-B5E23F639C77}" type="sibTrans" cxnId="{92435501-A5DB-45D0-B8B1-2109C6952D58}">
      <dgm:prSet/>
      <dgm:spPr/>
      <dgm:t>
        <a:bodyPr/>
        <a:lstStyle/>
        <a:p>
          <a:endParaRPr lang="en-IN"/>
        </a:p>
      </dgm:t>
    </dgm:pt>
    <dgm:pt modelId="{C6F6D8AA-9FE9-4314-98E6-3F9448B8D80A}">
      <dgm:prSet phldrT="[Text]"/>
      <dgm:spPr/>
      <dgm:t>
        <a:bodyPr/>
        <a:lstStyle/>
        <a:p>
          <a:r>
            <a:rPr lang="en-US" dirty="0"/>
            <a:t>Dimension 3</a:t>
          </a:r>
          <a:endParaRPr lang="en-IN" dirty="0"/>
        </a:p>
      </dgm:t>
    </dgm:pt>
    <dgm:pt modelId="{40687284-82F4-4880-AA7E-CC9F565D00D5}" type="parTrans" cxnId="{F917DFEA-0DDE-4A25-AE58-C4C8FBD3D4D4}">
      <dgm:prSet/>
      <dgm:spPr/>
      <dgm:t>
        <a:bodyPr/>
        <a:lstStyle/>
        <a:p>
          <a:endParaRPr lang="en-IN"/>
        </a:p>
      </dgm:t>
    </dgm:pt>
    <dgm:pt modelId="{47DDACCB-0868-447A-9229-88AABFFDD3E8}" type="sibTrans" cxnId="{F917DFEA-0DDE-4A25-AE58-C4C8FBD3D4D4}">
      <dgm:prSet/>
      <dgm:spPr/>
      <dgm:t>
        <a:bodyPr/>
        <a:lstStyle/>
        <a:p>
          <a:endParaRPr lang="en-IN"/>
        </a:p>
      </dgm:t>
    </dgm:pt>
    <dgm:pt modelId="{A5D60F0E-C0E7-45B4-88C0-AE53D643B39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Social Bookmarking</a:t>
          </a:r>
          <a:endParaRPr lang="en-IN" dirty="0">
            <a:solidFill>
              <a:schemeClr val="bg1"/>
            </a:solidFill>
          </a:endParaRPr>
        </a:p>
      </dgm:t>
    </dgm:pt>
    <dgm:pt modelId="{91EEE790-88D8-4F25-85AC-CB8DA057F941}" type="parTrans" cxnId="{1E957153-0929-4652-9659-5D352FA3AAA0}">
      <dgm:prSet/>
      <dgm:spPr/>
      <dgm:t>
        <a:bodyPr/>
        <a:lstStyle/>
        <a:p>
          <a:endParaRPr lang="en-IN"/>
        </a:p>
      </dgm:t>
    </dgm:pt>
    <dgm:pt modelId="{B8A6C1A7-3594-4C83-BE95-B7131EE96BDB}" type="sibTrans" cxnId="{1E957153-0929-4652-9659-5D352FA3AAA0}">
      <dgm:prSet/>
      <dgm:spPr/>
      <dgm:t>
        <a:bodyPr/>
        <a:lstStyle/>
        <a:p>
          <a:endParaRPr lang="en-IN"/>
        </a:p>
      </dgm:t>
    </dgm:pt>
    <dgm:pt modelId="{2A4D1C38-33DA-438D-8E3D-E95E96DA0B1D}" type="pres">
      <dgm:prSet presAssocID="{1AFE784C-1AFB-4C84-BD28-8A30E67F3A34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4D13DE0C-6631-42B6-BEF7-49A3481EFAD4}" type="pres">
      <dgm:prSet presAssocID="{C6F6D8AA-9FE9-4314-98E6-3F9448B8D80A}" presName="ChildAccent3" presStyleCnt="0"/>
      <dgm:spPr/>
    </dgm:pt>
    <dgm:pt modelId="{8BD3FEF1-57B0-45F5-8AD2-4943FC3CC9BA}" type="pres">
      <dgm:prSet presAssocID="{C6F6D8AA-9FE9-4314-98E6-3F9448B8D80A}" presName="ChildAccent" presStyleLbl="alignImgPlace1" presStyleIdx="0" presStyleCnt="3"/>
      <dgm:spPr/>
    </dgm:pt>
    <dgm:pt modelId="{74688465-3609-4717-841E-F30FAB86E374}" type="pres">
      <dgm:prSet presAssocID="{C6F6D8AA-9FE9-4314-98E6-3F9448B8D80A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074717-F5EC-4623-9ED1-22D8CD256EEC}" type="pres">
      <dgm:prSet presAssocID="{C6F6D8AA-9FE9-4314-98E6-3F9448B8D80A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A1D662E8-8992-4742-BAED-A4318E597A5E}" type="pres">
      <dgm:prSet presAssocID="{52304790-665E-4C35-B56D-904C275C8657}" presName="ChildAccent2" presStyleCnt="0"/>
      <dgm:spPr/>
    </dgm:pt>
    <dgm:pt modelId="{319AD07F-6BFF-402C-A3CA-635E79DC0F15}" type="pres">
      <dgm:prSet presAssocID="{52304790-665E-4C35-B56D-904C275C8657}" presName="ChildAccent" presStyleLbl="alignImgPlace1" presStyleIdx="1" presStyleCnt="3" custLinFactNeighborX="15"/>
      <dgm:spPr/>
    </dgm:pt>
    <dgm:pt modelId="{7A9E3D8F-4153-4917-AAD0-7BA976A848F0}" type="pres">
      <dgm:prSet presAssocID="{52304790-665E-4C35-B56D-904C275C8657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E616CC9-6EFD-4AC5-A65B-24F4EE21A23D}" type="pres">
      <dgm:prSet presAssocID="{52304790-665E-4C35-B56D-904C275C8657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0DFEFD0D-71BD-4C27-8159-58B28390E3D7}" type="pres">
      <dgm:prSet presAssocID="{BECC9C75-BF7C-4A90-9336-B199679C82FF}" presName="ChildAccent1" presStyleCnt="0"/>
      <dgm:spPr/>
    </dgm:pt>
    <dgm:pt modelId="{2406F02B-D4DC-4B71-A15B-F962FC67DF7E}" type="pres">
      <dgm:prSet presAssocID="{BECC9C75-BF7C-4A90-9336-B199679C82FF}" presName="ChildAccent" presStyleLbl="alignImgPlace1" presStyleIdx="2" presStyleCnt="3"/>
      <dgm:spPr/>
    </dgm:pt>
    <dgm:pt modelId="{16363439-8C96-42E9-B911-7D0C1B85986D}" type="pres">
      <dgm:prSet presAssocID="{BECC9C75-BF7C-4A90-9336-B199679C82FF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A15267-C54C-450C-A093-56ECC43D4F08}" type="pres">
      <dgm:prSet presAssocID="{BECC9C75-BF7C-4A90-9336-B199679C82FF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92435501-A5DB-45D0-B8B1-2109C6952D58}" srcId="{52304790-665E-4C35-B56D-904C275C8657}" destId="{3618318E-529D-4710-A404-47BB2B66C274}" srcOrd="0" destOrd="0" parTransId="{A901981F-D0A3-4E5B-9A21-A050B2EA3B7B}" sibTransId="{647E518F-DB05-4718-8043-B5E23F639C77}"/>
    <dgm:cxn modelId="{3A913C28-B889-4B56-9401-265DADE4B933}" type="presOf" srcId="{A5D60F0E-C0E7-45B4-88C0-AE53D643B395}" destId="{8BD3FEF1-57B0-45F5-8AD2-4943FC3CC9BA}" srcOrd="0" destOrd="0" presId="urn:microsoft.com/office/officeart/2011/layout/InterconnectedBlockProcess"/>
    <dgm:cxn modelId="{A4802946-9BF3-4D0B-A378-F0DD404AF46D}" type="presOf" srcId="{3618318E-529D-4710-A404-47BB2B66C274}" destId="{319AD07F-6BFF-402C-A3CA-635E79DC0F15}" srcOrd="0" destOrd="0" presId="urn:microsoft.com/office/officeart/2011/layout/InterconnectedBlockProcess"/>
    <dgm:cxn modelId="{1E957153-0929-4652-9659-5D352FA3AAA0}" srcId="{C6F6D8AA-9FE9-4314-98E6-3F9448B8D80A}" destId="{A5D60F0E-C0E7-45B4-88C0-AE53D643B395}" srcOrd="0" destOrd="0" parTransId="{91EEE790-88D8-4F25-85AC-CB8DA057F941}" sibTransId="{B8A6C1A7-3594-4C83-BE95-B7131EE96BDB}"/>
    <dgm:cxn modelId="{C5AFF47C-18EE-4625-A299-AFE6CD9304F3}" srcId="{1AFE784C-1AFB-4C84-BD28-8A30E67F3A34}" destId="{52304790-665E-4C35-B56D-904C275C8657}" srcOrd="1" destOrd="0" parTransId="{F5DA86AA-7624-4448-8EF7-A19AC6CF1751}" sibTransId="{3D7582AD-E18D-476B-9E0D-1F31E82B44EC}"/>
    <dgm:cxn modelId="{6EEB0E94-1BE5-4857-B337-53410896A617}" type="presOf" srcId="{BECC9C75-BF7C-4A90-9336-B199679C82FF}" destId="{BAA15267-C54C-450C-A093-56ECC43D4F08}" srcOrd="0" destOrd="0" presId="urn:microsoft.com/office/officeart/2011/layout/InterconnectedBlockProcess"/>
    <dgm:cxn modelId="{B40A70A9-FE19-4D10-95A5-E1AD8A5CE022}" type="presOf" srcId="{A5D60F0E-C0E7-45B4-88C0-AE53D643B395}" destId="{74688465-3609-4717-841E-F30FAB86E374}" srcOrd="1" destOrd="0" presId="urn:microsoft.com/office/officeart/2011/layout/InterconnectedBlockProcess"/>
    <dgm:cxn modelId="{A6CFC7A9-7F3F-446B-B10B-2599C88375A9}" srcId="{1AFE784C-1AFB-4C84-BD28-8A30E67F3A34}" destId="{BECC9C75-BF7C-4A90-9336-B199679C82FF}" srcOrd="0" destOrd="0" parTransId="{16492D47-CB74-4D74-BA82-349AAA7F3F5F}" sibTransId="{83E2E308-9FC2-46BD-BC1A-05A70BFDE8C0}"/>
    <dgm:cxn modelId="{9B01A5AB-6E70-4737-88F0-278E3645A1E7}" type="presOf" srcId="{52304790-665E-4C35-B56D-904C275C8657}" destId="{EE616CC9-6EFD-4AC5-A65B-24F4EE21A23D}" srcOrd="0" destOrd="0" presId="urn:microsoft.com/office/officeart/2011/layout/InterconnectedBlockProcess"/>
    <dgm:cxn modelId="{E07B6CBB-E11B-48B4-ACF7-35630680533C}" type="presOf" srcId="{C6F6D8AA-9FE9-4314-98E6-3F9448B8D80A}" destId="{5E074717-F5EC-4623-9ED1-22D8CD256EEC}" srcOrd="0" destOrd="0" presId="urn:microsoft.com/office/officeart/2011/layout/InterconnectedBlockProcess"/>
    <dgm:cxn modelId="{642C5BC4-FD0A-4E2C-99CE-EC7F71258FF1}" type="presOf" srcId="{3618318E-529D-4710-A404-47BB2B66C274}" destId="{7A9E3D8F-4153-4917-AAD0-7BA976A848F0}" srcOrd="1" destOrd="0" presId="urn:microsoft.com/office/officeart/2011/layout/InterconnectedBlockProcess"/>
    <dgm:cxn modelId="{41DFB0CE-B974-4DFD-8D05-6AAB99CF64C2}" srcId="{BECC9C75-BF7C-4A90-9336-B199679C82FF}" destId="{964F17E0-E9D9-4A7A-9031-C3F201A4C6CC}" srcOrd="0" destOrd="0" parTransId="{5946D00A-540E-4D0D-8A12-1016C72F6087}" sibTransId="{B33B7580-6CC9-4DA2-9216-7DD8BDB308DB}"/>
    <dgm:cxn modelId="{D4D569D0-FB01-401A-94F2-4740AE87D0B9}" type="presOf" srcId="{1AFE784C-1AFB-4C84-BD28-8A30E67F3A34}" destId="{2A4D1C38-33DA-438D-8E3D-E95E96DA0B1D}" srcOrd="0" destOrd="0" presId="urn:microsoft.com/office/officeart/2011/layout/InterconnectedBlockProcess"/>
    <dgm:cxn modelId="{3B3FB5D0-FC83-403D-80A9-0DF3FA15BF3D}" type="presOf" srcId="{964F17E0-E9D9-4A7A-9031-C3F201A4C6CC}" destId="{2406F02B-D4DC-4B71-A15B-F962FC67DF7E}" srcOrd="0" destOrd="0" presId="urn:microsoft.com/office/officeart/2011/layout/InterconnectedBlockProcess"/>
    <dgm:cxn modelId="{A66A3BD2-EFD3-47EB-A5AD-B730FB4CF91F}" type="presOf" srcId="{964F17E0-E9D9-4A7A-9031-C3F201A4C6CC}" destId="{16363439-8C96-42E9-B911-7D0C1B85986D}" srcOrd="1" destOrd="0" presId="urn:microsoft.com/office/officeart/2011/layout/InterconnectedBlockProcess"/>
    <dgm:cxn modelId="{F917DFEA-0DDE-4A25-AE58-C4C8FBD3D4D4}" srcId="{1AFE784C-1AFB-4C84-BD28-8A30E67F3A34}" destId="{C6F6D8AA-9FE9-4314-98E6-3F9448B8D80A}" srcOrd="2" destOrd="0" parTransId="{40687284-82F4-4880-AA7E-CC9F565D00D5}" sibTransId="{47DDACCB-0868-447A-9229-88AABFFDD3E8}"/>
    <dgm:cxn modelId="{6B8D63C9-72DE-401D-A2E9-6A56806DAAC8}" type="presParOf" srcId="{2A4D1C38-33DA-438D-8E3D-E95E96DA0B1D}" destId="{4D13DE0C-6631-42B6-BEF7-49A3481EFAD4}" srcOrd="0" destOrd="0" presId="urn:microsoft.com/office/officeart/2011/layout/InterconnectedBlockProcess"/>
    <dgm:cxn modelId="{1D794531-CD2D-48EB-84E7-4E5E00DD13A8}" type="presParOf" srcId="{4D13DE0C-6631-42B6-BEF7-49A3481EFAD4}" destId="{8BD3FEF1-57B0-45F5-8AD2-4943FC3CC9BA}" srcOrd="0" destOrd="0" presId="urn:microsoft.com/office/officeart/2011/layout/InterconnectedBlockProcess"/>
    <dgm:cxn modelId="{BBCB9813-A7B7-4CFE-8E69-B6900723CC03}" type="presParOf" srcId="{2A4D1C38-33DA-438D-8E3D-E95E96DA0B1D}" destId="{74688465-3609-4717-841E-F30FAB86E374}" srcOrd="1" destOrd="0" presId="urn:microsoft.com/office/officeart/2011/layout/InterconnectedBlockProcess"/>
    <dgm:cxn modelId="{1EA5369B-9310-4A09-9BF0-73091769A47A}" type="presParOf" srcId="{2A4D1C38-33DA-438D-8E3D-E95E96DA0B1D}" destId="{5E074717-F5EC-4623-9ED1-22D8CD256EEC}" srcOrd="2" destOrd="0" presId="urn:microsoft.com/office/officeart/2011/layout/InterconnectedBlockProcess"/>
    <dgm:cxn modelId="{63A07A09-6EE0-4A83-A8A2-54F46A10B645}" type="presParOf" srcId="{2A4D1C38-33DA-438D-8E3D-E95E96DA0B1D}" destId="{A1D662E8-8992-4742-BAED-A4318E597A5E}" srcOrd="3" destOrd="0" presId="urn:microsoft.com/office/officeart/2011/layout/InterconnectedBlockProcess"/>
    <dgm:cxn modelId="{F544BA97-8DCE-40F5-BA97-F476B538EECC}" type="presParOf" srcId="{A1D662E8-8992-4742-BAED-A4318E597A5E}" destId="{319AD07F-6BFF-402C-A3CA-635E79DC0F15}" srcOrd="0" destOrd="0" presId="urn:microsoft.com/office/officeart/2011/layout/InterconnectedBlockProcess"/>
    <dgm:cxn modelId="{CF0EB96E-F3E0-48A0-A50E-C2326712AF55}" type="presParOf" srcId="{2A4D1C38-33DA-438D-8E3D-E95E96DA0B1D}" destId="{7A9E3D8F-4153-4917-AAD0-7BA976A848F0}" srcOrd="4" destOrd="0" presId="urn:microsoft.com/office/officeart/2011/layout/InterconnectedBlockProcess"/>
    <dgm:cxn modelId="{14C7086F-31FA-42BD-918E-36CD00BC2CFD}" type="presParOf" srcId="{2A4D1C38-33DA-438D-8E3D-E95E96DA0B1D}" destId="{EE616CC9-6EFD-4AC5-A65B-24F4EE21A23D}" srcOrd="5" destOrd="0" presId="urn:microsoft.com/office/officeart/2011/layout/InterconnectedBlockProcess"/>
    <dgm:cxn modelId="{2D5BC586-8D30-45B1-B6DA-2EC8D3831E98}" type="presParOf" srcId="{2A4D1C38-33DA-438D-8E3D-E95E96DA0B1D}" destId="{0DFEFD0D-71BD-4C27-8159-58B28390E3D7}" srcOrd="6" destOrd="0" presId="urn:microsoft.com/office/officeart/2011/layout/InterconnectedBlockProcess"/>
    <dgm:cxn modelId="{F791E52C-C57F-4D51-A3A0-C93747E1D650}" type="presParOf" srcId="{0DFEFD0D-71BD-4C27-8159-58B28390E3D7}" destId="{2406F02B-D4DC-4B71-A15B-F962FC67DF7E}" srcOrd="0" destOrd="0" presId="urn:microsoft.com/office/officeart/2011/layout/InterconnectedBlockProcess"/>
    <dgm:cxn modelId="{86DD0F30-2D95-41A7-9D53-E25A4E8E5BFE}" type="presParOf" srcId="{2A4D1C38-33DA-438D-8E3D-E95E96DA0B1D}" destId="{16363439-8C96-42E9-B911-7D0C1B85986D}" srcOrd="7" destOrd="0" presId="urn:microsoft.com/office/officeart/2011/layout/InterconnectedBlockProcess"/>
    <dgm:cxn modelId="{F4D352BC-AE29-4E2C-A5C1-78A41EE5AF4C}" type="presParOf" srcId="{2A4D1C38-33DA-438D-8E3D-E95E96DA0B1D}" destId="{BAA15267-C54C-450C-A093-56ECC43D4F08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27412-B7DA-4970-95C9-5EE05E7365E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B21B5C8-E364-4DFF-B27E-82B37334E342}">
      <dgm:prSet phldrT="[Text]"/>
      <dgm:spPr/>
      <dgm:t>
        <a:bodyPr/>
        <a:lstStyle/>
        <a:p>
          <a:r>
            <a:rPr lang="en-US" dirty="0"/>
            <a:t>Low Hanging Fruit </a:t>
          </a:r>
          <a:endParaRPr lang="en-IN" dirty="0"/>
        </a:p>
      </dgm:t>
    </dgm:pt>
    <dgm:pt modelId="{8B2517BA-1913-4B5D-8234-C45FF9741188}" type="parTrans" cxnId="{FEB5F3CB-06FD-480A-9081-327DB95E6E07}">
      <dgm:prSet/>
      <dgm:spPr/>
      <dgm:t>
        <a:bodyPr/>
        <a:lstStyle/>
        <a:p>
          <a:endParaRPr lang="en-IN"/>
        </a:p>
      </dgm:t>
    </dgm:pt>
    <dgm:pt modelId="{3527C1BA-0937-42AF-8B30-DF8D6B7FDE4F}" type="sibTrans" cxnId="{FEB5F3CB-06FD-480A-9081-327DB95E6E07}">
      <dgm:prSet/>
      <dgm:spPr/>
      <dgm:t>
        <a:bodyPr/>
        <a:lstStyle/>
        <a:p>
          <a:endParaRPr lang="en-IN"/>
        </a:p>
      </dgm:t>
    </dgm:pt>
    <dgm:pt modelId="{BE41DB44-1286-490B-B0B2-0FEF795F5C4F}">
      <dgm:prSet phldrT="[Text]"/>
      <dgm:spPr/>
      <dgm:t>
        <a:bodyPr/>
        <a:lstStyle/>
        <a:p>
          <a:r>
            <a:rPr lang="en-US" dirty="0"/>
            <a:t>Content</a:t>
          </a:r>
          <a:endParaRPr lang="en-IN" dirty="0"/>
        </a:p>
      </dgm:t>
    </dgm:pt>
    <dgm:pt modelId="{ADD07138-8C23-4E31-8E41-DD4B4C173317}" type="parTrans" cxnId="{C23B764F-0A1D-4A7C-835E-A350F1A5A5ED}">
      <dgm:prSet/>
      <dgm:spPr/>
      <dgm:t>
        <a:bodyPr/>
        <a:lstStyle/>
        <a:p>
          <a:endParaRPr lang="en-IN"/>
        </a:p>
      </dgm:t>
    </dgm:pt>
    <dgm:pt modelId="{EF3BE677-06BD-4B98-B6EC-68B2BF4E40B5}" type="sibTrans" cxnId="{C23B764F-0A1D-4A7C-835E-A350F1A5A5ED}">
      <dgm:prSet/>
      <dgm:spPr/>
      <dgm:t>
        <a:bodyPr/>
        <a:lstStyle/>
        <a:p>
          <a:endParaRPr lang="en-IN"/>
        </a:p>
      </dgm:t>
    </dgm:pt>
    <dgm:pt modelId="{E5A1FAA2-5BEA-46E4-8DC3-EAB6F509084B}" type="pres">
      <dgm:prSet presAssocID="{6D127412-B7DA-4970-95C9-5EE05E7365EF}" presName="diagram" presStyleCnt="0">
        <dgm:presLayoutVars>
          <dgm:dir/>
          <dgm:resizeHandles val="exact"/>
        </dgm:presLayoutVars>
      </dgm:prSet>
      <dgm:spPr/>
    </dgm:pt>
    <dgm:pt modelId="{14C65D6F-5606-4446-B03F-64328A6901F9}" type="pres">
      <dgm:prSet presAssocID="{5B21B5C8-E364-4DFF-B27E-82B37334E342}" presName="node" presStyleLbl="node1" presStyleIdx="0" presStyleCnt="2">
        <dgm:presLayoutVars>
          <dgm:bulletEnabled val="1"/>
        </dgm:presLayoutVars>
      </dgm:prSet>
      <dgm:spPr/>
    </dgm:pt>
    <dgm:pt modelId="{0093F7CB-210D-46FF-B099-E7042CD8FE28}" type="pres">
      <dgm:prSet presAssocID="{3527C1BA-0937-42AF-8B30-DF8D6B7FDE4F}" presName="sibTrans" presStyleCnt="0"/>
      <dgm:spPr/>
    </dgm:pt>
    <dgm:pt modelId="{D37DC5AB-5DF4-44D0-A6EB-5C40A57A7625}" type="pres">
      <dgm:prSet presAssocID="{BE41DB44-1286-490B-B0B2-0FEF795F5C4F}" presName="node" presStyleLbl="node1" presStyleIdx="1" presStyleCnt="2">
        <dgm:presLayoutVars>
          <dgm:bulletEnabled val="1"/>
        </dgm:presLayoutVars>
      </dgm:prSet>
      <dgm:spPr/>
    </dgm:pt>
  </dgm:ptLst>
  <dgm:cxnLst>
    <dgm:cxn modelId="{F2DF0065-46EE-44CD-A684-D407CACA75E7}" type="presOf" srcId="{5B21B5C8-E364-4DFF-B27E-82B37334E342}" destId="{14C65D6F-5606-4446-B03F-64328A6901F9}" srcOrd="0" destOrd="0" presId="urn:microsoft.com/office/officeart/2005/8/layout/default"/>
    <dgm:cxn modelId="{7B56CA68-2BFE-4666-A812-B0247A141E7A}" type="presOf" srcId="{6D127412-B7DA-4970-95C9-5EE05E7365EF}" destId="{E5A1FAA2-5BEA-46E4-8DC3-EAB6F509084B}" srcOrd="0" destOrd="0" presId="urn:microsoft.com/office/officeart/2005/8/layout/default"/>
    <dgm:cxn modelId="{C23B764F-0A1D-4A7C-835E-A350F1A5A5ED}" srcId="{6D127412-B7DA-4970-95C9-5EE05E7365EF}" destId="{BE41DB44-1286-490B-B0B2-0FEF795F5C4F}" srcOrd="1" destOrd="0" parTransId="{ADD07138-8C23-4E31-8E41-DD4B4C173317}" sibTransId="{EF3BE677-06BD-4B98-B6EC-68B2BF4E40B5}"/>
    <dgm:cxn modelId="{20384FA0-D7BD-40CA-810C-6094A33DDC6A}" type="presOf" srcId="{BE41DB44-1286-490B-B0B2-0FEF795F5C4F}" destId="{D37DC5AB-5DF4-44D0-A6EB-5C40A57A7625}" srcOrd="0" destOrd="0" presId="urn:microsoft.com/office/officeart/2005/8/layout/default"/>
    <dgm:cxn modelId="{FEB5F3CB-06FD-480A-9081-327DB95E6E07}" srcId="{6D127412-B7DA-4970-95C9-5EE05E7365EF}" destId="{5B21B5C8-E364-4DFF-B27E-82B37334E342}" srcOrd="0" destOrd="0" parTransId="{8B2517BA-1913-4B5D-8234-C45FF9741188}" sibTransId="{3527C1BA-0937-42AF-8B30-DF8D6B7FDE4F}"/>
    <dgm:cxn modelId="{D853621B-498B-4970-829D-035DEFB39A91}" type="presParOf" srcId="{E5A1FAA2-5BEA-46E4-8DC3-EAB6F509084B}" destId="{14C65D6F-5606-4446-B03F-64328A6901F9}" srcOrd="0" destOrd="0" presId="urn:microsoft.com/office/officeart/2005/8/layout/default"/>
    <dgm:cxn modelId="{BD3C704D-E4D5-4DFF-8916-6E41AE119E5A}" type="presParOf" srcId="{E5A1FAA2-5BEA-46E4-8DC3-EAB6F509084B}" destId="{0093F7CB-210D-46FF-B099-E7042CD8FE28}" srcOrd="1" destOrd="0" presId="urn:microsoft.com/office/officeart/2005/8/layout/default"/>
    <dgm:cxn modelId="{911ADB02-CDD0-4DB2-B9B8-15B6D141EB7F}" type="presParOf" srcId="{E5A1FAA2-5BEA-46E4-8DC3-EAB6F509084B}" destId="{D37DC5AB-5DF4-44D0-A6EB-5C40A57A762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3FEF1-57B0-45F5-8AD2-4943FC3CC9BA}">
      <dsp:nvSpPr>
        <dsp:cNvPr id="0" name=""/>
        <dsp:cNvSpPr/>
      </dsp:nvSpPr>
      <dsp:spPr>
        <a:xfrm>
          <a:off x="6196472" y="672485"/>
          <a:ext cx="1419719" cy="3154977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Social Bookmarking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6376652" y="672485"/>
        <a:ext cx="1239538" cy="3154977"/>
      </dsp:txXfrm>
    </dsp:sp>
    <dsp:sp modelId="{5E074717-F5EC-4623-9ED1-22D8CD256EEC}">
      <dsp:nvSpPr>
        <dsp:cNvPr id="0" name=""/>
        <dsp:cNvSpPr/>
      </dsp:nvSpPr>
      <dsp:spPr>
        <a:xfrm>
          <a:off x="6196472" y="0"/>
          <a:ext cx="1419719" cy="6736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Dimension 3</a:t>
          </a:r>
          <a:endParaRPr lang="en-IN" sz="1700" kern="1200" dirty="0"/>
        </a:p>
      </dsp:txBody>
      <dsp:txXfrm>
        <a:off x="6196472" y="0"/>
        <a:ext cx="1419719" cy="673633"/>
      </dsp:txXfrm>
    </dsp:sp>
    <dsp:sp modelId="{319AD07F-6BFF-402C-A3CA-635E79DC0F15}">
      <dsp:nvSpPr>
        <dsp:cNvPr id="0" name=""/>
        <dsp:cNvSpPr/>
      </dsp:nvSpPr>
      <dsp:spPr>
        <a:xfrm>
          <a:off x="4776540" y="672485"/>
          <a:ext cx="1419719" cy="292992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1661124"/>
            <a:satOff val="8333"/>
            <a:lumOff val="478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Social Media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4956720" y="672485"/>
        <a:ext cx="1239538" cy="2929922"/>
      </dsp:txXfrm>
    </dsp:sp>
    <dsp:sp modelId="{EE616CC9-6EFD-4AC5-A65B-24F4EE21A23D}">
      <dsp:nvSpPr>
        <dsp:cNvPr id="0" name=""/>
        <dsp:cNvSpPr/>
      </dsp:nvSpPr>
      <dsp:spPr>
        <a:xfrm>
          <a:off x="4776327" y="109082"/>
          <a:ext cx="1419719" cy="563402"/>
        </a:xfrm>
        <a:prstGeom prst="rect">
          <a:avLst/>
        </a:prstGeom>
        <a:solidFill>
          <a:schemeClr val="accent3">
            <a:hueOff val="-1267033"/>
            <a:satOff val="8160"/>
            <a:lumOff val="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Dimension 2</a:t>
          </a:r>
          <a:endParaRPr lang="en-IN" sz="1700" kern="1200" dirty="0"/>
        </a:p>
      </dsp:txBody>
      <dsp:txXfrm>
        <a:off x="4776327" y="109082"/>
        <a:ext cx="1419719" cy="563402"/>
      </dsp:txXfrm>
    </dsp:sp>
    <dsp:sp modelId="{2406F02B-D4DC-4B71-A15B-F962FC67DF7E}">
      <dsp:nvSpPr>
        <dsp:cNvPr id="0" name=""/>
        <dsp:cNvSpPr/>
      </dsp:nvSpPr>
      <dsp:spPr>
        <a:xfrm>
          <a:off x="3356608" y="672485"/>
          <a:ext cx="1419719" cy="270448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3322247"/>
            <a:satOff val="16666"/>
            <a:lumOff val="95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Link Building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kern="1200" dirty="0">
              <a:solidFill>
                <a:schemeClr val="bg1"/>
              </a:solidFill>
            </a:rPr>
            <a:t>External Link</a:t>
          </a:r>
        </a:p>
      </dsp:txBody>
      <dsp:txXfrm>
        <a:off x="3536788" y="672485"/>
        <a:ext cx="1239538" cy="2704485"/>
      </dsp:txXfrm>
    </dsp:sp>
    <dsp:sp modelId="{BAA15267-C54C-450C-A093-56ECC43D4F08}">
      <dsp:nvSpPr>
        <dsp:cNvPr id="0" name=""/>
        <dsp:cNvSpPr/>
      </dsp:nvSpPr>
      <dsp:spPr>
        <a:xfrm>
          <a:off x="3356608" y="221610"/>
          <a:ext cx="1419719" cy="450875"/>
        </a:xfrm>
        <a:prstGeom prst="rect">
          <a:avLst/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Dimension 1</a:t>
          </a:r>
          <a:endParaRPr lang="en-IN" sz="1700" kern="1200" dirty="0"/>
        </a:p>
      </dsp:txBody>
      <dsp:txXfrm>
        <a:off x="3356608" y="221610"/>
        <a:ext cx="1419719" cy="450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65D6F-5606-4446-B03F-64328A6901F9}">
      <dsp:nvSpPr>
        <dsp:cNvPr id="0" name=""/>
        <dsp:cNvSpPr/>
      </dsp:nvSpPr>
      <dsp:spPr>
        <a:xfrm>
          <a:off x="1339" y="346571"/>
          <a:ext cx="5223867" cy="31343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Low Hanging Fruit </a:t>
          </a:r>
          <a:endParaRPr lang="en-IN" sz="6300" kern="1200" dirty="0"/>
        </a:p>
      </dsp:txBody>
      <dsp:txXfrm>
        <a:off x="1339" y="346571"/>
        <a:ext cx="5223867" cy="3134320"/>
      </dsp:txXfrm>
    </dsp:sp>
    <dsp:sp modelId="{D37DC5AB-5DF4-44D0-A6EB-5C40A57A7625}">
      <dsp:nvSpPr>
        <dsp:cNvPr id="0" name=""/>
        <dsp:cNvSpPr/>
      </dsp:nvSpPr>
      <dsp:spPr>
        <a:xfrm>
          <a:off x="5747593" y="346571"/>
          <a:ext cx="5223867" cy="3134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Content</a:t>
          </a:r>
          <a:endParaRPr lang="en-IN" sz="6300" kern="1200" dirty="0"/>
        </a:p>
      </dsp:txBody>
      <dsp:txXfrm>
        <a:off x="5747593" y="346571"/>
        <a:ext cx="5223867" cy="313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3255253-FAD1-4343-B676-3562BB58A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D359CBD-CC06-40DD-A00F-E7BA953C06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20FEFD2-2E88-41C3-9101-C3DCED5D3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DB89C9-0709-4DAE-A5AE-D48F296CDE8F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2/19/2021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hrefs.com/backlink-checker" TargetMode="External"/><Relationship Id="rId2" Type="http://schemas.openxmlformats.org/officeDocument/2006/relationships/hyperlink" Target="https://smallseotools.com/domain-age-checker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checkpagerank.net/" TargetMode="External"/><Relationship Id="rId4" Type="http://schemas.openxmlformats.org/officeDocument/2006/relationships/hyperlink" Target="https://chrome.google.com/webstore/detail/mozbar/eakacpaijcpapndcfffdgphdiccmpknp?hl=e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oaimpoint.com/top-high-pr-do-follow-profile-creation-sites-list.php" TargetMode="External"/><Relationship Id="rId13" Type="http://schemas.openxmlformats.org/officeDocument/2006/relationships/hyperlink" Target="https://www.ehow.com/" TargetMode="External"/><Relationship Id="rId3" Type="http://schemas.openxmlformats.org/officeDocument/2006/relationships/hyperlink" Target="https://www.indiabizlist.com/" TargetMode="External"/><Relationship Id="rId7" Type="http://schemas.openxmlformats.org/officeDocument/2006/relationships/hyperlink" Target="http://www.freeprwebdirectory.com/" TargetMode="External"/><Relationship Id="rId12" Type="http://schemas.openxmlformats.org/officeDocument/2006/relationships/hyperlink" Target="https://ezinearticles.com/" TargetMode="External"/><Relationship Id="rId17" Type="http://schemas.openxmlformats.org/officeDocument/2006/relationships/hyperlink" Target="https://www.completeconnection.ca/article-submission-sites/" TargetMode="External"/><Relationship Id="rId2" Type="http://schemas.openxmlformats.org/officeDocument/2006/relationships/hyperlink" Target="https://www.indiamart.com/" TargetMode="External"/><Relationship Id="rId16" Type="http://schemas.openxmlformats.org/officeDocument/2006/relationships/hyperlink" Target="https://www.articlecube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otw.org/" TargetMode="External"/><Relationship Id="rId11" Type="http://schemas.openxmlformats.org/officeDocument/2006/relationships/hyperlink" Target="http://www.bloggers.com/" TargetMode="External"/><Relationship Id="rId5" Type="http://schemas.openxmlformats.org/officeDocument/2006/relationships/hyperlink" Target="https://www.zoominfo.com/" TargetMode="External"/><Relationship Id="rId15" Type="http://schemas.openxmlformats.org/officeDocument/2006/relationships/hyperlink" Target="https://hubpages.com/" TargetMode="External"/><Relationship Id="rId10" Type="http://schemas.openxmlformats.org/officeDocument/2006/relationships/hyperlink" Target="http://www.forum.adobe.com/" TargetMode="External"/><Relationship Id="rId4" Type="http://schemas.openxmlformats.org/officeDocument/2006/relationships/hyperlink" Target="https://dmoz-odp.org/" TargetMode="External"/><Relationship Id="rId9" Type="http://schemas.openxmlformats.org/officeDocument/2006/relationships/hyperlink" Target="http://www.clippings.me/" TargetMode="External"/><Relationship Id="rId14" Type="http://schemas.openxmlformats.org/officeDocument/2006/relationships/hyperlink" Target="https://www.articlecity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obo.com/in/en/p/writinglife" TargetMode="External"/><Relationship Id="rId13" Type="http://schemas.openxmlformats.org/officeDocument/2006/relationships/hyperlink" Target="https://www.prlog.org/" TargetMode="External"/><Relationship Id="rId3" Type="http://schemas.openxmlformats.org/officeDocument/2006/relationships/hyperlink" Target="https://www.blogger.com/" TargetMode="External"/><Relationship Id="rId7" Type="http://schemas.openxmlformats.org/officeDocument/2006/relationships/hyperlink" Target="https://www.smashwords.com/" TargetMode="External"/><Relationship Id="rId12" Type="http://schemas.openxmlformats.org/officeDocument/2006/relationships/hyperlink" Target="https://clickpress.com/releases/index.shtml" TargetMode="External"/><Relationship Id="rId2" Type="http://schemas.openxmlformats.org/officeDocument/2006/relationships/hyperlink" Target="https://www.tumblr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getfreeebooks.com/" TargetMode="External"/><Relationship Id="rId11" Type="http://schemas.openxmlformats.org/officeDocument/2006/relationships/hyperlink" Target="http://www.freepressrelease.com/" TargetMode="External"/><Relationship Id="rId5" Type="http://schemas.openxmlformats.org/officeDocument/2006/relationships/hyperlink" Target="http://www.soup.io/" TargetMode="External"/><Relationship Id="rId10" Type="http://schemas.openxmlformats.org/officeDocument/2006/relationships/hyperlink" Target="https://www.ebookstage.com/" TargetMode="External"/><Relationship Id="rId4" Type="http://schemas.openxmlformats.org/officeDocument/2006/relationships/hyperlink" Target="https://medium.com/" TargetMode="External"/><Relationship Id="rId9" Type="http://schemas.openxmlformats.org/officeDocument/2006/relationships/hyperlink" Target="https://www.freebooksy.com/editorial-submissions/" TargetMode="External"/><Relationship Id="rId14" Type="http://schemas.openxmlformats.org/officeDocument/2006/relationships/hyperlink" Target="https://www.ereleases.com/pr-fuel/free-press-release-distribu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Billede 9" descr="dreamstime_www_world.jpg">
            <a:extLst>
              <a:ext uri="{FF2B5EF4-FFF2-40B4-BE49-F238E27FC236}">
                <a16:creationId xmlns:a16="http://schemas.microsoft.com/office/drawing/2014/main" id="{B247ED1D-A654-4854-85FC-193A2FF1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4D226D43-363F-4508-8D1B-29412EEC6D1B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8A8B18E-CEDB-49D8-A3C3-373152E3C8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774895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3000" b="1" dirty="0">
                <a:solidFill>
                  <a:schemeClr val="tx2"/>
                </a:solidFill>
              </a:rPr>
              <a:t>Off-Page Optimization</a:t>
            </a:r>
          </a:p>
          <a:p>
            <a:pPr defTabSz="914400">
              <a:lnSpc>
                <a:spcPct val="95000"/>
              </a:lnSpc>
            </a:pPr>
            <a:endParaRPr lang="en-US" alt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628375-3EA9-44DE-9A23-6C50E7BA8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57377"/>
            <a:ext cx="10972800" cy="25317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Social media helps in promotion of your website and business</a:t>
            </a:r>
          </a:p>
          <a:p>
            <a:r>
              <a:rPr lang="en-US" dirty="0">
                <a:solidFill>
                  <a:schemeClr val="tx1"/>
                </a:solidFill>
              </a:rPr>
              <a:t>Facebook, Instagram, Twitter, </a:t>
            </a:r>
            <a:r>
              <a:rPr lang="en-US" dirty="0" err="1">
                <a:solidFill>
                  <a:schemeClr val="tx1"/>
                </a:solidFill>
              </a:rPr>
              <a:t>Linkedin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 of social media by the businesses has increased many times either in the form of advertising or presence on social media through business profiles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AB7B98-419A-4900-B446-1FF83A29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Media- 2</a:t>
            </a:r>
            <a:r>
              <a:rPr lang="en-US" baseline="30000" dirty="0"/>
              <a:t>nd</a:t>
            </a:r>
            <a:r>
              <a:rPr lang="en-US" dirty="0"/>
              <a:t> Dimension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9F913-A89A-4166-9173-F33D3A85E2C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B241E-9A7D-4AAB-B5B2-72F6609B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68" y="3885057"/>
            <a:ext cx="5285232" cy="2972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92EBA0-5B9B-4F7E-8AEE-08A6E8234C2E}"/>
              </a:ext>
            </a:extLst>
          </p:cNvPr>
          <p:cNvSpPr/>
          <p:nvPr/>
        </p:nvSpPr>
        <p:spPr>
          <a:xfrm>
            <a:off x="115380" y="4381453"/>
            <a:ext cx="3338004" cy="35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effectLst/>
                <a:latin typeface="Arial Black" panose="020B0A04020102020204" pitchFamily="34" charset="0"/>
              </a:rPr>
              <a:t>Content Promotion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3E8F4-DEF4-4D2B-A889-A881FD0B02D8}"/>
              </a:ext>
            </a:extLst>
          </p:cNvPr>
          <p:cNvSpPr txBox="1"/>
          <p:nvPr/>
        </p:nvSpPr>
        <p:spPr>
          <a:xfrm>
            <a:off x="0" y="4838730"/>
            <a:ext cx="6906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can promote your content directly to your followers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E2A5D-4CE9-4403-9C65-6682AC39FD1A}"/>
              </a:ext>
            </a:extLst>
          </p:cNvPr>
          <p:cNvSpPr txBox="1"/>
          <p:nvPr/>
        </p:nvSpPr>
        <p:spPr>
          <a:xfrm>
            <a:off x="0" y="5657671"/>
            <a:ext cx="6773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Media Posts Rank high on Google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treats social media platforms like Facebook and Twitter just like any other web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01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9565C3-0423-4BFD-8AFD-3BF3AB13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833438"/>
            <a:ext cx="8652933" cy="563562"/>
          </a:xfrm>
        </p:spPr>
        <p:txBody>
          <a:bodyPr/>
          <a:lstStyle/>
          <a:p>
            <a:r>
              <a:rPr lang="en-US" dirty="0"/>
              <a:t>Social Media Bookmarking- 3</a:t>
            </a:r>
            <a:r>
              <a:rPr lang="en-US" baseline="30000" dirty="0"/>
              <a:t>rd</a:t>
            </a:r>
            <a:r>
              <a:rPr lang="en-US" dirty="0"/>
              <a:t> Dimension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ADF65-2B7E-4AF9-8589-09A0D3B4811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95A5E-010D-4013-B5FD-E054D3952282}"/>
              </a:ext>
            </a:extLst>
          </p:cNvPr>
          <p:cNvSpPr txBox="1"/>
          <p:nvPr/>
        </p:nvSpPr>
        <p:spPr>
          <a:xfrm>
            <a:off x="566928" y="2630347"/>
            <a:ext cx="10826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Social bookmarking is a way to save the favorite </a:t>
            </a:r>
            <a:r>
              <a:rPr lang="en-US" dirty="0" err="1"/>
              <a:t>WebPages</a:t>
            </a:r>
            <a:r>
              <a:rPr lang="en-US" dirty="0"/>
              <a:t> online for future use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E2F67-9B40-4007-9837-87E6C1D441B6}"/>
              </a:ext>
            </a:extLst>
          </p:cNvPr>
          <p:cNvSpPr txBox="1"/>
          <p:nvPr/>
        </p:nvSpPr>
        <p:spPr>
          <a:xfrm>
            <a:off x="566928" y="3309696"/>
            <a:ext cx="10451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Social bookmarking will help you to get back link from social sites by submitting your sites to them by the way of posts, images, videos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CB3B3-1DD6-4B15-80A1-612BA507E023}"/>
              </a:ext>
            </a:extLst>
          </p:cNvPr>
          <p:cNvSpPr txBox="1"/>
          <p:nvPr/>
        </p:nvSpPr>
        <p:spPr>
          <a:xfrm>
            <a:off x="6851142" y="4094494"/>
            <a:ext cx="61493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Google </a:t>
            </a:r>
            <a:r>
              <a:rPr lang="en-IN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Bookmarks</a:t>
            </a:r>
            <a:endParaRPr lang="en-IN" b="0" i="0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LinkedIn Corporation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Vk.com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Facebook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Myspace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Pinterest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Instagram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184701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30D1F2-3A13-43C8-80E5-5992816D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/>
              </a:rPr>
              <a:t>Search Engine Optimization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85D75-CB39-4D18-804A-0F1805C1591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pc="-5" dirty="0"/>
              <a:t>Off Page Optimization</a:t>
            </a:r>
            <a:endParaRPr lang="en-US" dirty="0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C45D26D6-F2F2-4E4F-9612-D3D2CC6A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9614"/>
            <a:ext cx="91440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8D8261-F404-4C2C-857F-35048715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DB5D3-AD1E-4B28-8D61-86157216320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pc="-5" dirty="0"/>
              <a:t>Content Marketing</a:t>
            </a:r>
            <a:endParaRPr lang="en-US" dirty="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198F6E98-8199-4C3B-B9F6-C55105E42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13A1A3-EB2D-448E-A5F4-41124BAA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/>
              </a:rPr>
              <a:t>Search Engine Optimization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6244F-B0DA-496E-94AB-D1EAB169B5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pc="-5" dirty="0"/>
              <a:t>Off Page Optimization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6C2A7-F63A-476F-B57F-8A499113B3F0}"/>
              </a:ext>
            </a:extLst>
          </p:cNvPr>
          <p:cNvSpPr/>
          <p:nvPr/>
        </p:nvSpPr>
        <p:spPr>
          <a:xfrm>
            <a:off x="381740" y="2154238"/>
            <a:ext cx="11691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algn="just">
              <a:spcBef>
                <a:spcPts val="585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400" b="1" dirty="0"/>
              <a:t>Off page </a:t>
            </a:r>
            <a:r>
              <a:rPr lang="en-US" sz="2400" b="1" dirty="0" err="1"/>
              <a:t>optimisation</a:t>
            </a:r>
            <a:r>
              <a:rPr lang="en-US" sz="2400" dirty="0"/>
              <a:t> is defined as the technique which helps the website to improve its ranking on the search engine results page.</a:t>
            </a:r>
          </a:p>
          <a:p>
            <a:pPr marL="355600" indent="-342900" algn="just">
              <a:spcBef>
                <a:spcPts val="585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400" dirty="0"/>
              <a:t> These factors functions outside the boundaries of the web pages. These ranking factors are not directly controlled by the publisher. </a:t>
            </a:r>
          </a:p>
          <a:p>
            <a:pPr marL="355600" indent="-342900" algn="just">
              <a:spcBef>
                <a:spcPts val="585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400" dirty="0"/>
              <a:t>Off-page </a:t>
            </a:r>
            <a:r>
              <a:rPr lang="en-US" sz="2400" dirty="0" err="1"/>
              <a:t>optimisation</a:t>
            </a:r>
            <a:r>
              <a:rPr lang="en-US" sz="2400" dirty="0"/>
              <a:t> basically deals in link building for SEO.</a:t>
            </a:r>
          </a:p>
          <a:p>
            <a:pPr marL="355600" indent="-342900" algn="just">
              <a:spcBef>
                <a:spcPts val="585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400" dirty="0"/>
              <a:t>Off page SEO is a long term and time consuming process.</a:t>
            </a:r>
          </a:p>
          <a:p>
            <a:pPr marL="355600" indent="-342900" algn="just">
              <a:spcBef>
                <a:spcPts val="585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400" dirty="0"/>
              <a:t>It includes acquiring backlinks to your webpage from the authority sites, Social media and Social bookmarking. </a:t>
            </a:r>
          </a:p>
          <a:p>
            <a:pPr marL="355600" indent="-342900" algn="just">
              <a:spcBef>
                <a:spcPts val="585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endParaRPr lang="en-US" sz="2400" dirty="0">
              <a:latin typeface="Arial"/>
              <a:cs typeface="Arial"/>
            </a:endParaRPr>
          </a:p>
          <a:p>
            <a:pPr marL="355600" indent="-342900" algn="just">
              <a:spcBef>
                <a:spcPts val="585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400" dirty="0">
                <a:solidFill>
                  <a:srgbClr val="FFC000"/>
                </a:solidFill>
                <a:latin typeface="Arial"/>
                <a:cs typeface="Arial"/>
              </a:rPr>
              <a:t>Off-page optimization is not limited to link building only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404EA5-AAAD-4C65-A7BE-8CE85FB87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95553"/>
              </p:ext>
            </p:extLst>
          </p:nvPr>
        </p:nvGraphicFramePr>
        <p:xfrm>
          <a:off x="609600" y="2327275"/>
          <a:ext cx="10972800" cy="382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29E689E-9DFB-41E6-9229-271261D9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off-page SEO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E3BA5-82E2-46CC-9806-7C2A45F0A16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4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8E7A80-E90E-4886-B130-BC0DFEB9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 of Domain Name	-	Check 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https://smallseotools.com/domain-age-checker/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Back Link Profile 		-	Check </a:t>
            </a: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https://ahrefs.com/backlink-checker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Domain Authority		- 	Check 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https://chrome.google.com/webstore/detail/mozbar/eakacpaijcpapndcfffdgphdiccmpknp?hl=en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Page Authority </a:t>
            </a:r>
          </a:p>
          <a:p>
            <a:r>
              <a:rPr lang="en-US" dirty="0">
                <a:solidFill>
                  <a:schemeClr val="tx1"/>
                </a:solidFill>
              </a:rPr>
              <a:t>Page Rank 			-  	Check </a:t>
            </a:r>
            <a:r>
              <a:rPr lang="en-US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https://checkpagerank.net/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Follow Links and No-follow links </a:t>
            </a:r>
          </a:p>
          <a:p>
            <a:r>
              <a:rPr lang="en-US" dirty="0">
                <a:solidFill>
                  <a:schemeClr val="tx1"/>
                </a:solidFill>
              </a:rPr>
              <a:t>Quality of Content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04ED9-4B5B-4CA3-81DB-047E1FC6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833438"/>
            <a:ext cx="8312129" cy="563562"/>
          </a:xfrm>
        </p:spPr>
        <p:txBody>
          <a:bodyPr/>
          <a:lstStyle/>
          <a:p>
            <a:r>
              <a:rPr lang="en-US" dirty="0"/>
              <a:t>Factors to evaluate quality of web pages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B1BB0-D16D-4BE3-9574-BF05FB78422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66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5DD11-011E-4885-A60F-B676C395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39" y="2007265"/>
            <a:ext cx="10972800" cy="15611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Domain Authority (DA) is a search engine ranking score developed by Moz. The score of domain authority predicts how well a website will rank on search engine result pages (SERPs)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E3E4F-4E6C-4919-913B-AF71075C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833438"/>
            <a:ext cx="9976781" cy="563562"/>
          </a:xfrm>
        </p:spPr>
        <p:txBody>
          <a:bodyPr/>
          <a:lstStyle/>
          <a:p>
            <a:r>
              <a:rPr lang="en-US" dirty="0"/>
              <a:t>Domain Authority, Page Authority &amp; Page Rank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A673D-2F65-46DE-8B8D-CC13558BC3F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6ABA2-3541-41DA-8F34-9F6995B841B1}"/>
              </a:ext>
            </a:extLst>
          </p:cNvPr>
          <p:cNvSpPr txBox="1"/>
          <p:nvPr/>
        </p:nvSpPr>
        <p:spPr>
          <a:xfrm>
            <a:off x="492060" y="4661609"/>
            <a:ext cx="6147786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Page Authority (PA) is a score developed by MOZ that predicts how well a specific page will rank on search engine result page (SERP)</a:t>
            </a:r>
          </a:p>
          <a:p>
            <a:endParaRPr lang="en-US" dirty="0"/>
          </a:p>
          <a:p>
            <a:r>
              <a:rPr lang="en-US" sz="3500" b="1" dirty="0">
                <a:solidFill>
                  <a:srgbClr val="FFFF00"/>
                </a:solidFill>
              </a:rPr>
              <a:t>1-100</a:t>
            </a:r>
            <a:endParaRPr lang="en-IN" sz="3500" b="1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1CE0C-D201-4713-84F2-26518C027CC0}"/>
              </a:ext>
            </a:extLst>
          </p:cNvPr>
          <p:cNvSpPr/>
          <p:nvPr/>
        </p:nvSpPr>
        <p:spPr>
          <a:xfrm>
            <a:off x="976544" y="3870664"/>
            <a:ext cx="2219417" cy="35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Authority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C28E6-547B-4705-9CBF-4A44C2937963}"/>
              </a:ext>
            </a:extLst>
          </p:cNvPr>
          <p:cNvSpPr/>
          <p:nvPr/>
        </p:nvSpPr>
        <p:spPr>
          <a:xfrm>
            <a:off x="8425856" y="3846751"/>
            <a:ext cx="2219417" cy="35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Rank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12018-E7CC-44EF-9029-2DCD3833AC82}"/>
              </a:ext>
            </a:extLst>
          </p:cNvPr>
          <p:cNvSpPr txBox="1"/>
          <p:nvPr/>
        </p:nvSpPr>
        <p:spPr>
          <a:xfrm>
            <a:off x="7255279" y="4565065"/>
            <a:ext cx="456057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Google Page rank is calculated on the basis of quality and quantity of back links. Important pages receive a higher Page Rank and are more likely to appear at the top of the search results</a:t>
            </a:r>
          </a:p>
          <a:p>
            <a:pPr algn="just"/>
            <a:endParaRPr lang="en-US" dirty="0"/>
          </a:p>
          <a:p>
            <a:pPr algn="just"/>
            <a:r>
              <a:rPr lang="en-US" sz="3500" b="1" dirty="0">
                <a:solidFill>
                  <a:srgbClr val="FFFF00"/>
                </a:solidFill>
              </a:rPr>
              <a:t>0-10</a:t>
            </a:r>
            <a:endParaRPr lang="en-IN" sz="35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0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192FA-A5A6-4C4D-AB11-348836120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47774"/>
            <a:ext cx="10972800" cy="15955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link juice flows through sites and into new sites through hyperlinks The more reputable site, the bigger boost of link juice is transferred to the linked sites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Follow links are those links that are counted as link points and helps in boosting the ranking of sites in the SERPs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B8F8D-9BE9-4E4A-99E2-BB5B78EE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link and No follow link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9DFE9-C19A-4133-ACD3-E39783653C5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DF4F9-FAE0-4D71-974B-15F180E85DA9}"/>
              </a:ext>
            </a:extLst>
          </p:cNvPr>
          <p:cNvSpPr/>
          <p:nvPr/>
        </p:nvSpPr>
        <p:spPr>
          <a:xfrm>
            <a:off x="609600" y="2327277"/>
            <a:ext cx="2219417" cy="35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Juice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46807-E26A-4B68-AFC8-1729A53AA60F}"/>
              </a:ext>
            </a:extLst>
          </p:cNvPr>
          <p:cNvSpPr/>
          <p:nvPr/>
        </p:nvSpPr>
        <p:spPr>
          <a:xfrm>
            <a:off x="609600" y="4637661"/>
            <a:ext cx="2219417" cy="35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Follow links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69EE9-6CBC-4422-B0BA-A973FC6E8590}"/>
              </a:ext>
            </a:extLst>
          </p:cNvPr>
          <p:cNvSpPr txBox="1"/>
          <p:nvPr/>
        </p:nvSpPr>
        <p:spPr>
          <a:xfrm>
            <a:off x="514350" y="5225039"/>
            <a:ext cx="114734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no follow link is a link that does not count as a link point in the page’s favor. It does not boost PageRank, and doesn’t help a page’s placement in the SERPs. </a:t>
            </a:r>
          </a:p>
          <a:p>
            <a:endParaRPr lang="en-US" dirty="0"/>
          </a:p>
          <a:p>
            <a:r>
              <a:rPr lang="en-US" dirty="0"/>
              <a:t>Introduced to avoid spamming of link.</a:t>
            </a:r>
          </a:p>
          <a:p>
            <a:r>
              <a:rPr lang="en-US" dirty="0">
                <a:solidFill>
                  <a:srgbClr val="FFC000"/>
                </a:solidFill>
              </a:rPr>
              <a:t>No follow link can easily be created by HTML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9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3A4C0D-4EBD-4F4B-AC80-1A310FFC2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880268"/>
              </p:ext>
            </p:extLst>
          </p:nvPr>
        </p:nvGraphicFramePr>
        <p:xfrm>
          <a:off x="609600" y="2327275"/>
          <a:ext cx="10972800" cy="382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42F4BFB-B710-434D-A389-395C4A15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Strategies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13C65-EE73-4CF0-9D34-2F6349230F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64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9FF0AC-C5A3-4A25-AD6B-940D38F7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6"/>
            <a:ext cx="4202097" cy="382746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Directory Submission </a:t>
            </a:r>
          </a:p>
          <a:p>
            <a:r>
              <a:rPr lang="en-IN" dirty="0">
                <a:solidFill>
                  <a:schemeClr val="tx1"/>
                </a:solidFill>
              </a:rPr>
              <a:t>Video Submission </a:t>
            </a:r>
          </a:p>
          <a:p>
            <a:r>
              <a:rPr lang="en-IN" dirty="0">
                <a:solidFill>
                  <a:schemeClr val="tx1"/>
                </a:solidFill>
              </a:rPr>
              <a:t>Profile Creation </a:t>
            </a:r>
          </a:p>
          <a:p>
            <a:r>
              <a:rPr lang="en-IN" dirty="0">
                <a:solidFill>
                  <a:schemeClr val="tx1"/>
                </a:solidFill>
              </a:rPr>
              <a:t>Press release submission </a:t>
            </a:r>
          </a:p>
          <a:p>
            <a:r>
              <a:rPr lang="en-IN" dirty="0">
                <a:solidFill>
                  <a:schemeClr val="tx1"/>
                </a:solidFill>
              </a:rPr>
              <a:t>Article Submission </a:t>
            </a:r>
          </a:p>
          <a:p>
            <a:r>
              <a:rPr lang="en-IN" dirty="0">
                <a:solidFill>
                  <a:schemeClr val="tx1"/>
                </a:solidFill>
              </a:rPr>
              <a:t>Blog Submission</a:t>
            </a:r>
          </a:p>
          <a:p>
            <a:r>
              <a:rPr lang="en-IN" dirty="0">
                <a:solidFill>
                  <a:schemeClr val="tx1"/>
                </a:solidFill>
              </a:rPr>
              <a:t> E-book Directory Submission </a:t>
            </a:r>
          </a:p>
          <a:p>
            <a:r>
              <a:rPr lang="en-IN" dirty="0">
                <a:solidFill>
                  <a:schemeClr val="tx1"/>
                </a:solidFill>
              </a:rPr>
              <a:t>Blog Comment </a:t>
            </a:r>
          </a:p>
          <a:p>
            <a:r>
              <a:rPr lang="en-IN" dirty="0">
                <a:solidFill>
                  <a:schemeClr val="tx1"/>
                </a:solidFill>
              </a:rPr>
              <a:t>Info graphic Submission </a:t>
            </a:r>
          </a:p>
          <a:p>
            <a:r>
              <a:rPr lang="en-IN" dirty="0">
                <a:solidFill>
                  <a:schemeClr val="tx1"/>
                </a:solidFill>
              </a:rPr>
              <a:t>Press releases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2B3EB1-4D49-4268-B392-2E6F1512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Hanging Fruit strategies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733CA-4113-4A74-AD77-8D439CA45BA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3B017-9E9A-42F7-A469-F1DA5EFDDD27}"/>
              </a:ext>
            </a:extLst>
          </p:cNvPr>
          <p:cNvSpPr txBox="1"/>
          <p:nvPr/>
        </p:nvSpPr>
        <p:spPr>
          <a:xfrm>
            <a:off x="5293311" y="2486681"/>
            <a:ext cx="61477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Web Directories </a:t>
            </a:r>
          </a:p>
          <a:p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https://www.indiamart.com/</a:t>
            </a:r>
            <a:b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https://www.indiabizlist.com/</a:t>
            </a:r>
            <a:b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https://dmoz-odp.org/</a:t>
            </a:r>
            <a:b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https://www.zoominfo.com/</a:t>
            </a:r>
            <a:b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https://botw.org/</a:t>
            </a:r>
            <a:b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http://www.freeprwebdirectory.com/</a:t>
            </a:r>
            <a:b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Profile Creation Sites 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7F3F4-452B-44DF-B102-2F461E26D3AA}"/>
              </a:ext>
            </a:extLst>
          </p:cNvPr>
          <p:cNvSpPr/>
          <p:nvPr/>
        </p:nvSpPr>
        <p:spPr>
          <a:xfrm>
            <a:off x="5388746" y="2127907"/>
            <a:ext cx="3338004" cy="35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Directory Submission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C6B36-D537-4655-88FD-5C23A1EB39F0}"/>
              </a:ext>
            </a:extLst>
          </p:cNvPr>
          <p:cNvSpPr/>
          <p:nvPr/>
        </p:nvSpPr>
        <p:spPr>
          <a:xfrm>
            <a:off x="5293311" y="4384884"/>
            <a:ext cx="3338004" cy="35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Creation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B500C-9A57-479E-A93A-45BAFE7CC490}"/>
              </a:ext>
            </a:extLst>
          </p:cNvPr>
          <p:cNvSpPr txBox="1"/>
          <p:nvPr/>
        </p:nvSpPr>
        <p:spPr>
          <a:xfrm>
            <a:off x="5293311" y="4994700"/>
            <a:ext cx="298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www.clippings.me</a:t>
            </a:r>
            <a:endParaRPr lang="en-US" sz="1200" dirty="0"/>
          </a:p>
          <a:p>
            <a:r>
              <a:rPr lang="en-US" sz="12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www.forum.adobe.com</a:t>
            </a:r>
            <a:endParaRPr lang="en-US" sz="1200" dirty="0"/>
          </a:p>
          <a:p>
            <a:r>
              <a:rPr lang="en-US" sz="12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www.bloggers.com</a:t>
            </a:r>
            <a:endParaRPr lang="en-US" sz="1200" dirty="0"/>
          </a:p>
          <a:p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7071C-F9CE-4034-96D9-F38F0D7CD240}"/>
              </a:ext>
            </a:extLst>
          </p:cNvPr>
          <p:cNvSpPr txBox="1"/>
          <p:nvPr/>
        </p:nvSpPr>
        <p:spPr>
          <a:xfrm>
            <a:off x="9767656" y="5688449"/>
            <a:ext cx="26965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fr-FR" sz="1000" dirty="0"/>
            </a:br>
            <a:r>
              <a:rPr lang="fr-FR" sz="1000" b="0" i="0" u="none" strike="noStrike" dirty="0">
                <a:effectLst/>
                <a:latin typeface="Arial Black" panose="020B0A040201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https://ezinearticles.com/</a:t>
            </a:r>
            <a:br>
              <a:rPr lang="fr-FR" sz="1000" dirty="0"/>
            </a:br>
            <a:r>
              <a:rPr lang="fr-FR" sz="1000" b="0" i="0" u="none" strike="noStrike" dirty="0">
                <a:effectLst/>
                <a:latin typeface="Arial Black" panose="020B0A040201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https://www.ehow.com/</a:t>
            </a:r>
            <a:br>
              <a:rPr lang="fr-FR" sz="1000" dirty="0"/>
            </a:br>
            <a:r>
              <a:rPr lang="fr-FR" sz="1000" b="0" i="0" u="none" strike="noStrike" dirty="0">
                <a:effectLst/>
                <a:latin typeface="Arial Black" panose="020B0A040201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https://www.articlecity.com/</a:t>
            </a:r>
            <a:br>
              <a:rPr lang="fr-FR" sz="1000" dirty="0"/>
            </a:br>
            <a:r>
              <a:rPr lang="fr-FR" sz="1000" b="0" i="0" u="none" strike="noStrike" dirty="0">
                <a:effectLst/>
                <a:latin typeface="Arial Black" panose="020B0A040201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https://hubpages.com/</a:t>
            </a:r>
            <a:br>
              <a:rPr lang="fr-FR" sz="1000" dirty="0"/>
            </a:br>
            <a:r>
              <a:rPr lang="fr-FR" sz="1000" b="0" i="0" u="none" strike="noStrike" dirty="0">
                <a:effectLst/>
                <a:latin typeface="Arial Black" panose="020B0A040201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https://www.articlecube.com/</a:t>
            </a:r>
            <a:br>
              <a:rPr lang="fr-FR" sz="1000" dirty="0"/>
            </a:br>
            <a:r>
              <a:rPr lang="fr-FR" sz="1000" b="0" i="0" u="none" strike="noStrike" dirty="0">
                <a:effectLst/>
                <a:latin typeface="Arial Black" panose="020B0A0402010202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Sites </a:t>
            </a:r>
            <a:endParaRPr lang="en-IN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0D999F-47E2-4086-B652-188F07BC205A}"/>
              </a:ext>
            </a:extLst>
          </p:cNvPr>
          <p:cNvSpPr/>
          <p:nvPr/>
        </p:nvSpPr>
        <p:spPr>
          <a:xfrm>
            <a:off x="9658905" y="5140966"/>
            <a:ext cx="2490926" cy="35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submission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55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82EB9D-768C-47ED-942D-B4CCB99C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AEF8A-A3A3-47AD-B7D6-25B0B62E87A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2D84E-0ECD-42AD-BDB5-CD19CD35F902}"/>
              </a:ext>
            </a:extLst>
          </p:cNvPr>
          <p:cNvSpPr txBox="1"/>
          <p:nvPr/>
        </p:nvSpPr>
        <p:spPr>
          <a:xfrm>
            <a:off x="876670" y="2392799"/>
            <a:ext cx="62454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1000" dirty="0"/>
            </a:br>
            <a:br>
              <a:rPr lang="en-US" sz="1000" dirty="0"/>
            </a:b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https://www.tumblr.com/</a:t>
            </a:r>
            <a:endParaRPr lang="en-US" sz="1000" b="0" i="0" dirty="0">
              <a:effectLst/>
              <a:latin typeface="Arial Black" panose="020B0A040201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https://www.blogger.com</a:t>
            </a:r>
            <a:endParaRPr lang="en-US" sz="1000" b="0" i="0" dirty="0">
              <a:effectLst/>
              <a:latin typeface="Arial Black" panose="020B0A040201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</a:t>
            </a:r>
            <a:endParaRPr lang="en-US" sz="1000" b="0" i="0" dirty="0">
              <a:effectLst/>
              <a:latin typeface="Arial Black" panose="020B0A040201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http://www.soup.io/</a:t>
            </a:r>
            <a:endParaRPr lang="en-US" sz="1000" b="0" i="0" dirty="0">
              <a:effectLst/>
              <a:latin typeface="Arial Black" panose="020B0A040201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1000" b="0" i="0" dirty="0">
                <a:effectLst/>
                <a:latin typeface="Arial Black" panose="020B0A04020102020204" pitchFamily="34" charset="0"/>
              </a:rPr>
            </a:br>
            <a:br>
              <a:rPr lang="en-US" sz="1000" b="0" i="0" dirty="0">
                <a:effectLst/>
                <a:latin typeface="Arial Black" panose="020B0A04020102020204" pitchFamily="34" charset="0"/>
              </a:rPr>
            </a:br>
            <a:br>
              <a:rPr lang="en-US" sz="1000" b="0" i="0" dirty="0">
                <a:effectLst/>
                <a:latin typeface="Arial Black" panose="020B0A04020102020204" pitchFamily="34" charset="0"/>
              </a:rPr>
            </a:br>
            <a:endParaRPr lang="en-US" sz="1000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0E2B7-61AF-45B0-8FAC-6EE7DE40D0A6}"/>
              </a:ext>
            </a:extLst>
          </p:cNvPr>
          <p:cNvSpPr/>
          <p:nvPr/>
        </p:nvSpPr>
        <p:spPr>
          <a:xfrm>
            <a:off x="745724" y="2213412"/>
            <a:ext cx="3338004" cy="35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effectLst/>
                <a:latin typeface="Arial Black" panose="020B0A04020102020204" pitchFamily="34" charset="0"/>
              </a:rPr>
              <a:t>Blog Submission 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DB449-4BB2-40CE-9DA5-C5B4999457F1}"/>
              </a:ext>
            </a:extLst>
          </p:cNvPr>
          <p:cNvSpPr/>
          <p:nvPr/>
        </p:nvSpPr>
        <p:spPr>
          <a:xfrm>
            <a:off x="4298272" y="3173680"/>
            <a:ext cx="3338004" cy="35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effectLst/>
                <a:latin typeface="Arial Black" panose="020B0A04020102020204" pitchFamily="34" charset="0"/>
              </a:rPr>
              <a:t>E -Book Submission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19506-A836-4DB2-BD51-00384A7891A7}"/>
              </a:ext>
            </a:extLst>
          </p:cNvPr>
          <p:cNvSpPr txBox="1"/>
          <p:nvPr/>
        </p:nvSpPr>
        <p:spPr>
          <a:xfrm>
            <a:off x="4445493" y="3685134"/>
            <a:ext cx="61477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1000" b="0" i="0" dirty="0">
                <a:effectLst/>
                <a:latin typeface="Arial Black" panose="020B0A04020102020204" pitchFamily="34" charset="0"/>
              </a:rPr>
            </a:b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www.getfreeebooks.com</a:t>
            </a:r>
            <a:endParaRPr lang="en-US" sz="1000" b="0" i="0" dirty="0">
              <a:effectLst/>
              <a:latin typeface="Arial Black" panose="020B0A040201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https://www.smashwords.com/</a:t>
            </a:r>
            <a:br>
              <a:rPr lang="en-US" sz="1000" b="0" i="0" dirty="0">
                <a:effectLst/>
                <a:latin typeface="Arial Black" panose="020B0A04020102020204" pitchFamily="34" charset="0"/>
              </a:rPr>
            </a:br>
            <a:endParaRPr lang="en-US" sz="1000" b="0" i="0" dirty="0">
              <a:effectLst/>
              <a:latin typeface="Arial Black" panose="020B0A040201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https://www.kobo.com/in/en/p/writinglife</a:t>
            </a:r>
            <a:endParaRPr lang="en-US" sz="1000" b="0" i="0" dirty="0">
              <a:effectLst/>
              <a:latin typeface="Arial Black" panose="020B0A040201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https://www.freebooksy.com/editorial-submissions/</a:t>
            </a:r>
            <a:endParaRPr lang="en-US" sz="1000" b="0" i="0" dirty="0">
              <a:effectLst/>
              <a:latin typeface="Arial Black" panose="020B0A040201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https://www.ebookstage.com/</a:t>
            </a:r>
            <a:endParaRPr lang="en-US" sz="1000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0567F2-FB73-42CE-9974-83C895048ABA}"/>
              </a:ext>
            </a:extLst>
          </p:cNvPr>
          <p:cNvSpPr/>
          <p:nvPr/>
        </p:nvSpPr>
        <p:spPr>
          <a:xfrm>
            <a:off x="7762043" y="5137125"/>
            <a:ext cx="3338004" cy="35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effectLst/>
                <a:latin typeface="Arial Black" panose="020B0A04020102020204" pitchFamily="34" charset="0"/>
              </a:rPr>
              <a:t>Press Releases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4FFF0-78FE-4E75-8371-299A518CF867}"/>
              </a:ext>
            </a:extLst>
          </p:cNvPr>
          <p:cNvSpPr txBox="1"/>
          <p:nvPr/>
        </p:nvSpPr>
        <p:spPr>
          <a:xfrm>
            <a:off x="7956612" y="5565770"/>
            <a:ext cx="61477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1000" b="0" i="0" dirty="0">
                <a:effectLst/>
                <a:latin typeface="Arial Black" panose="020B0A04020102020204" pitchFamily="34" charset="0"/>
              </a:rPr>
            </a:b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http://www.freepressrelease.com/</a:t>
            </a:r>
            <a:br>
              <a:rPr lang="en-US" sz="1000" b="0" i="0" dirty="0">
                <a:effectLst/>
                <a:latin typeface="Arial Black" panose="020B0A04020102020204" pitchFamily="34" charset="0"/>
              </a:rPr>
            </a:br>
            <a:endParaRPr lang="en-US" sz="1000" b="0" i="0" dirty="0">
              <a:effectLst/>
              <a:latin typeface="Arial Black" panose="020B0A040201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https://clickpress.com/releases/index.shtml</a:t>
            </a:r>
            <a:endParaRPr lang="en-US" sz="1000" b="0" i="0" dirty="0">
              <a:effectLst/>
              <a:latin typeface="Arial Black" panose="020B0A040201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https://www.prlog.org/</a:t>
            </a:r>
            <a:endParaRPr lang="en-US" sz="1000" b="0" i="0" dirty="0">
              <a:effectLst/>
              <a:latin typeface="Arial Black" panose="020B0A04020102020204" pitchFamily="34" charset="0"/>
            </a:endParaRPr>
          </a:p>
          <a:p>
            <a:pPr algn="l"/>
            <a:br>
              <a:rPr lang="en-US" sz="1000" b="0" i="0" dirty="0">
                <a:effectLst/>
                <a:latin typeface="Arial Black" panose="020B0A04020102020204" pitchFamily="34" charset="0"/>
              </a:rPr>
            </a:br>
            <a:r>
              <a:rPr lang="en-US" sz="1000" b="0" i="0" u="none" strike="noStrike" dirty="0">
                <a:effectLst/>
                <a:latin typeface="Arial Black" panose="020B0A040201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Press releases sites </a:t>
            </a:r>
            <a:endParaRPr lang="en-US" sz="1000" b="0" i="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8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869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Arial Black</vt:lpstr>
      <vt:lpstr>Calibri</vt:lpstr>
      <vt:lpstr>Century Gothic</vt:lpstr>
      <vt:lpstr>Times New Roman</vt:lpstr>
      <vt:lpstr>Wingdings 2</vt:lpstr>
      <vt:lpstr>Quotable</vt:lpstr>
      <vt:lpstr>PowerPoint Presentation</vt:lpstr>
      <vt:lpstr>Search Engine Optimization </vt:lpstr>
      <vt:lpstr>Dimensions of off-page SEO</vt:lpstr>
      <vt:lpstr>Factors to evaluate quality of web pages</vt:lpstr>
      <vt:lpstr>Domain Authority, Page Authority &amp; Page Rank</vt:lpstr>
      <vt:lpstr>Follow link and No follow link</vt:lpstr>
      <vt:lpstr>Linking Strategies</vt:lpstr>
      <vt:lpstr>Low Hanging Fruit strategies</vt:lpstr>
      <vt:lpstr>PowerPoint Presentation</vt:lpstr>
      <vt:lpstr>Social Media- 2nd Dimension</vt:lpstr>
      <vt:lpstr>Social Media Bookmarking- 3rd Dimension</vt:lpstr>
      <vt:lpstr>Search Engine Optimization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78</cp:revision>
  <dcterms:created xsi:type="dcterms:W3CDTF">2021-01-11T10:58:22Z</dcterms:created>
  <dcterms:modified xsi:type="dcterms:W3CDTF">2021-02-19T07:00:44Z</dcterms:modified>
</cp:coreProperties>
</file>