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sldIdLst>
    <p:sldId id="3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7" r:id="rId10"/>
    <p:sldId id="278" r:id="rId11"/>
    <p:sldId id="279" r:id="rId12"/>
    <p:sldId id="259" r:id="rId13"/>
    <p:sldId id="260" r:id="rId14"/>
    <p:sldId id="261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11" r:id="rId37"/>
    <p:sldId id="31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3255253-FAD1-4343-B676-3562BB58A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D359CBD-CC06-40DD-A00F-E7BA953C0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20FEFD2-2E88-41C3-9101-C3DCED5D3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DB89C9-0709-4DAE-A5AE-D48F296CDE8F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5/29/2021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2950" y="485359"/>
            <a:ext cx="38061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21785" y="4889166"/>
            <a:ext cx="59484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54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nmellenmedia.com/tag/wordpresstag/feed/" TargetMode="External"/><Relationship Id="rId2" Type="http://schemas.openxmlformats.org/officeDocument/2006/relationships/hyperlink" Target="http://www.greenmellenmedia.com/category/seo-blog/fe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eenmellenmedia.com/author/ali/fee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Billede 9" descr="dreamstime_www_world.jpg">
            <a:extLst>
              <a:ext uri="{FF2B5EF4-FFF2-40B4-BE49-F238E27FC236}">
                <a16:creationId xmlns:a16="http://schemas.microsoft.com/office/drawing/2014/main" id="{B247ED1D-A654-4854-85FC-193A2FF1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D226D43-363F-4508-8D1B-29412EEC6D1B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A8B18E-CEDB-49D8-A3C3-373152E3C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5359" y="5143500"/>
            <a:ext cx="774895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 dirty="0">
                <a:solidFill>
                  <a:schemeClr val="tx2"/>
                </a:solidFill>
              </a:rPr>
              <a:t>Email Marketing</a:t>
            </a:r>
          </a:p>
          <a:p>
            <a:pPr defTabSz="914400">
              <a:lnSpc>
                <a:spcPct val="95000"/>
              </a:lnSpc>
            </a:pPr>
            <a:endParaRPr lang="en-US" alt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11" y="468261"/>
            <a:ext cx="3644900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7" dirty="0">
                <a:latin typeface="Noto Sans"/>
                <a:cs typeface="Noto Sans"/>
              </a:rPr>
              <a:t>Setting </a:t>
            </a:r>
            <a:r>
              <a:rPr b="0" spc="-20" dirty="0">
                <a:latin typeface="Noto Sans"/>
                <a:cs typeface="Noto Sans"/>
              </a:rPr>
              <a:t>up a</a:t>
            </a:r>
            <a:r>
              <a:rPr b="0" spc="-27" dirty="0">
                <a:latin typeface="Noto Sans"/>
                <a:cs typeface="Noto Sans"/>
              </a:rPr>
              <a:t> list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878" y="1982221"/>
            <a:ext cx="11838999" cy="273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11" y="468261"/>
            <a:ext cx="3644900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7" dirty="0">
                <a:latin typeface="Noto Sans"/>
                <a:cs typeface="Noto Sans"/>
              </a:rPr>
              <a:t>Setting </a:t>
            </a:r>
            <a:r>
              <a:rPr b="0" spc="-20" dirty="0">
                <a:latin typeface="Noto Sans"/>
                <a:cs typeface="Noto Sans"/>
              </a:rPr>
              <a:t>up a</a:t>
            </a:r>
            <a:r>
              <a:rPr b="0" spc="-27" dirty="0">
                <a:latin typeface="Noto Sans"/>
                <a:cs typeface="Noto Sans"/>
              </a:rPr>
              <a:t> list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0819" y="1926454"/>
            <a:ext cx="4943475" cy="4931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20770D0-C398-4183-9DA5-33D7FB9FCDE2}"/>
              </a:ext>
            </a:extLst>
          </p:cNvPr>
          <p:cNvSpPr txBox="1"/>
          <p:nvPr/>
        </p:nvSpPr>
        <p:spPr>
          <a:xfrm>
            <a:off x="991686" y="3045783"/>
            <a:ext cx="49434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9085" marR="565150" indent="-287020" algn="just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by  adding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password.</a:t>
            </a:r>
            <a:endParaRPr sz="1800">
              <a:latin typeface="Arial"/>
              <a:cs typeface="Arial"/>
            </a:endParaRPr>
          </a:p>
          <a:p>
            <a:pPr marL="342900" indent="-342900" algn="just">
              <a:lnSpc>
                <a:spcPct val="100000"/>
              </a:lnSpc>
              <a:spcBef>
                <a:spcPts val="35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already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mail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chimp account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mail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mail 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chimp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password.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15796" y="1887820"/>
            <a:ext cx="9793605" cy="792480"/>
            <a:chOff x="1415796" y="1772411"/>
            <a:chExt cx="9793605" cy="792480"/>
          </a:xfrm>
        </p:grpSpPr>
        <p:sp>
          <p:nvSpPr>
            <p:cNvPr id="4" name="object 4"/>
            <p:cNvSpPr/>
            <p:nvPr/>
          </p:nvSpPr>
          <p:spPr>
            <a:xfrm>
              <a:off x="1415796" y="1772411"/>
              <a:ext cx="9793224" cy="792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5328" y="2025395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90" h="215264">
                  <a:moveTo>
                    <a:pt x="180594" y="0"/>
                  </a:moveTo>
                  <a:lnTo>
                    <a:pt x="180594" y="53720"/>
                  </a:lnTo>
                  <a:lnTo>
                    <a:pt x="0" y="53720"/>
                  </a:lnTo>
                  <a:lnTo>
                    <a:pt x="0" y="161162"/>
                  </a:lnTo>
                  <a:lnTo>
                    <a:pt x="180594" y="161162"/>
                  </a:lnTo>
                  <a:lnTo>
                    <a:pt x="180594" y="214883"/>
                  </a:lnTo>
                  <a:lnTo>
                    <a:pt x="288036" y="107441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15328" y="2025395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90" h="215264">
                  <a:moveTo>
                    <a:pt x="0" y="53720"/>
                  </a:moveTo>
                  <a:lnTo>
                    <a:pt x="180594" y="53720"/>
                  </a:lnTo>
                  <a:lnTo>
                    <a:pt x="180594" y="0"/>
                  </a:lnTo>
                  <a:lnTo>
                    <a:pt x="288036" y="107441"/>
                  </a:lnTo>
                  <a:lnTo>
                    <a:pt x="180594" y="214883"/>
                  </a:lnTo>
                  <a:lnTo>
                    <a:pt x="180594" y="161162"/>
                  </a:lnTo>
                  <a:lnTo>
                    <a:pt x="0" y="161162"/>
                  </a:lnTo>
                  <a:lnTo>
                    <a:pt x="0" y="53720"/>
                  </a:lnTo>
                  <a:close/>
                </a:path>
              </a:pathLst>
            </a:custGeom>
            <a:ln w="12192">
              <a:solidFill>
                <a:srgbClr val="6A9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67472" y="2025395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90" h="215264">
                  <a:moveTo>
                    <a:pt x="107442" y="0"/>
                  </a:moveTo>
                  <a:lnTo>
                    <a:pt x="0" y="107441"/>
                  </a:lnTo>
                  <a:lnTo>
                    <a:pt x="107442" y="214883"/>
                  </a:lnTo>
                  <a:lnTo>
                    <a:pt x="107442" y="161162"/>
                  </a:lnTo>
                  <a:lnTo>
                    <a:pt x="288035" y="161162"/>
                  </a:lnTo>
                  <a:lnTo>
                    <a:pt x="288035" y="53720"/>
                  </a:lnTo>
                  <a:lnTo>
                    <a:pt x="107442" y="53720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7472" y="2025395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90" h="215264">
                  <a:moveTo>
                    <a:pt x="288035" y="161162"/>
                  </a:moveTo>
                  <a:lnTo>
                    <a:pt x="107442" y="161162"/>
                  </a:lnTo>
                  <a:lnTo>
                    <a:pt x="107442" y="214883"/>
                  </a:lnTo>
                  <a:lnTo>
                    <a:pt x="0" y="107441"/>
                  </a:lnTo>
                  <a:lnTo>
                    <a:pt x="107442" y="0"/>
                  </a:lnTo>
                  <a:lnTo>
                    <a:pt x="107442" y="53720"/>
                  </a:lnTo>
                  <a:lnTo>
                    <a:pt x="288035" y="53720"/>
                  </a:lnTo>
                  <a:lnTo>
                    <a:pt x="288035" y="161162"/>
                  </a:lnTo>
                  <a:close/>
                </a:path>
              </a:pathLst>
            </a:custGeom>
            <a:ln w="12192">
              <a:solidFill>
                <a:srgbClr val="6A9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06118" y="3168759"/>
            <a:ext cx="7220584" cy="3098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subscribers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list.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subscribers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stored.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subscribers.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sure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subscribers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you.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should be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Excel</a:t>
            </a:r>
            <a:r>
              <a:rPr sz="18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70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format.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already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uploaded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directly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campaign.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083DD99-3B2E-42A5-A1D2-912BA129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email list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19771" y="1988819"/>
            <a:ext cx="4552188" cy="417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9858" y="2143441"/>
            <a:ext cx="5046345" cy="392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campaign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marR="40640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mail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id,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mail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id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represent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mail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shown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subscribers.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marR="28003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Enter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subscriber 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whom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/she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getting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mail.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subscribers,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endParaRPr sz="1800" dirty="0">
              <a:latin typeface="Arial"/>
              <a:cs typeface="Arial"/>
            </a:endParaRPr>
          </a:p>
          <a:p>
            <a:pPr marL="584835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Reminder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mandatory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6A87D1ED-EC55-4B0A-991C-D371D746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29433"/>
            <a:ext cx="10571998" cy="970450"/>
          </a:xfrm>
        </p:spPr>
        <p:txBody>
          <a:bodyPr/>
          <a:lstStyle/>
          <a:p>
            <a:r>
              <a:rPr lang="en-US" dirty="0"/>
              <a:t>How to Create a email list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84261" y="2520756"/>
            <a:ext cx="4632960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749" y="2151351"/>
            <a:ext cx="5600786" cy="44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30300" indent="-28702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reminder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notifications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recipient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subscribe/un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subscribed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1800" dirty="0">
              <a:latin typeface="Arial"/>
              <a:cs typeface="Arial"/>
            </a:endParaRPr>
          </a:p>
          <a:p>
            <a:pPr marL="584835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notification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Summary: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overall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notifications 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once.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one: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notification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800" dirty="0">
              <a:latin typeface="Arial"/>
              <a:cs typeface="Arial"/>
            </a:endParaRPr>
          </a:p>
          <a:p>
            <a:pPr marL="584835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8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subscribe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marR="7683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one: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notification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by  one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8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unsubscribe</a:t>
            </a:r>
            <a:endParaRPr sz="18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sz="18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Click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save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continue.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BDCE05FB-AA35-43BF-9DDA-AF0E70F7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How to Create a email list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007" y="468261"/>
            <a:ext cx="80653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7" dirty="0">
                <a:latin typeface="Noto Sans"/>
                <a:cs typeface="Noto Sans"/>
              </a:rPr>
              <a:t>Adding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sign-up </a:t>
            </a:r>
            <a:r>
              <a:rPr b="0" spc="-27" dirty="0">
                <a:latin typeface="Noto Sans"/>
                <a:cs typeface="Noto Sans"/>
              </a:rPr>
              <a:t>form to your</a:t>
            </a:r>
            <a:r>
              <a:rPr b="0" spc="87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site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2179" y="1911654"/>
            <a:ext cx="9189753" cy="4830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007" y="468261"/>
            <a:ext cx="80653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7" dirty="0">
                <a:latin typeface="Noto Sans"/>
                <a:cs typeface="Noto Sans"/>
              </a:rPr>
              <a:t>Adding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sign-up </a:t>
            </a:r>
            <a:r>
              <a:rPr b="0" spc="-27" dirty="0">
                <a:latin typeface="Noto Sans"/>
                <a:cs typeface="Noto Sans"/>
              </a:rPr>
              <a:t>form to your</a:t>
            </a:r>
            <a:r>
              <a:rPr b="0" spc="87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site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4513" y="1598344"/>
            <a:ext cx="8045057" cy="5259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007" y="468261"/>
            <a:ext cx="80653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7" dirty="0">
                <a:latin typeface="Noto Sans"/>
                <a:cs typeface="Noto Sans"/>
              </a:rPr>
              <a:t>Adding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sign-up </a:t>
            </a:r>
            <a:r>
              <a:rPr b="0" spc="-27" dirty="0">
                <a:latin typeface="Noto Sans"/>
                <a:cs typeface="Noto Sans"/>
              </a:rPr>
              <a:t>form to your</a:t>
            </a:r>
            <a:r>
              <a:rPr b="0" spc="87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site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5389" y="1497197"/>
            <a:ext cx="8130657" cy="527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007" y="468261"/>
            <a:ext cx="80653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7" dirty="0">
                <a:latin typeface="Noto Sans"/>
                <a:cs typeface="Noto Sans"/>
              </a:rPr>
              <a:t>Adding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sign-up </a:t>
            </a:r>
            <a:r>
              <a:rPr b="0" spc="-27" dirty="0">
                <a:latin typeface="Noto Sans"/>
                <a:cs typeface="Noto Sans"/>
              </a:rPr>
              <a:t>form to your</a:t>
            </a:r>
            <a:r>
              <a:rPr b="0" spc="87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site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6567" y="1497197"/>
            <a:ext cx="6238847" cy="536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0" y="132"/>
            <a:ext cx="12180993" cy="6858000"/>
          </a:xfrm>
          <a:custGeom>
            <a:avLst/>
            <a:gdLst/>
            <a:ahLst/>
            <a:cxnLst/>
            <a:rect l="l" t="t" r="r" b="b"/>
            <a:pathLst>
              <a:path w="9135745" h="5143500">
                <a:moveTo>
                  <a:pt x="0" y="0"/>
                </a:moveTo>
                <a:lnTo>
                  <a:pt x="9135281" y="0"/>
                </a:lnTo>
                <a:lnTo>
                  <a:pt x="9135281" y="5143389"/>
                </a:lnTo>
                <a:lnTo>
                  <a:pt x="0" y="5143389"/>
                </a:lnTo>
                <a:lnTo>
                  <a:pt x="0" y="0"/>
                </a:lnTo>
                <a:close/>
              </a:path>
            </a:pathLst>
          </a:custGeom>
          <a:solidFill>
            <a:srgbClr val="3D85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4056" y="3047079"/>
            <a:ext cx="14095997" cy="909650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5800" spc="-73" dirty="0"/>
              <a:t>SENDING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0" y="132"/>
            <a:ext cx="12180993" cy="6858000"/>
          </a:xfrm>
          <a:custGeom>
            <a:avLst/>
            <a:gdLst/>
            <a:ahLst/>
            <a:cxnLst/>
            <a:rect l="l" t="t" r="r" b="b"/>
            <a:pathLst>
              <a:path w="9135745" h="5143500">
                <a:moveTo>
                  <a:pt x="0" y="0"/>
                </a:moveTo>
                <a:lnTo>
                  <a:pt x="9135281" y="0"/>
                </a:lnTo>
                <a:lnTo>
                  <a:pt x="9135281" y="5143389"/>
                </a:lnTo>
                <a:lnTo>
                  <a:pt x="0" y="5143389"/>
                </a:lnTo>
                <a:lnTo>
                  <a:pt x="0" y="0"/>
                </a:lnTo>
                <a:close/>
              </a:path>
            </a:pathLst>
          </a:custGeom>
          <a:solidFill>
            <a:srgbClr val="3D85C6"/>
          </a:solidFill>
        </p:spPr>
        <p:txBody>
          <a:bodyPr wrap="square" lIns="0" tIns="0" rIns="0" bIns="0" rtlCol="0"/>
          <a:lstStyle/>
          <a:p>
            <a:endParaRPr lang="en-IN" sz="58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0793" y="2819163"/>
            <a:ext cx="4581313" cy="909650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5800" spc="-13" dirty="0"/>
              <a:t>WHY</a:t>
            </a:r>
            <a:r>
              <a:rPr lang="en-IN" sz="5800" spc="-133" dirty="0"/>
              <a:t> </a:t>
            </a:r>
            <a:r>
              <a:rPr lang="en-IN" sz="5800" spc="-7" dirty="0"/>
              <a:t>EMAIL?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292" y="468261"/>
            <a:ext cx="874437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latin typeface="Noto Sans"/>
                <a:cs typeface="Noto Sans"/>
              </a:rPr>
              <a:t>Sending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campaign </a:t>
            </a:r>
            <a:r>
              <a:rPr b="0" spc="-27" dirty="0">
                <a:latin typeface="Noto Sans"/>
                <a:cs typeface="Noto Sans"/>
              </a:rPr>
              <a:t>from </a:t>
            </a:r>
            <a:r>
              <a:rPr b="0" spc="-20" dirty="0">
                <a:latin typeface="Noto Sans"/>
                <a:cs typeface="Noto Sans"/>
              </a:rPr>
              <a:t>a</a:t>
            </a:r>
            <a:r>
              <a:rPr b="0" spc="73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template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4435" y="2172330"/>
            <a:ext cx="4641534" cy="4432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292" y="468261"/>
            <a:ext cx="874437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latin typeface="Noto Sans"/>
                <a:cs typeface="Noto Sans"/>
              </a:rPr>
              <a:t>Sending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campaign </a:t>
            </a:r>
            <a:r>
              <a:rPr b="0" spc="-27" dirty="0">
                <a:latin typeface="Noto Sans"/>
                <a:cs typeface="Noto Sans"/>
              </a:rPr>
              <a:t>from </a:t>
            </a:r>
            <a:r>
              <a:rPr b="0" spc="-20" dirty="0">
                <a:latin typeface="Noto Sans"/>
                <a:cs typeface="Noto Sans"/>
              </a:rPr>
              <a:t>a</a:t>
            </a:r>
            <a:r>
              <a:rPr b="0" spc="73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template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99" y="1695779"/>
            <a:ext cx="12180375" cy="516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292" y="468261"/>
            <a:ext cx="874437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latin typeface="Noto Sans"/>
                <a:cs typeface="Noto Sans"/>
              </a:rPr>
              <a:t>Sending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campaign </a:t>
            </a:r>
            <a:r>
              <a:rPr b="0" spc="-27" dirty="0">
                <a:latin typeface="Noto Sans"/>
                <a:cs typeface="Noto Sans"/>
              </a:rPr>
              <a:t>from </a:t>
            </a:r>
            <a:r>
              <a:rPr b="0" spc="-20" dirty="0">
                <a:latin typeface="Noto Sans"/>
                <a:cs typeface="Noto Sans"/>
              </a:rPr>
              <a:t>a</a:t>
            </a:r>
            <a:r>
              <a:rPr b="0" spc="73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template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378" y="1685660"/>
            <a:ext cx="12041441" cy="517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292" y="468261"/>
            <a:ext cx="874437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latin typeface="Noto Sans"/>
                <a:cs typeface="Noto Sans"/>
              </a:rPr>
              <a:t>Sending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campaign </a:t>
            </a:r>
            <a:r>
              <a:rPr b="0" spc="-27" dirty="0">
                <a:latin typeface="Noto Sans"/>
                <a:cs typeface="Noto Sans"/>
              </a:rPr>
              <a:t>from </a:t>
            </a:r>
            <a:r>
              <a:rPr b="0" spc="-20" dirty="0">
                <a:latin typeface="Noto Sans"/>
                <a:cs typeface="Noto Sans"/>
              </a:rPr>
              <a:t>a</a:t>
            </a:r>
            <a:r>
              <a:rPr b="0" spc="73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template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55" y="1598250"/>
            <a:ext cx="12003308" cy="3877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299" y="468261"/>
            <a:ext cx="7696200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latin typeface="Noto Sans"/>
                <a:cs typeface="Noto Sans"/>
              </a:rPr>
              <a:t>Sending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campaign </a:t>
            </a:r>
            <a:r>
              <a:rPr b="0" spc="-73" dirty="0">
                <a:latin typeface="Noto Sans"/>
                <a:cs typeface="Noto Sans"/>
              </a:rPr>
              <a:t>using</a:t>
            </a:r>
            <a:r>
              <a:rPr b="0" spc="67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HTML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118" y="1686055"/>
            <a:ext cx="11997569" cy="3110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299" y="468261"/>
            <a:ext cx="7696200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latin typeface="Noto Sans"/>
                <a:cs typeface="Noto Sans"/>
              </a:rPr>
              <a:t>Sending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campaign </a:t>
            </a:r>
            <a:r>
              <a:rPr b="0" spc="-73" dirty="0">
                <a:latin typeface="Noto Sans"/>
                <a:cs typeface="Noto Sans"/>
              </a:rPr>
              <a:t>using</a:t>
            </a:r>
            <a:r>
              <a:rPr b="0" spc="67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HTML</a:t>
            </a:r>
            <a:endParaRPr dirty="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3200" y="1497212"/>
            <a:ext cx="9565600" cy="536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292" y="468261"/>
            <a:ext cx="874437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latin typeface="Noto Sans"/>
                <a:cs typeface="Noto Sans"/>
              </a:rPr>
              <a:t>Sending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campaign </a:t>
            </a:r>
            <a:r>
              <a:rPr b="0" spc="-27" dirty="0">
                <a:latin typeface="Noto Sans"/>
                <a:cs typeface="Noto Sans"/>
              </a:rPr>
              <a:t>from </a:t>
            </a:r>
            <a:r>
              <a:rPr b="0" spc="-20" dirty="0">
                <a:latin typeface="Noto Sans"/>
                <a:cs typeface="Noto Sans"/>
              </a:rPr>
              <a:t>a</a:t>
            </a:r>
            <a:r>
              <a:rPr b="0" spc="73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template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2431" y="1497197"/>
            <a:ext cx="10190312" cy="536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168" y="468261"/>
            <a:ext cx="658537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latin typeface="Noto Sans"/>
                <a:cs typeface="Noto Sans"/>
              </a:rPr>
              <a:t>Sending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campaign </a:t>
            </a:r>
            <a:r>
              <a:rPr b="0" spc="-33" dirty="0">
                <a:latin typeface="Noto Sans"/>
                <a:cs typeface="Noto Sans"/>
              </a:rPr>
              <a:t>via</a:t>
            </a:r>
            <a:r>
              <a:rPr b="0" spc="53" dirty="0">
                <a:latin typeface="Noto Sans"/>
                <a:cs typeface="Noto Sans"/>
              </a:rPr>
              <a:t> </a:t>
            </a:r>
            <a:r>
              <a:rPr b="0" spc="-13" dirty="0">
                <a:latin typeface="Noto Sans"/>
                <a:cs typeface="Noto Sans"/>
              </a:rPr>
              <a:t>RSS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4363" y="2101307"/>
            <a:ext cx="5023274" cy="4370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168" y="468261"/>
            <a:ext cx="658537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latin typeface="Noto Sans"/>
                <a:cs typeface="Noto Sans"/>
              </a:rPr>
              <a:t>Sending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campaign </a:t>
            </a:r>
            <a:r>
              <a:rPr b="0" spc="-33" dirty="0">
                <a:latin typeface="Noto Sans"/>
                <a:cs typeface="Noto Sans"/>
              </a:rPr>
              <a:t>via</a:t>
            </a:r>
            <a:r>
              <a:rPr b="0" spc="53" dirty="0">
                <a:latin typeface="Noto Sans"/>
                <a:cs typeface="Noto Sans"/>
              </a:rPr>
              <a:t> </a:t>
            </a:r>
            <a:r>
              <a:rPr b="0" spc="-13" dirty="0">
                <a:latin typeface="Noto Sans"/>
                <a:cs typeface="Noto Sans"/>
              </a:rPr>
              <a:t>RSS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4996" y="2194462"/>
            <a:ext cx="8242283" cy="3771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168" y="468261"/>
            <a:ext cx="658537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latin typeface="Noto Sans"/>
                <a:cs typeface="Noto Sans"/>
              </a:rPr>
              <a:t>Sending </a:t>
            </a:r>
            <a:r>
              <a:rPr b="0" spc="-20" dirty="0">
                <a:latin typeface="Noto Sans"/>
                <a:cs typeface="Noto Sans"/>
              </a:rPr>
              <a:t>a </a:t>
            </a:r>
            <a:r>
              <a:rPr b="0" spc="-60" dirty="0">
                <a:latin typeface="Noto Sans"/>
                <a:cs typeface="Noto Sans"/>
              </a:rPr>
              <a:t>campaign </a:t>
            </a:r>
            <a:r>
              <a:rPr b="0" spc="-33" dirty="0">
                <a:latin typeface="Noto Sans"/>
                <a:cs typeface="Noto Sans"/>
              </a:rPr>
              <a:t>via</a:t>
            </a:r>
            <a:r>
              <a:rPr b="0" spc="53" dirty="0">
                <a:latin typeface="Noto Sans"/>
                <a:cs typeface="Noto Sans"/>
              </a:rPr>
              <a:t> </a:t>
            </a:r>
            <a:r>
              <a:rPr b="0" spc="-13" dirty="0">
                <a:latin typeface="Noto Sans"/>
                <a:cs typeface="Noto Sans"/>
              </a:rPr>
              <a:t>RSS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66" y="2383705"/>
            <a:ext cx="10624820" cy="23092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u="heavy" spc="-7" dirty="0">
                <a:solidFill>
                  <a:srgbClr val="3D85C6"/>
                </a:solidFill>
                <a:uFill>
                  <a:solidFill>
                    <a:srgbClr val="3D85C6"/>
                  </a:solidFill>
                </a:uFill>
                <a:latin typeface="Arial"/>
                <a:cs typeface="Arial"/>
                <a:hlinkClick r:id="rId2"/>
              </a:rPr>
              <a:t>http://www.greenmellenmedia.com/category/seo-blog/feed/</a:t>
            </a:r>
            <a:endParaRPr sz="3200" dirty="0">
              <a:latin typeface="Arial"/>
              <a:cs typeface="Arial"/>
            </a:endParaRPr>
          </a:p>
          <a:p>
            <a:pPr marL="16933" marR="119377">
              <a:lnSpc>
                <a:spcPct val="197900"/>
              </a:lnSpc>
            </a:pPr>
            <a:r>
              <a:rPr sz="3200" u="heavy" spc="-7" dirty="0">
                <a:solidFill>
                  <a:srgbClr val="3D85C6"/>
                </a:solidFill>
                <a:uFill>
                  <a:solidFill>
                    <a:srgbClr val="3D85C6"/>
                  </a:solidFill>
                </a:uFill>
                <a:latin typeface="Arial"/>
                <a:cs typeface="Arial"/>
                <a:hlinkClick r:id="rId3"/>
              </a:rPr>
              <a:t>http://www.greenmellenmedia.com/tag/wordpresstag/feed/ </a:t>
            </a:r>
            <a:r>
              <a:rPr sz="3200" spc="-7" dirty="0">
                <a:solidFill>
                  <a:srgbClr val="3D85C6"/>
                </a:solidFill>
                <a:latin typeface="Arial"/>
                <a:cs typeface="Arial"/>
              </a:rPr>
              <a:t> </a:t>
            </a:r>
            <a:r>
              <a:rPr sz="3200" u="heavy" spc="-7" dirty="0">
                <a:solidFill>
                  <a:srgbClr val="3D85C6"/>
                </a:solidFill>
                <a:uFill>
                  <a:solidFill>
                    <a:srgbClr val="3D85C6"/>
                  </a:solidFill>
                </a:uFill>
                <a:latin typeface="Arial"/>
                <a:cs typeface="Arial"/>
                <a:hlinkClick r:id="rId4"/>
              </a:rPr>
              <a:t>http://www.greenmellenmedia.com/author/ali/feed/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830" y="468261"/>
            <a:ext cx="771313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20" dirty="0">
                <a:solidFill>
                  <a:schemeClr val="bg1"/>
                </a:solidFill>
                <a:latin typeface="Noto Sans"/>
                <a:cs typeface="Noto Sans"/>
              </a:rPr>
              <a:t>More </a:t>
            </a:r>
            <a:r>
              <a:rPr b="0" spc="-27" dirty="0">
                <a:solidFill>
                  <a:schemeClr val="bg1"/>
                </a:solidFill>
                <a:latin typeface="Noto Sans"/>
                <a:cs typeface="Noto Sans"/>
              </a:rPr>
              <a:t>effective than </a:t>
            </a:r>
            <a:r>
              <a:rPr b="0" spc="-20" dirty="0">
                <a:solidFill>
                  <a:schemeClr val="bg1"/>
                </a:solidFill>
                <a:latin typeface="Noto Sans"/>
                <a:cs typeface="Noto Sans"/>
              </a:rPr>
              <a:t>social</a:t>
            </a:r>
            <a:r>
              <a:rPr b="0" spc="-47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b="0" spc="-27" dirty="0">
                <a:solidFill>
                  <a:schemeClr val="bg1"/>
                </a:solidFill>
                <a:latin typeface="Noto Sans"/>
                <a:cs typeface="Noto Sans"/>
              </a:rPr>
              <a:t>media</a:t>
            </a:r>
            <a:endParaRPr dirty="0">
              <a:solidFill>
                <a:schemeClr val="bg1"/>
              </a:solidFill>
              <a:latin typeface="Noto Sans"/>
              <a:cs typeface="Noto Sans"/>
            </a:endParaRPr>
          </a:p>
        </p:txBody>
      </p:sp>
      <p:pic>
        <p:nvPicPr>
          <p:cNvPr id="1026" name="Picture 2" descr="Image result for why email marketing">
            <a:extLst>
              <a:ext uri="{FF2B5EF4-FFF2-40B4-BE49-F238E27FC236}">
                <a16:creationId xmlns:a16="http://schemas.microsoft.com/office/drawing/2014/main" id="{1B20CFEA-2680-47F0-9A85-6F53806E1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54" y="1956047"/>
            <a:ext cx="6155092" cy="480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78" y="177553"/>
            <a:ext cx="12192000" cy="4340013"/>
            <a:chOff x="0" y="0"/>
            <a:chExt cx="9144000" cy="3255010"/>
          </a:xfrm>
        </p:grpSpPr>
        <p:sp>
          <p:nvSpPr>
            <p:cNvPr id="3" name="object 3"/>
            <p:cNvSpPr/>
            <p:nvPr/>
          </p:nvSpPr>
          <p:spPr>
            <a:xfrm>
              <a:off x="0" y="1122897"/>
              <a:ext cx="5406739" cy="2131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8699" y="0"/>
              <a:ext cx="9135745" cy="1123315"/>
            </a:xfrm>
            <a:custGeom>
              <a:avLst/>
              <a:gdLst/>
              <a:ahLst/>
              <a:cxnLst/>
              <a:rect l="l" t="t" r="r" b="b"/>
              <a:pathLst>
                <a:path w="9135745" h="1123315">
                  <a:moveTo>
                    <a:pt x="0" y="0"/>
                  </a:moveTo>
                  <a:lnTo>
                    <a:pt x="9135281" y="0"/>
                  </a:lnTo>
                  <a:lnTo>
                    <a:pt x="9135281" y="1122897"/>
                  </a:lnTo>
                  <a:lnTo>
                    <a:pt x="0" y="1122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2168" y="468261"/>
            <a:ext cx="658537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60" dirty="0">
                <a:solidFill>
                  <a:schemeClr val="bg1"/>
                </a:solidFill>
                <a:latin typeface="Noto Sans"/>
                <a:cs typeface="Noto Sans"/>
              </a:rPr>
              <a:t>Sending </a:t>
            </a:r>
            <a:r>
              <a:rPr b="0" spc="-20" dirty="0">
                <a:solidFill>
                  <a:schemeClr val="bg1"/>
                </a:solidFill>
                <a:latin typeface="Noto Sans"/>
                <a:cs typeface="Noto Sans"/>
              </a:rPr>
              <a:t>a </a:t>
            </a:r>
            <a:r>
              <a:rPr b="0" spc="-60" dirty="0">
                <a:solidFill>
                  <a:schemeClr val="bg1"/>
                </a:solidFill>
                <a:latin typeface="Noto Sans"/>
                <a:cs typeface="Noto Sans"/>
              </a:rPr>
              <a:t>campaign </a:t>
            </a:r>
            <a:r>
              <a:rPr b="0" spc="-33" dirty="0">
                <a:solidFill>
                  <a:schemeClr val="bg1"/>
                </a:solidFill>
                <a:latin typeface="Noto Sans"/>
                <a:cs typeface="Noto Sans"/>
              </a:rPr>
              <a:t>via</a:t>
            </a:r>
            <a:r>
              <a:rPr b="0" spc="5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b="0" spc="-13" dirty="0">
                <a:solidFill>
                  <a:schemeClr val="bg1"/>
                </a:solidFill>
                <a:latin typeface="Noto Sans"/>
                <a:cs typeface="Noto Sans"/>
              </a:rPr>
              <a:t>RSS</a:t>
            </a:r>
            <a:endParaRPr dirty="0">
              <a:solidFill>
                <a:schemeClr val="bg1"/>
              </a:solidFill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2567" y="2598108"/>
            <a:ext cx="10416540" cy="4017433"/>
            <a:chOff x="545746" y="1597671"/>
            <a:chExt cx="7812405" cy="3013075"/>
          </a:xfrm>
        </p:grpSpPr>
        <p:sp>
          <p:nvSpPr>
            <p:cNvPr id="7" name="object 7"/>
            <p:cNvSpPr/>
            <p:nvPr/>
          </p:nvSpPr>
          <p:spPr>
            <a:xfrm>
              <a:off x="545746" y="3125018"/>
              <a:ext cx="4448991" cy="14854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5834263" y="1597671"/>
              <a:ext cx="2523419" cy="30128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2856" y="468261"/>
            <a:ext cx="283125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27" dirty="0">
                <a:latin typeface="Noto Sans"/>
                <a:cs typeface="Noto Sans"/>
              </a:rPr>
              <a:t>Automation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5257" y="2012579"/>
            <a:ext cx="3809992" cy="3492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2856" y="468261"/>
            <a:ext cx="283125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27" dirty="0">
                <a:latin typeface="Noto Sans"/>
                <a:cs typeface="Noto Sans"/>
              </a:rPr>
              <a:t>Automation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3510" y="1497197"/>
            <a:ext cx="8033469" cy="528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2856" y="468261"/>
            <a:ext cx="283125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27" dirty="0">
                <a:latin typeface="Noto Sans"/>
                <a:cs typeface="Noto Sans"/>
              </a:rPr>
              <a:t>Automation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8954" y="1597801"/>
            <a:ext cx="6394060" cy="526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2856" y="468261"/>
            <a:ext cx="283125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27" dirty="0">
                <a:latin typeface="Noto Sans"/>
                <a:cs typeface="Noto Sans"/>
              </a:rPr>
              <a:t>Automation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9529" y="2702861"/>
            <a:ext cx="9436080" cy="1943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0" y="132"/>
            <a:ext cx="12180993" cy="6858000"/>
          </a:xfrm>
          <a:custGeom>
            <a:avLst/>
            <a:gdLst/>
            <a:ahLst/>
            <a:cxnLst/>
            <a:rect l="l" t="t" r="r" b="b"/>
            <a:pathLst>
              <a:path w="9135745" h="5143500">
                <a:moveTo>
                  <a:pt x="0" y="0"/>
                </a:moveTo>
                <a:lnTo>
                  <a:pt x="9135281" y="0"/>
                </a:lnTo>
                <a:lnTo>
                  <a:pt x="9135281" y="5143389"/>
                </a:lnTo>
                <a:lnTo>
                  <a:pt x="0" y="5143389"/>
                </a:lnTo>
                <a:lnTo>
                  <a:pt x="0" y="0"/>
                </a:lnTo>
                <a:close/>
              </a:path>
            </a:pathLst>
          </a:custGeom>
          <a:solidFill>
            <a:srgbClr val="3D85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4045" y="2819163"/>
            <a:ext cx="5912273" cy="909650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5800" spc="-140" dirty="0"/>
              <a:t>GETTING</a:t>
            </a:r>
            <a:r>
              <a:rPr lang="en-IN" sz="5800" spc="-113" dirty="0"/>
              <a:t> </a:t>
            </a:r>
            <a:r>
              <a:rPr lang="en-IN" sz="5800" spc="-7" dirty="0"/>
              <a:t>RESULTS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526" y="314372"/>
            <a:ext cx="3983567" cy="786540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5000" b="0" spc="-27" dirty="0">
                <a:latin typeface="Noto Sans"/>
                <a:cs typeface="Noto Sans"/>
              </a:rPr>
              <a:t>Statistics</a:t>
            </a:r>
            <a:endParaRPr sz="5000" dirty="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9158" y="1858729"/>
            <a:ext cx="10473684" cy="499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5607" y="468261"/>
            <a:ext cx="27059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27" dirty="0">
                <a:latin typeface="Noto Sans"/>
                <a:cs typeface="Noto Sans"/>
              </a:rPr>
              <a:t>A/B</a:t>
            </a:r>
            <a:r>
              <a:rPr b="0" spc="-113" dirty="0">
                <a:latin typeface="Noto Sans"/>
                <a:cs typeface="Noto Sans"/>
              </a:rPr>
              <a:t> </a:t>
            </a:r>
            <a:r>
              <a:rPr b="0" spc="-60" dirty="0">
                <a:latin typeface="Noto Sans"/>
                <a:cs typeface="Noto Sans"/>
              </a:rPr>
              <a:t>Testing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28565"/>
            <a:ext cx="12191999" cy="5129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888" y="468261"/>
            <a:ext cx="635931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27" dirty="0">
                <a:solidFill>
                  <a:schemeClr val="bg1"/>
                </a:solidFill>
                <a:latin typeface="Noto Sans"/>
                <a:cs typeface="Noto Sans"/>
              </a:rPr>
              <a:t>Email is read </a:t>
            </a:r>
            <a:r>
              <a:rPr b="0" spc="-13" dirty="0">
                <a:solidFill>
                  <a:schemeClr val="bg1"/>
                </a:solidFill>
                <a:latin typeface="Noto Sans"/>
                <a:cs typeface="Noto Sans"/>
              </a:rPr>
              <a:t>on </a:t>
            </a:r>
            <a:r>
              <a:rPr b="0" spc="-27" dirty="0">
                <a:solidFill>
                  <a:schemeClr val="bg1"/>
                </a:solidFill>
                <a:latin typeface="Noto Sans"/>
                <a:cs typeface="Noto Sans"/>
              </a:rPr>
              <a:t>the</a:t>
            </a:r>
            <a:r>
              <a:rPr b="0" spc="7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b="0" spc="-20" dirty="0">
                <a:solidFill>
                  <a:schemeClr val="bg1"/>
                </a:solidFill>
                <a:latin typeface="Noto Sans"/>
                <a:cs typeface="Noto Sans"/>
              </a:rPr>
              <a:t>phone</a:t>
            </a:r>
            <a:endParaRPr dirty="0">
              <a:solidFill>
                <a:schemeClr val="bg1"/>
              </a:solidFill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5243" y="1890944"/>
            <a:ext cx="6676504" cy="4939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8660" y="468261"/>
            <a:ext cx="271949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80" dirty="0">
                <a:latin typeface="Noto Sans"/>
                <a:cs typeface="Noto Sans"/>
              </a:rPr>
              <a:t>It’s</a:t>
            </a:r>
            <a:r>
              <a:rPr b="0" spc="-107" dirty="0">
                <a:latin typeface="Noto Sans"/>
                <a:cs typeface="Noto Sans"/>
              </a:rPr>
              <a:t> </a:t>
            </a:r>
            <a:r>
              <a:rPr b="0" spc="-27" dirty="0">
                <a:latin typeface="Noto Sans"/>
                <a:cs typeface="Noto Sans"/>
              </a:rPr>
              <a:t>massive</a:t>
            </a:r>
            <a:endParaRPr dirty="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063" y="2841781"/>
            <a:ext cx="9475893" cy="2479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8211" indent="-612125">
              <a:spcBef>
                <a:spcPts val="133"/>
              </a:spcBef>
              <a:buFont typeface="Times New Roman"/>
              <a:buChar char="●"/>
              <a:tabLst>
                <a:tab pos="628211" algn="l"/>
                <a:tab pos="629058" algn="l"/>
              </a:tabLst>
            </a:pPr>
            <a:r>
              <a:rPr sz="4000" spc="-20" dirty="0">
                <a:solidFill>
                  <a:srgbClr val="3D85C6"/>
                </a:solidFill>
                <a:latin typeface="Noto Sans"/>
                <a:cs typeface="Noto Sans"/>
              </a:rPr>
              <a:t>There </a:t>
            </a:r>
            <a:r>
              <a:rPr sz="4000" spc="-27" dirty="0">
                <a:solidFill>
                  <a:srgbClr val="3D85C6"/>
                </a:solidFill>
                <a:latin typeface="Noto Sans"/>
                <a:cs typeface="Noto Sans"/>
              </a:rPr>
              <a:t>are </a:t>
            </a:r>
            <a:r>
              <a:rPr sz="4000" spc="-13" dirty="0">
                <a:solidFill>
                  <a:srgbClr val="3D85C6"/>
                </a:solidFill>
                <a:latin typeface="Noto Sans"/>
                <a:cs typeface="Noto Sans"/>
              </a:rPr>
              <a:t>3.2 </a:t>
            </a:r>
            <a:r>
              <a:rPr sz="4000" spc="-27" dirty="0">
                <a:solidFill>
                  <a:srgbClr val="3D85C6"/>
                </a:solidFill>
                <a:latin typeface="Noto Sans"/>
                <a:cs typeface="Noto Sans"/>
              </a:rPr>
              <a:t>billion email</a:t>
            </a:r>
            <a:r>
              <a:rPr sz="4000" spc="27" dirty="0">
                <a:solidFill>
                  <a:srgbClr val="3D85C6"/>
                </a:solidFill>
                <a:latin typeface="Noto Sans"/>
                <a:cs typeface="Noto Sans"/>
              </a:rPr>
              <a:t> </a:t>
            </a:r>
            <a:r>
              <a:rPr sz="4000" spc="-27" dirty="0">
                <a:solidFill>
                  <a:srgbClr val="3D85C6"/>
                </a:solidFill>
                <a:latin typeface="Noto Sans"/>
                <a:cs typeface="Noto Sans"/>
              </a:rPr>
              <a:t>accounts</a:t>
            </a:r>
            <a:endParaRPr sz="4000">
              <a:latin typeface="Noto Sans"/>
              <a:cs typeface="Noto Sans"/>
            </a:endParaRPr>
          </a:p>
          <a:p>
            <a:pPr marL="628211" marR="777221" indent="-612125">
              <a:buFont typeface="Times New Roman"/>
              <a:buChar char="●"/>
              <a:tabLst>
                <a:tab pos="628211" algn="l"/>
                <a:tab pos="629058" algn="l"/>
              </a:tabLst>
            </a:pPr>
            <a:r>
              <a:rPr sz="4000" spc="-20" dirty="0">
                <a:solidFill>
                  <a:srgbClr val="3D85C6"/>
                </a:solidFill>
                <a:latin typeface="Noto Sans"/>
                <a:cs typeface="Noto Sans"/>
              </a:rPr>
              <a:t>Emails </a:t>
            </a:r>
            <a:r>
              <a:rPr sz="4000" spc="-27" dirty="0">
                <a:solidFill>
                  <a:srgbClr val="3D85C6"/>
                </a:solidFill>
                <a:latin typeface="Noto Sans"/>
                <a:cs typeface="Noto Sans"/>
              </a:rPr>
              <a:t>have </a:t>
            </a:r>
            <a:r>
              <a:rPr sz="4000" spc="-20" dirty="0">
                <a:solidFill>
                  <a:srgbClr val="3D85C6"/>
                </a:solidFill>
                <a:latin typeface="Noto Sans"/>
                <a:cs typeface="Noto Sans"/>
              </a:rPr>
              <a:t>a </a:t>
            </a:r>
            <a:r>
              <a:rPr sz="4000" spc="-73" dirty="0">
                <a:solidFill>
                  <a:srgbClr val="3D85C6"/>
                </a:solidFill>
                <a:latin typeface="Noto Sans"/>
                <a:cs typeface="Noto Sans"/>
              </a:rPr>
              <a:t>longer </a:t>
            </a:r>
            <a:r>
              <a:rPr sz="4000" spc="-33" dirty="0">
                <a:solidFill>
                  <a:srgbClr val="3D85C6"/>
                </a:solidFill>
                <a:latin typeface="Noto Sans"/>
                <a:cs typeface="Noto Sans"/>
              </a:rPr>
              <a:t>lifespan than  </a:t>
            </a:r>
            <a:r>
              <a:rPr sz="4000" spc="-20" dirty="0">
                <a:solidFill>
                  <a:srgbClr val="3D85C6"/>
                </a:solidFill>
                <a:latin typeface="Noto Sans"/>
                <a:cs typeface="Noto Sans"/>
              </a:rPr>
              <a:t>social</a:t>
            </a:r>
            <a:r>
              <a:rPr sz="4000" spc="-13" dirty="0">
                <a:solidFill>
                  <a:srgbClr val="3D85C6"/>
                </a:solidFill>
                <a:latin typeface="Noto Sans"/>
                <a:cs typeface="Noto Sans"/>
              </a:rPr>
              <a:t> </a:t>
            </a:r>
            <a:r>
              <a:rPr sz="4000" spc="-27" dirty="0">
                <a:solidFill>
                  <a:srgbClr val="3D85C6"/>
                </a:solidFill>
                <a:latin typeface="Noto Sans"/>
                <a:cs typeface="Noto Sans"/>
              </a:rPr>
              <a:t>media</a:t>
            </a:r>
            <a:endParaRPr sz="4000">
              <a:latin typeface="Noto Sans"/>
              <a:cs typeface="Noto Sans"/>
            </a:endParaRPr>
          </a:p>
          <a:p>
            <a:pPr marL="628211" indent="-612125">
              <a:buFont typeface="Times New Roman"/>
              <a:buChar char="●"/>
              <a:tabLst>
                <a:tab pos="628211" algn="l"/>
                <a:tab pos="629058" algn="l"/>
              </a:tabLst>
            </a:pPr>
            <a:r>
              <a:rPr sz="4000" spc="-27" dirty="0">
                <a:solidFill>
                  <a:srgbClr val="3D85C6"/>
                </a:solidFill>
                <a:latin typeface="Noto Sans"/>
                <a:cs typeface="Noto Sans"/>
              </a:rPr>
              <a:t>Email </a:t>
            </a:r>
            <a:r>
              <a:rPr sz="4000" spc="-60" dirty="0">
                <a:solidFill>
                  <a:srgbClr val="3D85C6"/>
                </a:solidFill>
                <a:latin typeface="Noto Sans"/>
                <a:cs typeface="Noto Sans"/>
              </a:rPr>
              <a:t>marketing </a:t>
            </a:r>
            <a:r>
              <a:rPr sz="4000" spc="-20" dirty="0">
                <a:solidFill>
                  <a:srgbClr val="3D85C6"/>
                </a:solidFill>
                <a:latin typeface="Noto Sans"/>
                <a:cs typeface="Noto Sans"/>
              </a:rPr>
              <a:t>has </a:t>
            </a:r>
            <a:r>
              <a:rPr sz="4000" spc="-27" dirty="0">
                <a:solidFill>
                  <a:srgbClr val="3D85C6"/>
                </a:solidFill>
                <a:latin typeface="Noto Sans"/>
                <a:cs typeface="Noto Sans"/>
              </a:rPr>
              <a:t>an </a:t>
            </a:r>
            <a:r>
              <a:rPr sz="4000" spc="-93" dirty="0">
                <a:solidFill>
                  <a:srgbClr val="3D85C6"/>
                </a:solidFill>
                <a:latin typeface="Noto Sans"/>
                <a:cs typeface="Noto Sans"/>
              </a:rPr>
              <a:t>ROI </a:t>
            </a:r>
            <a:r>
              <a:rPr sz="4000" spc="-13" dirty="0">
                <a:solidFill>
                  <a:srgbClr val="3D85C6"/>
                </a:solidFill>
                <a:latin typeface="Noto Sans"/>
                <a:cs typeface="Noto Sans"/>
              </a:rPr>
              <a:t>of</a:t>
            </a:r>
            <a:r>
              <a:rPr sz="4000" spc="133" dirty="0">
                <a:solidFill>
                  <a:srgbClr val="3D85C6"/>
                </a:solidFill>
                <a:latin typeface="Noto Sans"/>
                <a:cs typeface="Noto Sans"/>
              </a:rPr>
              <a:t> </a:t>
            </a:r>
            <a:r>
              <a:rPr sz="4000" spc="-13" dirty="0">
                <a:solidFill>
                  <a:srgbClr val="3D85C6"/>
                </a:solidFill>
                <a:latin typeface="Noto Sans"/>
                <a:cs typeface="Noto Sans"/>
              </a:rPr>
              <a:t>4300%</a:t>
            </a:r>
            <a:endParaRPr sz="4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0" y="132"/>
            <a:ext cx="12180993" cy="6858000"/>
          </a:xfrm>
          <a:custGeom>
            <a:avLst/>
            <a:gdLst/>
            <a:ahLst/>
            <a:cxnLst/>
            <a:rect l="l" t="t" r="r" b="b"/>
            <a:pathLst>
              <a:path w="9135745" h="5143500">
                <a:moveTo>
                  <a:pt x="0" y="0"/>
                </a:moveTo>
                <a:lnTo>
                  <a:pt x="9135281" y="0"/>
                </a:lnTo>
                <a:lnTo>
                  <a:pt x="9135281" y="5143389"/>
                </a:lnTo>
                <a:lnTo>
                  <a:pt x="0" y="5143389"/>
                </a:lnTo>
                <a:lnTo>
                  <a:pt x="0" y="0"/>
                </a:lnTo>
                <a:close/>
              </a:path>
            </a:pathLst>
          </a:custGeom>
          <a:solidFill>
            <a:srgbClr val="3D85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201" y="2835675"/>
            <a:ext cx="10202333" cy="909650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5800" spc="-13" dirty="0"/>
              <a:t>EMAIL </a:t>
            </a:r>
            <a:r>
              <a:rPr lang="en-IN" sz="5800" spc="-67" dirty="0"/>
              <a:t>MARKETING</a:t>
            </a:r>
            <a:r>
              <a:rPr lang="en-IN" sz="5800" spc="-87" dirty="0"/>
              <a:t> </a:t>
            </a:r>
            <a:r>
              <a:rPr lang="en-IN" sz="5800" spc="-7" dirty="0"/>
              <a:t>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1640" y="468261"/>
            <a:ext cx="195410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b="0" spc="-27" dirty="0">
                <a:latin typeface="Noto Sans"/>
                <a:cs typeface="Noto Sans"/>
              </a:rPr>
              <a:t>Services</a:t>
            </a:r>
            <a:endParaRPr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1229" y="2087795"/>
            <a:ext cx="3555992" cy="14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331354" y="1951497"/>
            <a:ext cx="4735223" cy="1666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699465" y="5053760"/>
            <a:ext cx="3786116" cy="839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213552" y="4952383"/>
            <a:ext cx="3238493" cy="1130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811" y="457446"/>
            <a:ext cx="614510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27" dirty="0">
                <a:solidFill>
                  <a:srgbClr val="FFFFFF"/>
                </a:solidFill>
                <a:latin typeface="Noto Sans"/>
                <a:cs typeface="Noto Sans"/>
              </a:rPr>
              <a:t>Why we prefer</a:t>
            </a:r>
            <a:r>
              <a:rPr sz="4000" spc="-47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4000" spc="-27" dirty="0">
                <a:solidFill>
                  <a:srgbClr val="FFFFFF"/>
                </a:solidFill>
                <a:latin typeface="Noto Sans"/>
                <a:cs typeface="Noto Sans"/>
              </a:rPr>
              <a:t>MailChimp</a:t>
            </a:r>
            <a:endParaRPr sz="40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7030" y="5932101"/>
            <a:ext cx="891794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578994" algn="l"/>
                <a:tab pos="2122540" algn="l"/>
                <a:tab pos="3686295" algn="l"/>
                <a:tab pos="4230688" algn="l"/>
                <a:tab pos="5821534" algn="l"/>
                <a:tab pos="6365081" algn="l"/>
              </a:tabLst>
            </a:pPr>
            <a:r>
              <a:rPr sz="4800" spc="-27" dirty="0">
                <a:solidFill>
                  <a:srgbClr val="3D85C6"/>
                </a:solidFill>
                <a:latin typeface="Noto Sans"/>
                <a:cs typeface="Noto Sans"/>
              </a:rPr>
              <a:t>Free	</a:t>
            </a:r>
            <a:r>
              <a:rPr sz="4800" dirty="0">
                <a:solidFill>
                  <a:srgbClr val="3D85C6"/>
                </a:solidFill>
                <a:latin typeface="Noto Sans"/>
                <a:cs typeface="Noto Sans"/>
              </a:rPr>
              <a:t>•	</a:t>
            </a:r>
            <a:r>
              <a:rPr sz="4800" spc="-33" dirty="0">
                <a:solidFill>
                  <a:srgbClr val="3D85C6"/>
                </a:solidFill>
                <a:latin typeface="Noto Sans"/>
                <a:cs typeface="Noto Sans"/>
              </a:rPr>
              <a:t>Slick	</a:t>
            </a:r>
            <a:r>
              <a:rPr sz="4800" dirty="0">
                <a:solidFill>
                  <a:srgbClr val="3D85C6"/>
                </a:solidFill>
                <a:latin typeface="Noto Sans"/>
                <a:cs typeface="Noto Sans"/>
              </a:rPr>
              <a:t>•	</a:t>
            </a:r>
            <a:r>
              <a:rPr sz="4800" spc="-27" dirty="0">
                <a:solidFill>
                  <a:srgbClr val="3D85C6"/>
                </a:solidFill>
                <a:latin typeface="Noto Sans"/>
                <a:cs typeface="Noto Sans"/>
              </a:rPr>
              <a:t>Easy	</a:t>
            </a:r>
            <a:r>
              <a:rPr sz="4800" dirty="0">
                <a:solidFill>
                  <a:srgbClr val="3D85C6"/>
                </a:solidFill>
                <a:latin typeface="Noto Sans"/>
                <a:cs typeface="Noto Sans"/>
              </a:rPr>
              <a:t>•	</a:t>
            </a:r>
            <a:r>
              <a:rPr sz="4800" spc="-33" dirty="0">
                <a:solidFill>
                  <a:srgbClr val="3D85C6"/>
                </a:solidFill>
                <a:latin typeface="Noto Sans"/>
                <a:cs typeface="Noto Sans"/>
              </a:rPr>
              <a:t>Powerful</a:t>
            </a:r>
            <a:endParaRPr sz="4800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3448" y="4085094"/>
            <a:ext cx="3555992" cy="14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86CBA1B-23BF-4F3C-B268-4BB782342EA3}"/>
              </a:ext>
            </a:extLst>
          </p:cNvPr>
          <p:cNvSpPr txBox="1"/>
          <p:nvPr/>
        </p:nvSpPr>
        <p:spPr>
          <a:xfrm>
            <a:off x="825623" y="1853749"/>
            <a:ext cx="10724225" cy="13875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5080" indent="-228600">
              <a:lnSpc>
                <a:spcPct val="90000"/>
              </a:lnSpc>
              <a:spcBef>
                <a:spcPts val="340"/>
              </a:spcBef>
              <a:buClr>
                <a:srgbClr val="92D05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55" dirty="0">
                <a:solidFill>
                  <a:srgbClr val="D9D9D9"/>
                </a:solidFill>
                <a:latin typeface="Arial"/>
                <a:cs typeface="Arial"/>
              </a:rPr>
              <a:t>MailChimp </a:t>
            </a:r>
            <a:r>
              <a:rPr sz="2000" spc="-85" dirty="0">
                <a:solidFill>
                  <a:srgbClr val="D9D9D9"/>
                </a:solidFill>
                <a:latin typeface="Arial"/>
                <a:cs typeface="Arial"/>
              </a:rPr>
              <a:t>is 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spc="-15" dirty="0">
                <a:solidFill>
                  <a:srgbClr val="D9D9D9"/>
                </a:solidFill>
                <a:latin typeface="Arial"/>
                <a:cs typeface="Arial"/>
              </a:rPr>
              <a:t>marketing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automation </a:t>
            </a:r>
            <a:r>
              <a:rPr sz="2000" spc="20" dirty="0">
                <a:solidFill>
                  <a:srgbClr val="D9D9D9"/>
                </a:solidFill>
                <a:latin typeface="Arial"/>
                <a:cs typeface="Arial"/>
              </a:rPr>
              <a:t>platform </a:t>
            </a:r>
            <a:r>
              <a:rPr sz="2000" spc="-60" dirty="0">
                <a:solidFill>
                  <a:srgbClr val="D9D9D9"/>
                </a:solidFill>
                <a:latin typeface="Arial"/>
                <a:cs typeface="Arial"/>
              </a:rPr>
              <a:t>and </a:t>
            </a:r>
            <a:r>
              <a:rPr sz="2000" spc="-80" dirty="0">
                <a:solidFill>
                  <a:srgbClr val="D9D9D9"/>
                </a:solidFill>
                <a:latin typeface="Arial"/>
                <a:cs typeface="Arial"/>
              </a:rPr>
              <a:t>an </a:t>
            </a:r>
            <a:r>
              <a:rPr sz="2000" spc="-50" dirty="0">
                <a:solidFill>
                  <a:srgbClr val="D9D9D9"/>
                </a:solidFill>
                <a:latin typeface="Arial"/>
                <a:cs typeface="Arial"/>
              </a:rPr>
              <a:t>email </a:t>
            </a:r>
            <a:r>
              <a:rPr sz="2000" spc="-15" dirty="0">
                <a:solidFill>
                  <a:srgbClr val="D9D9D9"/>
                </a:solidFill>
                <a:latin typeface="Arial"/>
                <a:cs typeface="Arial"/>
              </a:rPr>
              <a:t>marketing </a:t>
            </a:r>
            <a:r>
              <a:rPr sz="2000" spc="-65" dirty="0">
                <a:solidFill>
                  <a:srgbClr val="D9D9D9"/>
                </a:solidFill>
                <a:latin typeface="Arial"/>
                <a:cs typeface="Arial"/>
              </a:rPr>
              <a:t>service  </a:t>
            </a:r>
            <a:r>
              <a:rPr sz="2000" spc="-60" dirty="0">
                <a:solidFill>
                  <a:srgbClr val="D9D9D9"/>
                </a:solidFill>
                <a:latin typeface="Arial"/>
                <a:cs typeface="Arial"/>
              </a:rPr>
              <a:t>and</a:t>
            </a:r>
            <a:r>
              <a:rPr sz="20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20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trading</a:t>
            </a:r>
            <a:r>
              <a:rPr sz="20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D9D9D9"/>
                </a:solidFill>
                <a:latin typeface="Arial"/>
                <a:cs typeface="Arial"/>
              </a:rPr>
              <a:t>name</a:t>
            </a:r>
            <a:r>
              <a:rPr sz="2000" spc="-12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D9D9D9"/>
                </a:solidFill>
                <a:latin typeface="Arial"/>
                <a:cs typeface="Arial"/>
              </a:rPr>
              <a:t>of</a:t>
            </a:r>
            <a:r>
              <a:rPr sz="2000" spc="-13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its</a:t>
            </a:r>
            <a:r>
              <a:rPr sz="2000" spc="-1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operator,</a:t>
            </a:r>
            <a:r>
              <a:rPr sz="2000" spc="-1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D9D9D9"/>
                </a:solidFill>
                <a:latin typeface="Arial"/>
                <a:cs typeface="Arial"/>
              </a:rPr>
              <a:t>Rocket</a:t>
            </a:r>
            <a:r>
              <a:rPr sz="2000" spc="-13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D9D9D9"/>
                </a:solidFill>
                <a:latin typeface="Arial"/>
                <a:cs typeface="Arial"/>
              </a:rPr>
              <a:t>Science</a:t>
            </a:r>
            <a:r>
              <a:rPr sz="20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D9D9D9"/>
                </a:solidFill>
                <a:latin typeface="Arial"/>
                <a:cs typeface="Arial"/>
              </a:rPr>
              <a:t>Group,</a:t>
            </a:r>
            <a:r>
              <a:rPr sz="2000" spc="-13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D9D9D9"/>
                </a:solidFill>
                <a:latin typeface="Arial"/>
                <a:cs typeface="Arial"/>
              </a:rPr>
              <a:t>an</a:t>
            </a:r>
            <a:r>
              <a:rPr sz="2000" spc="-10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D9D9D9"/>
                </a:solidFill>
                <a:latin typeface="Arial"/>
                <a:cs typeface="Arial"/>
              </a:rPr>
              <a:t>American</a:t>
            </a:r>
            <a:r>
              <a:rPr sz="2000" spc="-1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D9D9D9"/>
                </a:solidFill>
                <a:latin typeface="Arial"/>
                <a:cs typeface="Arial"/>
              </a:rPr>
              <a:t>company  </a:t>
            </a:r>
            <a:r>
              <a:rPr sz="2000" spc="-10" dirty="0">
                <a:solidFill>
                  <a:srgbClr val="D9D9D9"/>
                </a:solidFill>
                <a:latin typeface="Arial"/>
                <a:cs typeface="Arial"/>
              </a:rPr>
              <a:t>founded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D9D9D9"/>
                </a:solidFill>
                <a:latin typeface="Arial"/>
                <a:cs typeface="Arial"/>
              </a:rPr>
              <a:t>in</a:t>
            </a:r>
            <a:r>
              <a:rPr sz="2000" spc="-1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D9D9D9"/>
                </a:solidFill>
                <a:latin typeface="Arial"/>
                <a:cs typeface="Arial"/>
              </a:rPr>
              <a:t>2001.</a:t>
            </a:r>
            <a:r>
              <a:rPr sz="2000" spc="-1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D9D9D9"/>
                </a:solidFill>
                <a:latin typeface="Arial"/>
                <a:cs typeface="Arial"/>
              </a:rPr>
              <a:t>MailChimp</a:t>
            </a:r>
            <a:r>
              <a:rPr sz="2000" spc="-10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D9D9D9"/>
                </a:solidFill>
                <a:latin typeface="Arial"/>
                <a:cs typeface="Arial"/>
              </a:rPr>
              <a:t>began</a:t>
            </a:r>
            <a:r>
              <a:rPr sz="20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D9D9D9"/>
                </a:solidFill>
                <a:latin typeface="Arial"/>
                <a:cs typeface="Arial"/>
              </a:rPr>
              <a:t>as</a:t>
            </a:r>
            <a:r>
              <a:rPr sz="20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2000" spc="-1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paid</a:t>
            </a:r>
            <a:r>
              <a:rPr sz="20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D9D9D9"/>
                </a:solidFill>
                <a:latin typeface="Arial"/>
                <a:cs typeface="Arial"/>
              </a:rPr>
              <a:t>service</a:t>
            </a:r>
            <a:r>
              <a:rPr sz="20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D9D9D9"/>
                </a:solidFill>
                <a:latin typeface="Arial"/>
                <a:cs typeface="Arial"/>
              </a:rPr>
              <a:t>and</a:t>
            </a:r>
            <a:r>
              <a:rPr sz="20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D9D9D9"/>
                </a:solidFill>
                <a:latin typeface="Arial"/>
                <a:cs typeface="Arial"/>
              </a:rPr>
              <a:t>added</a:t>
            </a:r>
            <a:r>
              <a:rPr sz="2000" spc="-13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2000" spc="-1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D9D9D9"/>
                </a:solidFill>
                <a:latin typeface="Arial"/>
                <a:cs typeface="Arial"/>
              </a:rPr>
              <a:t>freemium</a:t>
            </a:r>
            <a:r>
              <a:rPr sz="2000" spc="-13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D9D9D9"/>
                </a:solidFill>
                <a:latin typeface="Arial"/>
                <a:cs typeface="Arial"/>
              </a:rPr>
              <a:t>option  </a:t>
            </a:r>
            <a:r>
              <a:rPr sz="2000" spc="-20" dirty="0">
                <a:solidFill>
                  <a:srgbClr val="D9D9D9"/>
                </a:solidFill>
                <a:latin typeface="Arial"/>
                <a:cs typeface="Arial"/>
              </a:rPr>
              <a:t>in</a:t>
            </a:r>
            <a:r>
              <a:rPr sz="2000" spc="-12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D9D9D9"/>
                </a:solidFill>
                <a:latin typeface="Arial"/>
                <a:cs typeface="Arial"/>
              </a:rPr>
              <a:t>2009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5"/>
              </a:spcBef>
              <a:buClr>
                <a:srgbClr val="92D05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220" dirty="0">
                <a:solidFill>
                  <a:srgbClr val="D9D9D9"/>
                </a:solidFill>
                <a:latin typeface="Arial"/>
                <a:cs typeface="Arial"/>
              </a:rPr>
              <a:t>CEO: </a:t>
            </a:r>
            <a:r>
              <a:rPr sz="2000" spc="-95" dirty="0">
                <a:solidFill>
                  <a:srgbClr val="D9D9D9"/>
                </a:solidFill>
                <a:latin typeface="Arial"/>
                <a:cs typeface="Arial"/>
              </a:rPr>
              <a:t>Ben</a:t>
            </a:r>
            <a:r>
              <a:rPr sz="2000" spc="-4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D9D9D9"/>
                </a:solidFill>
                <a:latin typeface="Arial"/>
                <a:cs typeface="Arial"/>
              </a:rPr>
              <a:t>Chestnut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0" y="132"/>
            <a:ext cx="12180993" cy="6858000"/>
          </a:xfrm>
          <a:custGeom>
            <a:avLst/>
            <a:gdLst/>
            <a:ahLst/>
            <a:cxnLst/>
            <a:rect l="l" t="t" r="r" b="b"/>
            <a:pathLst>
              <a:path w="9135745" h="5143500">
                <a:moveTo>
                  <a:pt x="0" y="0"/>
                </a:moveTo>
                <a:lnTo>
                  <a:pt x="9135281" y="0"/>
                </a:lnTo>
                <a:lnTo>
                  <a:pt x="9135281" y="5143389"/>
                </a:lnTo>
                <a:lnTo>
                  <a:pt x="0" y="5143389"/>
                </a:lnTo>
                <a:lnTo>
                  <a:pt x="0" y="0"/>
                </a:lnTo>
                <a:close/>
              </a:path>
            </a:pathLst>
          </a:custGeom>
          <a:solidFill>
            <a:srgbClr val="3D85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8685" y="2819163"/>
            <a:ext cx="4048760" cy="909650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5800" spc="-7" dirty="0"/>
              <a:t>EXECUTION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527</Words>
  <Application>Microsoft Office PowerPoint</Application>
  <PresentationFormat>Widescreen</PresentationFormat>
  <Paragraphs>83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Century Gothic</vt:lpstr>
      <vt:lpstr>Noto Sans</vt:lpstr>
      <vt:lpstr>Times New Roman</vt:lpstr>
      <vt:lpstr>Wingdings</vt:lpstr>
      <vt:lpstr>Wingdings 2</vt:lpstr>
      <vt:lpstr>Quotable</vt:lpstr>
      <vt:lpstr>PowerPoint Presentation</vt:lpstr>
      <vt:lpstr>WHY EMAIL?</vt:lpstr>
      <vt:lpstr>More effective than social media</vt:lpstr>
      <vt:lpstr>Email is read on the phone</vt:lpstr>
      <vt:lpstr>It’s massive</vt:lpstr>
      <vt:lpstr>EMAIL MARKETING SERVICES</vt:lpstr>
      <vt:lpstr>Services</vt:lpstr>
      <vt:lpstr>PowerPoint Presentation</vt:lpstr>
      <vt:lpstr>EXECUTION</vt:lpstr>
      <vt:lpstr>Setting up a list</vt:lpstr>
      <vt:lpstr>Setting up a list</vt:lpstr>
      <vt:lpstr>How to Create a email list</vt:lpstr>
      <vt:lpstr>How to Create a email list</vt:lpstr>
      <vt:lpstr>How to Create a email list</vt:lpstr>
      <vt:lpstr>Adding a sign-up form to your site</vt:lpstr>
      <vt:lpstr>Adding a sign-up form to your site</vt:lpstr>
      <vt:lpstr>Adding a sign-up form to your site</vt:lpstr>
      <vt:lpstr>Adding a sign-up form to your site</vt:lpstr>
      <vt:lpstr>SENDING</vt:lpstr>
      <vt:lpstr>Sending a campaign from a template</vt:lpstr>
      <vt:lpstr>Sending a campaign from a template</vt:lpstr>
      <vt:lpstr>Sending a campaign from a template</vt:lpstr>
      <vt:lpstr>Sending a campaign from a template</vt:lpstr>
      <vt:lpstr>Sending a campaign using HTML</vt:lpstr>
      <vt:lpstr>Sending a campaign using HTML</vt:lpstr>
      <vt:lpstr>Sending a campaign from a template</vt:lpstr>
      <vt:lpstr>Sending a campaign via RSS</vt:lpstr>
      <vt:lpstr>Sending a campaign via RSS</vt:lpstr>
      <vt:lpstr>Sending a campaign via RSS</vt:lpstr>
      <vt:lpstr>Sending a campaign via RSS</vt:lpstr>
      <vt:lpstr>Automation</vt:lpstr>
      <vt:lpstr>Automation</vt:lpstr>
      <vt:lpstr>Automation</vt:lpstr>
      <vt:lpstr>Automation</vt:lpstr>
      <vt:lpstr>GETTING RESULTS</vt:lpstr>
      <vt:lpstr>Statistics</vt:lpstr>
      <vt:lpstr>A/B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82</cp:revision>
  <dcterms:created xsi:type="dcterms:W3CDTF">2021-01-11T10:58:22Z</dcterms:created>
  <dcterms:modified xsi:type="dcterms:W3CDTF">2021-05-29T12:17:12Z</dcterms:modified>
</cp:coreProperties>
</file>