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2"/>
  </p:notesMasterIdLst>
  <p:sldIdLst>
    <p:sldId id="261" r:id="rId2"/>
    <p:sldId id="257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9" autoAdjust="0"/>
    <p:restoredTop sz="94660"/>
  </p:normalViewPr>
  <p:slideViewPr>
    <p:cSldViewPr snapToGrid="0">
      <p:cViewPr varScale="1">
        <p:scale>
          <a:sx n="43" d="100"/>
          <a:sy n="43" d="100"/>
        </p:scale>
        <p:origin x="62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4E2C5-A33C-43F7-BE4D-154D39C2FA1A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C333EC-CD79-4E3F-AB33-AB8CE7CE76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878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>
            <a:extLst>
              <a:ext uri="{FF2B5EF4-FFF2-40B4-BE49-F238E27FC236}">
                <a16:creationId xmlns:a16="http://schemas.microsoft.com/office/drawing/2014/main" id="{BC987718-32B0-4D94-9FD0-B71A57C1007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>
            <a:extLst>
              <a:ext uri="{FF2B5EF4-FFF2-40B4-BE49-F238E27FC236}">
                <a16:creationId xmlns:a16="http://schemas.microsoft.com/office/drawing/2014/main" id="{7F87B8E6-3014-49AC-866B-794A92174A2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7892" name="Slide Number Placeholder 3">
            <a:extLst>
              <a:ext uri="{FF2B5EF4-FFF2-40B4-BE49-F238E27FC236}">
                <a16:creationId xmlns:a16="http://schemas.microsoft.com/office/drawing/2014/main" id="{709DD057-08B8-4A20-8B5C-8F11C39FBF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0B4ED31-7C5B-4154-9AF4-DA6C5E06D830}" type="slidenum">
              <a:rPr lang="en-ZA" altLang="en-US">
                <a:ea typeface="ＭＳ Ｐゴシック" panose="020B0600070205080204" pitchFamily="34" charset="-128"/>
              </a:rPr>
              <a:pPr eaLnBrk="1" hangingPunct="1"/>
              <a:t>1</a:t>
            </a:fld>
            <a:endParaRPr lang="en-ZA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0252283-669C-4580-9A6C-8CDC4E035A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044C739-C2AD-424A-B6E4-193DC93ABBA0}" type="slidenum">
              <a:rPr lang="en-US" altLang="en-US">
                <a:latin typeface="Calibri" panose="020F0502020204030204" pitchFamily="34" charset="0"/>
              </a:rPr>
              <a:pPr eaLnBrk="1" hangingPunct="1"/>
              <a:t>3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BA46A432-4A81-4659-A4A1-FC49D1CEA9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E3C8D82F-60DF-415E-B98D-96713A9B0E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GB" altLang="en-US"/>
              <a:t>This has come about, in part, due to the business paradigm shift experienced in many markets.</a:t>
            </a:r>
          </a:p>
          <a:p>
            <a:r>
              <a:rPr lang="en-GB" altLang="en-US"/>
              <a:t>In New Markets, we tend to talk about sellers markets- the seller has the power- demand outstrips demand.</a:t>
            </a: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589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388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75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370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856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471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e 12"/>
          <p:cNvGrpSpPr/>
          <p:nvPr userDrawn="1"/>
        </p:nvGrpSpPr>
        <p:grpSpPr>
          <a:xfrm>
            <a:off x="0" y="793659"/>
            <a:ext cx="12192000" cy="1178016"/>
            <a:chOff x="0" y="793659"/>
            <a:chExt cx="9144000" cy="117801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Rektangel 2"/>
            <p:cNvSpPr>
              <a:spLocks noChangeArrowheads="1"/>
            </p:cNvSpPr>
            <p:nvPr/>
          </p:nvSpPr>
          <p:spPr bwMode="auto">
            <a:xfrm>
              <a:off x="0" y="801699"/>
              <a:ext cx="9144000" cy="1168400"/>
            </a:xfrm>
            <a:prstGeom prst="rect">
              <a:avLst/>
            </a:prstGeom>
            <a:gradFill flip="none" rotWithShape="1">
              <a:gsLst>
                <a:gs pos="21000">
                  <a:srgbClr val="7DC8DF"/>
                </a:gs>
                <a:gs pos="100000">
                  <a:srgbClr val="6699FF"/>
                </a:gs>
              </a:gsLst>
              <a:lin ang="5400000" scaled="1"/>
              <a:tileRect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indent="-342900" algn="ctr" eaLnBrk="1" fontAlgn="auto" hangingPunct="1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  <a:defRPr/>
              </a:pPr>
              <a:endParaRPr lang="da-DK" sz="1600" b="1" kern="0" noProof="1">
                <a:solidFill>
                  <a:srgbClr val="FFFFFF"/>
                </a:solidFill>
                <a:ea typeface="ＭＳ Ｐゴシック" pitchFamily="-97" charset="-128"/>
              </a:endParaRPr>
            </a:p>
          </p:txBody>
        </p:sp>
        <p:pic>
          <p:nvPicPr>
            <p:cNvPr id="7" name="Billede 3" descr="dreamstime_www_world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84000" y="793659"/>
              <a:ext cx="1560000" cy="1178016"/>
            </a:xfrm>
            <a:prstGeom prst="rect">
              <a:avLst/>
            </a:prstGeom>
          </p:spPr>
        </p:pic>
      </p:grp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609600" y="2327276"/>
            <a:ext cx="10972800" cy="38274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 dirty="0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237067" y="833438"/>
            <a:ext cx="6112933" cy="563562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11" name="Pladsholder til tekst 2"/>
          <p:cNvSpPr>
            <a:spLocks noGrp="1"/>
          </p:cNvSpPr>
          <p:nvPr>
            <p:ph type="body" idx="13"/>
          </p:nvPr>
        </p:nvSpPr>
        <p:spPr>
          <a:xfrm>
            <a:off x="237067" y="1447801"/>
            <a:ext cx="8652933" cy="35877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ladsholder til dato 3"/>
          <p:cNvSpPr>
            <a:spLocks noGrp="1"/>
          </p:cNvSpPr>
          <p:nvPr userDrawn="1">
            <p:ph type="dt" sz="half" idx="14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fld id="{D9BDB1CE-4403-4F1D-A325-02DEB805A846}" type="datetime1">
              <a:rPr lang="en-US"/>
              <a:pPr>
                <a:defRPr/>
              </a:pPr>
              <a:t>3/1/2021</a:t>
            </a:fld>
            <a:endParaRPr lang="da-DK"/>
          </a:p>
        </p:txBody>
      </p:sp>
      <p:sp>
        <p:nvSpPr>
          <p:cNvPr id="9" name="Pladsholder til diasnummer 5"/>
          <p:cNvSpPr>
            <a:spLocks noGrp="1"/>
          </p:cNvSpPr>
          <p:nvPr userDrawn="1">
            <p:ph type="sldNum" sz="quarter" idx="15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000000"/>
                </a:solidFill>
                <a:latin typeface="Arial" pitchFamily="34" charset="0"/>
                <a:ea typeface="ＭＳ Ｐゴシック" pitchFamily="-97" charset="-128"/>
              </a:defRPr>
            </a:lvl1pPr>
          </a:lstStyle>
          <a:p>
            <a:pPr>
              <a:defRPr/>
            </a:pPr>
            <a:r>
              <a:rPr lang="da-DK"/>
              <a:t>Your Logo</a:t>
            </a:r>
          </a:p>
        </p:txBody>
      </p:sp>
    </p:spTree>
    <p:extLst>
      <p:ext uri="{BB962C8B-B14F-4D97-AF65-F5344CB8AC3E}">
        <p14:creationId xmlns:p14="http://schemas.microsoft.com/office/powerpoint/2010/main" val="3977115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597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613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898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347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058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00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9F527-EAA2-40D1-9997-F4B2C6C97036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059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D89F527-EAA2-40D1-9997-F4B2C6C97036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702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D89F527-EAA2-40D1-9997-F4B2C6C97036}" type="datetimeFigureOut">
              <a:rPr lang="en-IN" smtClean="0"/>
              <a:t>01-03-2021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B23C1536-65F6-404F-A4EC-EF4A85B2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5031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Billede 9" descr="dreamstime_www_world.jpg">
            <a:extLst>
              <a:ext uri="{FF2B5EF4-FFF2-40B4-BE49-F238E27FC236}">
                <a16:creationId xmlns:a16="http://schemas.microsoft.com/office/drawing/2014/main" id="{527D9456-F355-44CF-8224-DEC4322783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Kombinationstegning 7">
            <a:extLst>
              <a:ext uri="{FF2B5EF4-FFF2-40B4-BE49-F238E27FC236}">
                <a16:creationId xmlns:a16="http://schemas.microsoft.com/office/drawing/2014/main" id="{5F8742AB-1F0A-4A04-8DB5-5E37C9F77F1E}"/>
              </a:ext>
            </a:extLst>
          </p:cNvPr>
          <p:cNvSpPr/>
          <p:nvPr/>
        </p:nvSpPr>
        <p:spPr bwMode="auto">
          <a:xfrm>
            <a:off x="1485900" y="3429000"/>
            <a:ext cx="9182100" cy="3429000"/>
          </a:xfrm>
          <a:custGeom>
            <a:avLst/>
            <a:gdLst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136900"/>
              <a:gd name="connsiteX1" fmla="*/ 5702300 w 9182100"/>
              <a:gd name="connsiteY1" fmla="*/ 1016000 h 3136900"/>
              <a:gd name="connsiteX2" fmla="*/ 9182100 w 9182100"/>
              <a:gd name="connsiteY2" fmla="*/ 609600 h 3136900"/>
              <a:gd name="connsiteX3" fmla="*/ 9182100 w 9182100"/>
              <a:gd name="connsiteY3" fmla="*/ 3136900 h 3136900"/>
              <a:gd name="connsiteX4" fmla="*/ 0 w 9182100"/>
              <a:gd name="connsiteY4" fmla="*/ 3136900 h 3136900"/>
              <a:gd name="connsiteX5" fmla="*/ 12700 w 9182100"/>
              <a:gd name="connsiteY5" fmla="*/ 0 h 3136900"/>
              <a:gd name="connsiteX0" fmla="*/ 12700 w 9182100"/>
              <a:gd name="connsiteY0" fmla="*/ 0 h 3403600"/>
              <a:gd name="connsiteX1" fmla="*/ 5702300 w 9182100"/>
              <a:gd name="connsiteY1" fmla="*/ 1016000 h 3403600"/>
              <a:gd name="connsiteX2" fmla="*/ 9182100 w 9182100"/>
              <a:gd name="connsiteY2" fmla="*/ 609600 h 3403600"/>
              <a:gd name="connsiteX3" fmla="*/ 9182100 w 9182100"/>
              <a:gd name="connsiteY3" fmla="*/ 3403600 h 3403600"/>
              <a:gd name="connsiteX4" fmla="*/ 0 w 9182100"/>
              <a:gd name="connsiteY4" fmla="*/ 3136900 h 3403600"/>
              <a:gd name="connsiteX5" fmla="*/ 12700 w 9182100"/>
              <a:gd name="connsiteY5" fmla="*/ 0 h 3403600"/>
              <a:gd name="connsiteX0" fmla="*/ 12700 w 9182100"/>
              <a:gd name="connsiteY0" fmla="*/ 0 h 3429000"/>
              <a:gd name="connsiteX1" fmla="*/ 5702300 w 9182100"/>
              <a:gd name="connsiteY1" fmla="*/ 1016000 h 3429000"/>
              <a:gd name="connsiteX2" fmla="*/ 9182100 w 9182100"/>
              <a:gd name="connsiteY2" fmla="*/ 609600 h 3429000"/>
              <a:gd name="connsiteX3" fmla="*/ 9182100 w 9182100"/>
              <a:gd name="connsiteY3" fmla="*/ 3403600 h 3429000"/>
              <a:gd name="connsiteX4" fmla="*/ 0 w 9182100"/>
              <a:gd name="connsiteY4" fmla="*/ 3429000 h 3429000"/>
              <a:gd name="connsiteX5" fmla="*/ 12700 w 9182100"/>
              <a:gd name="connsiteY5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82100" h="3429000">
                <a:moveTo>
                  <a:pt x="12700" y="0"/>
                </a:moveTo>
                <a:cubicBezTo>
                  <a:pt x="1909233" y="338667"/>
                  <a:pt x="3894667" y="1011767"/>
                  <a:pt x="5702300" y="1016000"/>
                </a:cubicBezTo>
                <a:cubicBezTo>
                  <a:pt x="7509933" y="1020233"/>
                  <a:pt x="8022167" y="745067"/>
                  <a:pt x="9182100" y="609600"/>
                </a:cubicBezTo>
                <a:lnTo>
                  <a:pt x="9182100" y="3403600"/>
                </a:lnTo>
                <a:lnTo>
                  <a:pt x="0" y="3429000"/>
                </a:lnTo>
                <a:cubicBezTo>
                  <a:pt x="4233" y="2383367"/>
                  <a:pt x="8467" y="1045633"/>
                  <a:pt x="12700" y="0"/>
                </a:cubicBezTo>
                <a:close/>
              </a:path>
            </a:pathLst>
          </a:custGeom>
          <a:gradFill flip="none" rotWithShape="1">
            <a:gsLst>
              <a:gs pos="21000">
                <a:srgbClr val="7DC8DF"/>
              </a:gs>
              <a:gs pos="100000">
                <a:srgbClr val="6699FF"/>
              </a:gs>
            </a:gsLst>
            <a:lin ang="5400000" scaled="1"/>
            <a:tileRect/>
          </a:gradFill>
          <a:ln w="9525">
            <a:solidFill>
              <a:schemeClr val="accent4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indent="-342900" algn="ctr">
              <a:defRPr/>
            </a:pPr>
            <a:endParaRPr lang="da-DK" sz="1600" b="1" kern="0" noProof="1">
              <a:solidFill>
                <a:srgbClr val="FFFFFF"/>
              </a:solidFill>
              <a:ea typeface="ＭＳ Ｐゴシック" pitchFamily="-97" charset="-128"/>
            </a:endParaRPr>
          </a:p>
        </p:txBody>
      </p:sp>
      <p:sp>
        <p:nvSpPr>
          <p:cNvPr id="3076" name="Rectangle 5">
            <a:extLst>
              <a:ext uri="{FF2B5EF4-FFF2-40B4-BE49-F238E27FC236}">
                <a16:creationId xmlns:a16="http://schemas.microsoft.com/office/drawing/2014/main" id="{64FD8B40-3FD9-4D0E-BBC6-84222177F655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043114" y="5110164"/>
            <a:ext cx="5081587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en-US" altLang="en-US" sz="3000" b="1">
                <a:solidFill>
                  <a:schemeClr val="tx2"/>
                </a:solidFill>
                <a:latin typeface="Calibri" panose="020F0502020204030204" pitchFamily="34" charset="0"/>
              </a:rPr>
              <a:t>Basic of Marketing</a:t>
            </a:r>
          </a:p>
          <a:p>
            <a:pPr>
              <a:lnSpc>
                <a:spcPct val="95000"/>
              </a:lnSpc>
            </a:pPr>
            <a:endParaRPr lang="en-US" altLang="en-US" sz="1200" b="1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2C9E89A-CB68-4A73-A788-F2706569FD2C}"/>
              </a:ext>
            </a:extLst>
          </p:cNvPr>
          <p:cNvSpPr/>
          <p:nvPr/>
        </p:nvSpPr>
        <p:spPr>
          <a:xfrm>
            <a:off x="180513" y="381740"/>
            <a:ext cx="11576481" cy="1198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05642487-717C-46F3-8D6E-1EB121921F6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Marketing Management</a:t>
            </a:r>
          </a:p>
        </p:txBody>
      </p:sp>
      <p:sp>
        <p:nvSpPr>
          <p:cNvPr id="12291" name="Rectangle 4">
            <a:extLst>
              <a:ext uri="{FF2B5EF4-FFF2-40B4-BE49-F238E27FC236}">
                <a16:creationId xmlns:a16="http://schemas.microsoft.com/office/drawing/2014/main" id="{4636F5D9-E42A-4B97-9E95-4D21DAF29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1628775"/>
            <a:ext cx="7772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39725" indent="-3397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i="1">
                <a:latin typeface="Times New Roman" panose="02020603050405020304" pitchFamily="18" charset="0"/>
              </a:rPr>
              <a:t>	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47DA6C97-63C1-4FE1-8A75-E4F489C4A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514" y="1628775"/>
            <a:ext cx="11576480" cy="44640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609600" indent="-609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90600" indent="-533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2800" dirty="0">
                <a:solidFill>
                  <a:schemeClr val="bg1"/>
                </a:solidFill>
              </a:rPr>
              <a:t>Marketing managers must consider the following, to ensure a successful marketing strategy</a:t>
            </a:r>
            <a:r>
              <a:rPr lang="en-US" altLang="en-US" sz="2800" dirty="0">
                <a:solidFill>
                  <a:schemeClr val="bg1"/>
                </a:solidFill>
              </a:rPr>
              <a:t>:</a:t>
            </a:r>
            <a:endParaRPr lang="en-US" altLang="en-US" sz="2800" i="1" dirty="0">
              <a:solidFill>
                <a:schemeClr val="bg1"/>
              </a:solidFill>
            </a:endParaRPr>
          </a:p>
          <a:p>
            <a:pPr eaLnBrk="1" hangingPunct="1">
              <a:spcBef>
                <a:spcPct val="20000"/>
              </a:spcBef>
              <a:buFontTx/>
              <a:buAutoNum type="arabicPeriod"/>
            </a:pPr>
            <a:r>
              <a:rPr lang="en-US" altLang="en-US" sz="2800" i="1" dirty="0">
                <a:solidFill>
                  <a:schemeClr val="bg1"/>
                </a:solidFill>
              </a:rPr>
              <a:t>What customers will we serve?</a:t>
            </a:r>
          </a:p>
          <a:p>
            <a:pPr lvl="1" eaLnBrk="1" hangingPunct="1">
              <a:spcBef>
                <a:spcPct val="20000"/>
              </a:spcBef>
            </a:pPr>
            <a:r>
              <a:rPr lang="en-US" altLang="en-US" sz="2400" i="1" dirty="0">
                <a:solidFill>
                  <a:schemeClr val="bg1"/>
                </a:solidFill>
              </a:rPr>
              <a:t>— What is our </a:t>
            </a:r>
            <a:r>
              <a:rPr lang="en-US" altLang="en-US" sz="2400" b="1" i="1" dirty="0">
                <a:solidFill>
                  <a:schemeClr val="bg1"/>
                </a:solidFill>
              </a:rPr>
              <a:t>target market</a:t>
            </a:r>
            <a:r>
              <a:rPr lang="en-US" altLang="en-US" sz="2400" i="1" dirty="0">
                <a:solidFill>
                  <a:schemeClr val="bg1"/>
                </a:solidFill>
              </a:rPr>
              <a:t>?</a:t>
            </a:r>
          </a:p>
          <a:p>
            <a:pPr eaLnBrk="1" hangingPunct="1">
              <a:spcBef>
                <a:spcPct val="20000"/>
              </a:spcBef>
              <a:buFontTx/>
              <a:buAutoNum type="arabicPeriod"/>
            </a:pPr>
            <a:r>
              <a:rPr lang="en-US" altLang="en-US" sz="2800" i="1" dirty="0">
                <a:solidFill>
                  <a:schemeClr val="bg1"/>
                </a:solidFill>
              </a:rPr>
              <a:t>How can we best serve these  </a:t>
            </a:r>
            <a:br>
              <a:rPr lang="en-US" altLang="en-US" sz="2800" i="1" dirty="0">
                <a:solidFill>
                  <a:schemeClr val="bg1"/>
                </a:solidFill>
              </a:rPr>
            </a:br>
            <a:r>
              <a:rPr lang="en-US" altLang="en-US" sz="2800" i="1" dirty="0">
                <a:solidFill>
                  <a:schemeClr val="bg1"/>
                </a:solidFill>
              </a:rPr>
              <a:t>customers?</a:t>
            </a:r>
          </a:p>
          <a:p>
            <a:pPr lvl="1" eaLnBrk="1" hangingPunct="1">
              <a:spcBef>
                <a:spcPct val="20000"/>
              </a:spcBef>
            </a:pPr>
            <a:r>
              <a:rPr lang="en-US" altLang="en-US" sz="2400" i="1" dirty="0">
                <a:solidFill>
                  <a:schemeClr val="bg1"/>
                </a:solidFill>
              </a:rPr>
              <a:t>	 — What is our </a:t>
            </a:r>
            <a:r>
              <a:rPr lang="en-US" altLang="en-US" sz="2400" b="1" i="1" dirty="0">
                <a:solidFill>
                  <a:schemeClr val="bg1"/>
                </a:solidFill>
              </a:rPr>
              <a:t>value proposition</a:t>
            </a:r>
            <a:r>
              <a:rPr lang="en-US" altLang="en-US" sz="2400" i="1" dirty="0">
                <a:solidFill>
                  <a:schemeClr val="bg1"/>
                </a:solidFill>
              </a:rPr>
              <a:t>?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0010ECA-2240-49D8-B890-869F7393E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1801" y="833438"/>
            <a:ext cx="5991225" cy="563562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b="1" dirty="0">
                <a:ea typeface="ＭＳ Ｐゴシック"/>
              </a:rPr>
              <a:t>What is Marketing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EB89F5-5E93-4AD9-9B2C-A59162E0F357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701800" y="1447801"/>
            <a:ext cx="6489700" cy="358775"/>
          </a:xfrm>
        </p:spPr>
        <p:txBody>
          <a:bodyPr rtlCol="0">
            <a:normAutofit fontScale="85000" lnSpcReduction="20000"/>
          </a:bodyPr>
          <a:lstStyle/>
          <a:p>
            <a:pPr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9DBAEAD1-8C78-4A76-8BA1-987C1AF56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8651" y="2141539"/>
            <a:ext cx="8442325" cy="390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63550" indent="-4635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tx2"/>
              </a:buClr>
            </a:pPr>
            <a:r>
              <a:rPr lang="en-US" altLang="en-US" sz="2800" dirty="0"/>
              <a:t>Simple definition:</a:t>
            </a:r>
            <a:r>
              <a:rPr lang="en-US" altLang="en-US" sz="2400" b="1" dirty="0"/>
              <a:t> </a:t>
            </a:r>
            <a:br>
              <a:rPr lang="en-US" altLang="en-US" sz="2400" b="1" dirty="0"/>
            </a:br>
            <a:r>
              <a:rPr lang="en-GB" altLang="en-US" sz="2400" dirty="0"/>
              <a:t>Marketing is the management process responsible for identifying, anticipating, and satisfying customer requirements profitably.” (CIM,2001)</a:t>
            </a:r>
          </a:p>
          <a:p>
            <a:pPr eaLnBrk="1" hangingPunct="1">
              <a:buClr>
                <a:schemeClr val="tx2"/>
              </a:buClr>
            </a:pPr>
            <a:endParaRPr lang="en-GB" altLang="en-US" sz="2400" dirty="0"/>
          </a:p>
          <a:p>
            <a:pPr eaLnBrk="1" hangingPunct="1">
              <a:buClr>
                <a:schemeClr val="tx2"/>
              </a:buClr>
            </a:pPr>
            <a:r>
              <a:rPr lang="en-US" altLang="en-US" sz="2800" dirty="0"/>
              <a:t>Goals: </a:t>
            </a:r>
          </a:p>
          <a:p>
            <a:pPr eaLnBrk="1" hangingPunct="1">
              <a:buFontTx/>
              <a:buAutoNum type="arabicPeriod"/>
            </a:pPr>
            <a:r>
              <a:rPr lang="en-US" altLang="en-US" sz="2400" i="1" dirty="0"/>
              <a:t>Attract new customers by promising superior value. </a:t>
            </a:r>
          </a:p>
          <a:p>
            <a:pPr eaLnBrk="1" hangingPunct="1">
              <a:buFontTx/>
              <a:buAutoNum type="arabicPeriod"/>
            </a:pPr>
            <a:r>
              <a:rPr lang="en-US" altLang="en-US" sz="2400" i="1" dirty="0"/>
              <a:t>Keep and grow current customers by delivering satisfaction.</a:t>
            </a:r>
          </a:p>
          <a:p>
            <a:pPr eaLnBrk="1" hangingPunct="1">
              <a:buClr>
                <a:schemeClr val="tx2"/>
              </a:buClr>
            </a:pPr>
            <a:endParaRPr lang="en-GB" alt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C6BE99E-5DDE-48E4-94E6-7B4A21A8E25A}"/>
              </a:ext>
            </a:extLst>
          </p:cNvPr>
          <p:cNvSpPr/>
          <p:nvPr/>
        </p:nvSpPr>
        <p:spPr>
          <a:xfrm>
            <a:off x="180513" y="390618"/>
            <a:ext cx="11576481" cy="1198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D13AA0FA-07C4-4985-BBAD-4BC01AFA61F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Marketing Defined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098BDFE4-ECAB-4097-A20F-39AF29F451D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85758" y="1855803"/>
            <a:ext cx="10563285" cy="1866886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Marketing is the activity, set of instructions, and processes for creating, communicating, delivering, and exchanging offerings that have value for customers, clients, partners, and society at large.</a:t>
            </a:r>
          </a:p>
        </p:txBody>
      </p:sp>
      <p:sp>
        <p:nvSpPr>
          <p:cNvPr id="5124" name="AutoShape 4">
            <a:extLst>
              <a:ext uri="{FF2B5EF4-FFF2-40B4-BE49-F238E27FC236}">
                <a16:creationId xmlns:a16="http://schemas.microsoft.com/office/drawing/2014/main" id="{B7FF87D4-551A-401C-A4B8-E81AFBA58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870326"/>
            <a:ext cx="3505200" cy="23622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46F0670F-D5B4-4766-A21F-BD43EAE1A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137026"/>
            <a:ext cx="35052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indent="47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rgbClr val="333333"/>
              </a:buClr>
              <a:buSzPct val="120000"/>
              <a:buFont typeface="Wingdings" panose="05000000000000000000" pitchFamily="2" charset="2"/>
              <a:buNone/>
            </a:pPr>
            <a:r>
              <a:rPr lang="en-US" altLang="en-US" sz="3200" b="1">
                <a:solidFill>
                  <a:schemeClr val="tx2"/>
                </a:solidFill>
                <a:latin typeface="Times New Roman" panose="02020603050405020304" pitchFamily="18" charset="0"/>
              </a:rPr>
              <a:t>OLD view of marketing:</a:t>
            </a:r>
            <a:br>
              <a:rPr lang="en-US" altLang="en-US" sz="2800" b="1">
                <a:solidFill>
                  <a:srgbClr val="FF9900"/>
                </a:solidFill>
                <a:latin typeface="Times New Roman" panose="02020603050405020304" pitchFamily="18" charset="0"/>
              </a:rPr>
            </a:br>
            <a:endParaRPr lang="en-US" altLang="en-US" sz="600" b="1">
              <a:solidFill>
                <a:srgbClr val="663300"/>
              </a:solidFill>
              <a:latin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rgbClr val="333333"/>
              </a:buClr>
              <a:buSzPct val="120000"/>
              <a:buFont typeface="Wingdings" panose="05000000000000000000" pitchFamily="2" charset="2"/>
              <a:buNone/>
            </a:pPr>
            <a:r>
              <a:rPr lang="en-US" altLang="en-US" sz="2800" b="1" i="1">
                <a:latin typeface="Times New Roman" panose="02020603050405020304" pitchFamily="18" charset="0"/>
              </a:rPr>
              <a:t>Making a sale</a:t>
            </a:r>
            <a:r>
              <a:rPr lang="en-US" altLang="en-US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en-US" altLang="en-US" sz="2800" b="1" i="1">
                <a:latin typeface="Times New Roman" panose="02020603050405020304" pitchFamily="18" charset="0"/>
              </a:rPr>
              <a:t>“telling and selling”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B220CB03-3D6A-4A87-B33A-ED7ABE7BB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565650"/>
            <a:ext cx="37338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indent="47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333333"/>
              </a:buClr>
              <a:buSzPct val="120000"/>
              <a:buFont typeface="Wingdings" panose="05000000000000000000" pitchFamily="2" charset="2"/>
              <a:buNone/>
            </a:pPr>
            <a:endParaRPr lang="en-US" altLang="en-US" sz="3200" b="1" i="1">
              <a:solidFill>
                <a:srgbClr val="6699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7" name="AutoShape 7">
            <a:extLst>
              <a:ext uri="{FF2B5EF4-FFF2-40B4-BE49-F238E27FC236}">
                <a16:creationId xmlns:a16="http://schemas.microsoft.com/office/drawing/2014/main" id="{01599C7E-1477-4CE3-87CB-BB8DB0669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870326"/>
            <a:ext cx="3505200" cy="23622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28" name="Rectangle 8">
            <a:extLst>
              <a:ext uri="{FF2B5EF4-FFF2-40B4-BE49-F238E27FC236}">
                <a16:creationId xmlns:a16="http://schemas.microsoft.com/office/drawing/2014/main" id="{6FD1DC5C-E522-4438-9B97-2F2CB8C50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154443"/>
            <a:ext cx="33528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indent="47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rgbClr val="333333"/>
              </a:buClr>
              <a:buSzPct val="120000"/>
              <a:buFont typeface="Wingdings" panose="05000000000000000000" pitchFamily="2" charset="2"/>
              <a:buNone/>
            </a:pPr>
            <a:r>
              <a:rPr lang="en-US" altLang="en-US" sz="3200" b="1" dirty="0">
                <a:latin typeface="Times New Roman" panose="02020603050405020304" pitchFamily="18" charset="0"/>
              </a:rPr>
              <a:t>NEW view of marketing:</a:t>
            </a:r>
            <a:br>
              <a:rPr lang="en-US" altLang="en-US" sz="3200" b="1" dirty="0">
                <a:solidFill>
                  <a:srgbClr val="003300"/>
                </a:solidFill>
                <a:latin typeface="Times New Roman" panose="02020603050405020304" pitchFamily="18" charset="0"/>
              </a:rPr>
            </a:br>
            <a:endParaRPr lang="en-US" altLang="en-US" sz="600" b="1" dirty="0">
              <a:solidFill>
                <a:srgbClr val="003300"/>
              </a:solidFill>
              <a:latin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rgbClr val="333333"/>
              </a:buClr>
              <a:buSzPct val="120000"/>
              <a:buFont typeface="Wingdings" panose="05000000000000000000" pitchFamily="2" charset="2"/>
              <a:buNone/>
            </a:pPr>
            <a:r>
              <a:rPr lang="en-US" altLang="en-US" sz="2800" b="1" i="1" dirty="0">
                <a:latin typeface="Times New Roman" panose="02020603050405020304" pitchFamily="18" charset="0"/>
              </a:rPr>
              <a:t>Satisfying </a:t>
            </a:r>
            <a:br>
              <a:rPr lang="en-US" altLang="en-US" sz="2800" b="1" i="1" dirty="0">
                <a:latin typeface="Times New Roman" panose="02020603050405020304" pitchFamily="18" charset="0"/>
              </a:rPr>
            </a:br>
            <a:r>
              <a:rPr lang="en-US" altLang="en-US" sz="2800" b="1" i="1" dirty="0">
                <a:latin typeface="Times New Roman" panose="02020603050405020304" pitchFamily="18" charset="0"/>
              </a:rPr>
              <a:t>customer needs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93F2590F-D57D-403F-AA51-6162EBA717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Why is Marketing Important?</a:t>
            </a:r>
            <a:endParaRPr lang="en-US" altLang="en-US" dirty="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EBCAEDAF-720E-463B-ADB9-E8F2C63700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8642" y="2155128"/>
            <a:ext cx="8291513" cy="1155569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GB" altLang="en-US" sz="2800"/>
              <a:t>Shifting Business Paradigms</a:t>
            </a:r>
            <a:endParaRPr lang="en-US" altLang="en-US" sz="2800"/>
          </a:p>
        </p:txBody>
      </p:sp>
      <p:grpSp>
        <p:nvGrpSpPr>
          <p:cNvPr id="6148" name="Group 5">
            <a:extLst>
              <a:ext uri="{FF2B5EF4-FFF2-40B4-BE49-F238E27FC236}">
                <a16:creationId xmlns:a16="http://schemas.microsoft.com/office/drawing/2014/main" id="{904248E8-7390-471A-B055-EE742FC667E3}"/>
              </a:ext>
            </a:extLst>
          </p:cNvPr>
          <p:cNvGrpSpPr>
            <a:grpSpLocks/>
          </p:cNvGrpSpPr>
          <p:nvPr/>
        </p:nvGrpSpPr>
        <p:grpSpPr bwMode="auto">
          <a:xfrm>
            <a:off x="1720594" y="4196975"/>
            <a:ext cx="8062913" cy="2189163"/>
            <a:chOff x="340" y="1824"/>
            <a:chExt cx="5079" cy="1379"/>
          </a:xfrm>
        </p:grpSpPr>
        <p:sp>
          <p:nvSpPr>
            <p:cNvPr id="6149" name="Rectangle 6">
              <a:extLst>
                <a:ext uri="{FF2B5EF4-FFF2-40B4-BE49-F238E27FC236}">
                  <a16:creationId xmlns:a16="http://schemas.microsoft.com/office/drawing/2014/main" id="{072B5122-67FC-4C12-ACB7-6C8B546749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824"/>
              <a:ext cx="5035" cy="1361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150" name="Line 7">
              <a:extLst>
                <a:ext uri="{FF2B5EF4-FFF2-40B4-BE49-F238E27FC236}">
                  <a16:creationId xmlns:a16="http://schemas.microsoft.com/office/drawing/2014/main" id="{EEE70F8B-D07B-421D-8FD8-6AC367643C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" y="1842"/>
              <a:ext cx="5035" cy="1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151" name="Text Box 8">
              <a:extLst>
                <a:ext uri="{FF2B5EF4-FFF2-40B4-BE49-F238E27FC236}">
                  <a16:creationId xmlns:a16="http://schemas.microsoft.com/office/drawing/2014/main" id="{B2035989-8E34-42F1-8B62-F497FBFE31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" y="2432"/>
              <a:ext cx="163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>
                  <a:solidFill>
                    <a:schemeClr val="bg1"/>
                  </a:solidFill>
                </a:rPr>
                <a:t>Sellers’ markets</a:t>
              </a:r>
            </a:p>
          </p:txBody>
        </p:sp>
        <p:sp>
          <p:nvSpPr>
            <p:cNvPr id="6152" name="Text Box 9">
              <a:extLst>
                <a:ext uri="{FF2B5EF4-FFF2-40B4-BE49-F238E27FC236}">
                  <a16:creationId xmlns:a16="http://schemas.microsoft.com/office/drawing/2014/main" id="{A33C8602-EF48-44A1-9827-4D5465C92C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5" y="2069"/>
              <a:ext cx="163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>
                  <a:solidFill>
                    <a:schemeClr val="bg1"/>
                  </a:solidFill>
                </a:rPr>
                <a:t>Buyers’ markets</a:t>
              </a:r>
            </a:p>
          </p:txBody>
        </p:sp>
        <p:sp>
          <p:nvSpPr>
            <p:cNvPr id="6153" name="Line 10">
              <a:extLst>
                <a:ext uri="{FF2B5EF4-FFF2-40B4-BE49-F238E27FC236}">
                  <a16:creationId xmlns:a16="http://schemas.microsoft.com/office/drawing/2014/main" id="{BB0DD937-506E-4ED4-9C71-7E0D9449B8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5" y="2568"/>
              <a:ext cx="1815" cy="0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8B02AE-1F3A-4599-8834-B9D2EE5B4D9B}"/>
              </a:ext>
            </a:extLst>
          </p:cNvPr>
          <p:cNvSpPr/>
          <p:nvPr/>
        </p:nvSpPr>
        <p:spPr>
          <a:xfrm>
            <a:off x="180513" y="381740"/>
            <a:ext cx="11576481" cy="1198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DF472BA4-F5EF-4BAB-9E6E-7F60AE622D3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The Marketing Process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35998270-2A4A-49A8-BDCC-68D70FA8C82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76656" y="1918187"/>
            <a:ext cx="10908791" cy="44926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/>
              <a:t>A simple model of the marketing process: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Understand the marketplace and customer needs and wants.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Design a customer-driven marketing strategy.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Construct an integrated marketing program that delivers superior value.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Build profitable relationships and create customer delight.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Capture value from customers to create profits and customer quality.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1E1374-7AED-4F1A-AEDD-BF0BA04EF937}"/>
              </a:ext>
            </a:extLst>
          </p:cNvPr>
          <p:cNvSpPr/>
          <p:nvPr/>
        </p:nvSpPr>
        <p:spPr>
          <a:xfrm>
            <a:off x="224902" y="585927"/>
            <a:ext cx="11576481" cy="1198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44D1D040-CC57-4CFA-9A3C-3E44C646812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1" y="836613"/>
            <a:ext cx="8043863" cy="863600"/>
          </a:xfrm>
        </p:spPr>
        <p:txBody>
          <a:bodyPr/>
          <a:lstStyle/>
          <a:p>
            <a:r>
              <a:rPr lang="en-US" altLang="en-US" sz="3400" dirty="0"/>
              <a:t>Needs, Wants, and Demands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7E423E7C-9933-4D79-8F8C-AC85A1F6447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20932" y="2599693"/>
            <a:ext cx="10706470" cy="4176712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i="1" dirty="0"/>
              <a:t>Need:</a:t>
            </a:r>
            <a:r>
              <a:rPr lang="en-US" altLang="en-US" sz="2800" dirty="0"/>
              <a:t> S</a:t>
            </a:r>
            <a:r>
              <a:rPr lang="en-US" altLang="en-US" sz="2400" dirty="0"/>
              <a:t>tate of felt deprivation including physical, social, and individual needs.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Physical needs: Food, clothing, shelter, safety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Social needs: Belonging, affection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Individual needs: Learning, knowledge, self-expression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800" i="1" dirty="0"/>
              <a:t>Want: </a:t>
            </a:r>
            <a:r>
              <a:rPr lang="en-US" altLang="en-US" sz="2800" dirty="0"/>
              <a:t>Form that a human need takes, as shaped by culture and individual personality.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dirty="0"/>
              <a:t>Wants + Buying Power = </a:t>
            </a:r>
            <a:r>
              <a:rPr lang="en-US" altLang="en-US" i="1" dirty="0"/>
              <a:t>Demand</a:t>
            </a:r>
          </a:p>
          <a:p>
            <a:pPr>
              <a:lnSpc>
                <a:spcPct val="90000"/>
              </a:lnSpc>
            </a:pPr>
            <a:endParaRPr lang="en-US" altLang="en-US" sz="2800" i="1" dirty="0"/>
          </a:p>
          <a:p>
            <a:pPr>
              <a:lnSpc>
                <a:spcPct val="90000"/>
              </a:lnSpc>
            </a:pPr>
            <a:endParaRPr lang="en-US" altLang="en-US" sz="2800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D339B49-36C7-42C5-B9DD-004A3D009F1B}"/>
              </a:ext>
            </a:extLst>
          </p:cNvPr>
          <p:cNvSpPr/>
          <p:nvPr/>
        </p:nvSpPr>
        <p:spPr>
          <a:xfrm>
            <a:off x="180513" y="381740"/>
            <a:ext cx="11576481" cy="1198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66635330-7736-4D81-B410-821B7A28CE3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10000" y="429432"/>
            <a:ext cx="10571998" cy="970450"/>
          </a:xfrm>
        </p:spPr>
        <p:txBody>
          <a:bodyPr/>
          <a:lstStyle/>
          <a:p>
            <a:r>
              <a:rPr lang="en-US" altLang="en-US"/>
              <a:t>Need/ Want Fulfillment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EB01A23A-9ED5-436D-B211-DE61DC7D6CB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90617" y="1997476"/>
            <a:ext cx="11514337" cy="46607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en-US" sz="2800" dirty="0">
                <a:solidFill>
                  <a:schemeClr val="bg1"/>
                </a:solidFill>
              </a:rPr>
              <a:t>Needs &amp; wants are fulfilled through a </a:t>
            </a:r>
            <a:r>
              <a:rPr lang="en-US" altLang="en-US" sz="2800" i="1" dirty="0">
                <a:solidFill>
                  <a:schemeClr val="bg1"/>
                </a:solidFill>
              </a:rPr>
              <a:t>Marketing Offering:</a:t>
            </a:r>
          </a:p>
          <a:p>
            <a:r>
              <a:rPr lang="en-US" altLang="en-US" sz="2800" dirty="0" err="1">
                <a:solidFill>
                  <a:schemeClr val="bg1"/>
                </a:solidFill>
              </a:rPr>
              <a:t>Products:</a:t>
            </a:r>
            <a:r>
              <a:rPr lang="en-US" altLang="en-US" sz="2400" dirty="0" err="1">
                <a:solidFill>
                  <a:schemeClr val="bg1"/>
                </a:solidFill>
              </a:rPr>
              <a:t>Persons</a:t>
            </a:r>
            <a:r>
              <a:rPr lang="en-US" altLang="en-US" sz="2400" dirty="0">
                <a:solidFill>
                  <a:schemeClr val="bg1"/>
                </a:solidFill>
              </a:rPr>
              <a:t>, places, organizations, information, ideas.</a:t>
            </a:r>
          </a:p>
          <a:p>
            <a:r>
              <a:rPr lang="en-US" altLang="en-US" sz="2800" dirty="0">
                <a:solidFill>
                  <a:schemeClr val="bg1"/>
                </a:solidFill>
              </a:rPr>
              <a:t>Services:</a:t>
            </a:r>
          </a:p>
          <a:p>
            <a:pPr lvl="1"/>
            <a:r>
              <a:rPr lang="en-US" altLang="en-US" sz="2400" dirty="0">
                <a:solidFill>
                  <a:schemeClr val="bg1"/>
                </a:solidFill>
              </a:rPr>
              <a:t>Activity or benefit offered for sale that is essentially intangible and does not result in ownership.</a:t>
            </a:r>
          </a:p>
          <a:p>
            <a:r>
              <a:rPr lang="en-US" altLang="en-US" sz="2800" dirty="0">
                <a:solidFill>
                  <a:schemeClr val="bg1"/>
                </a:solidFill>
              </a:rPr>
              <a:t>Experiences:</a:t>
            </a:r>
          </a:p>
          <a:p>
            <a:pPr lvl="1"/>
            <a:r>
              <a:rPr lang="en-GB" altLang="en-US" sz="2400" dirty="0">
                <a:solidFill>
                  <a:schemeClr val="bg1"/>
                </a:solidFill>
              </a:rPr>
              <a:t>Consumers live the offering.</a:t>
            </a:r>
            <a:endParaRPr lang="en-US" altLang="en-US" sz="2400" dirty="0">
              <a:solidFill>
                <a:schemeClr val="bg1"/>
              </a:solidFill>
            </a:endParaRPr>
          </a:p>
          <a:p>
            <a:endParaRPr lang="en-US" altLang="en-US" sz="2800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8579BD6-557A-45FE-BDB0-902FAC6AED11}"/>
              </a:ext>
            </a:extLst>
          </p:cNvPr>
          <p:cNvSpPr/>
          <p:nvPr/>
        </p:nvSpPr>
        <p:spPr>
          <a:xfrm>
            <a:off x="180513" y="381740"/>
            <a:ext cx="11576481" cy="1198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8B047899-4B95-4496-8805-2504A2D322B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457200"/>
            <a:ext cx="8382000" cy="892206"/>
          </a:xfrm>
        </p:spPr>
        <p:txBody>
          <a:bodyPr/>
          <a:lstStyle/>
          <a:p>
            <a:r>
              <a:rPr lang="en-US" altLang="en-US" sz="3400" dirty="0"/>
              <a:t>Customer Value and Satisfaction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4022AD5D-D617-4ED3-B3C3-771AD43E4E6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44868" y="2184401"/>
            <a:ext cx="11302264" cy="4464974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 altLang="en-US" sz="2800" dirty="0">
                <a:solidFill>
                  <a:schemeClr val="bg1"/>
                </a:solidFill>
              </a:rPr>
              <a:t>Dependent on the product’s perceived performance relative to a buyer’s expectations.</a:t>
            </a:r>
          </a:p>
          <a:p>
            <a:pPr>
              <a:buFontTx/>
              <a:buNone/>
            </a:pPr>
            <a:r>
              <a:rPr lang="en-US" altLang="en-US" sz="2800" dirty="0">
                <a:solidFill>
                  <a:schemeClr val="bg1"/>
                </a:solidFill>
              </a:rPr>
              <a:t>Care must be taken when setting expectations:</a:t>
            </a:r>
          </a:p>
          <a:p>
            <a:r>
              <a:rPr lang="en-US" altLang="en-US" sz="2400" dirty="0">
                <a:solidFill>
                  <a:schemeClr val="bg1"/>
                </a:solidFill>
              </a:rPr>
              <a:t>If performance is </a:t>
            </a:r>
            <a:r>
              <a:rPr lang="en-US" altLang="en-US" sz="2400" b="1" i="1" u="sng" dirty="0">
                <a:solidFill>
                  <a:schemeClr val="bg1"/>
                </a:solidFill>
              </a:rPr>
              <a:t>lower</a:t>
            </a:r>
            <a:r>
              <a:rPr lang="en-US" altLang="en-US" sz="2400" dirty="0">
                <a:solidFill>
                  <a:schemeClr val="bg1"/>
                </a:solidFill>
              </a:rPr>
              <a:t> than expectations, satisfaction is low.</a:t>
            </a:r>
          </a:p>
          <a:p>
            <a:r>
              <a:rPr lang="en-US" altLang="en-US" sz="2400" dirty="0">
                <a:solidFill>
                  <a:schemeClr val="bg1"/>
                </a:solidFill>
              </a:rPr>
              <a:t>If performance is </a:t>
            </a:r>
            <a:r>
              <a:rPr lang="en-US" altLang="en-US" sz="2400" b="1" i="1" u="sng" dirty="0">
                <a:solidFill>
                  <a:schemeClr val="bg1"/>
                </a:solidFill>
              </a:rPr>
              <a:t>higher</a:t>
            </a:r>
            <a:r>
              <a:rPr lang="en-US" altLang="en-US" sz="2400" dirty="0">
                <a:solidFill>
                  <a:schemeClr val="bg1"/>
                </a:solidFill>
              </a:rPr>
              <a:t> than expectations, satisfaction is high.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Customer satisfaction often leads to consumer loyalty.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Some firms seek to DELIGHT customers by exceeding expectations.</a:t>
            </a:r>
            <a:endParaRPr lang="en-US" alt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A702F6-15E4-4279-8622-69D93F72F050}"/>
              </a:ext>
            </a:extLst>
          </p:cNvPr>
          <p:cNvSpPr/>
          <p:nvPr/>
        </p:nvSpPr>
        <p:spPr>
          <a:xfrm>
            <a:off x="180513" y="381740"/>
            <a:ext cx="11576481" cy="11984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DA09AE6B-CF49-437F-9DCA-A510B8BDCE9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457200"/>
            <a:ext cx="8382000" cy="1143000"/>
          </a:xfrm>
        </p:spPr>
        <p:txBody>
          <a:bodyPr/>
          <a:lstStyle/>
          <a:p>
            <a:r>
              <a:rPr lang="en-US" altLang="en-US"/>
              <a:t>Marketing Management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26218D52-6479-4345-9D03-E5D16114AE8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90618" y="2184401"/>
            <a:ext cx="11505460" cy="440283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US" altLang="en-US" sz="2800" dirty="0">
                <a:solidFill>
                  <a:schemeClr val="bg1"/>
                </a:solidFill>
              </a:rPr>
              <a:t>The art and science of choosing target markets and building profitable relationships with them.</a:t>
            </a:r>
          </a:p>
          <a:p>
            <a:r>
              <a:rPr lang="en-US" altLang="en-US" sz="2800" dirty="0">
                <a:solidFill>
                  <a:schemeClr val="bg1"/>
                </a:solidFill>
              </a:rPr>
              <a:t>Requires that consumers and the marketplace be fully understood.</a:t>
            </a:r>
          </a:p>
          <a:p>
            <a:r>
              <a:rPr lang="en-US" altLang="en-US" sz="2800" dirty="0">
                <a:solidFill>
                  <a:schemeClr val="bg1"/>
                </a:solidFill>
              </a:rPr>
              <a:t>Aim is to find, attract, keep, and grow customers by creating, delivering, and communicating superior value.</a:t>
            </a:r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705</TotalTime>
  <Words>504</Words>
  <Application>Microsoft Office PowerPoint</Application>
  <PresentationFormat>Widescreen</PresentationFormat>
  <Paragraphs>61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Century Gothic</vt:lpstr>
      <vt:lpstr>Times New Roman</vt:lpstr>
      <vt:lpstr>Wingdings</vt:lpstr>
      <vt:lpstr>Wingdings 2</vt:lpstr>
      <vt:lpstr>Quotable</vt:lpstr>
      <vt:lpstr>PowerPoint Presentation</vt:lpstr>
      <vt:lpstr>What is Marketing</vt:lpstr>
      <vt:lpstr>Marketing Defined</vt:lpstr>
      <vt:lpstr>Why is Marketing Important?</vt:lpstr>
      <vt:lpstr>The Marketing Process</vt:lpstr>
      <vt:lpstr>Needs, Wants, and Demands</vt:lpstr>
      <vt:lpstr>Need/ Want Fulfillment</vt:lpstr>
      <vt:lpstr>Customer Value and Satisfaction</vt:lpstr>
      <vt:lpstr>Marketing Management</vt:lpstr>
      <vt:lpstr>Marketing Management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Marketing Overview</dc:title>
  <dc:creator>Abhishek Shukla</dc:creator>
  <cp:lastModifiedBy>Abhishek Shukla</cp:lastModifiedBy>
  <cp:revision>83</cp:revision>
  <dcterms:created xsi:type="dcterms:W3CDTF">2021-01-11T10:58:22Z</dcterms:created>
  <dcterms:modified xsi:type="dcterms:W3CDTF">2021-03-01T07:22:35Z</dcterms:modified>
</cp:coreProperties>
</file>