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61" r:id="rId2"/>
    <p:sldId id="271" r:id="rId3"/>
    <p:sldId id="272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C987718-32B0-4D94-9FD0-B71A57C100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F87B8E6-3014-49AC-866B-794A92174A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09DD057-08B8-4A20-8B5C-8F11C39FB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B4ED31-7C5B-4154-9AF4-DA6C5E06D830}" type="slidenum">
              <a:rPr lang="en-ZA" altLang="en-US">
                <a:ea typeface="ＭＳ Ｐゴシック" panose="020B0600070205080204" pitchFamily="34" charset="-128"/>
              </a:rPr>
              <a:pPr eaLnBrk="1" hangingPunct="1"/>
              <a:t>1</a:t>
            </a:fld>
            <a:endParaRPr lang="en-ZA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EFE5B0-B6FD-483D-A6EC-24A6DAAAC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402E5A-8FBE-495F-AB56-727BBA11454A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D8FF6A5-D48D-4249-886A-F9F784B92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3DF6DF2-3A14-4E23-8F8C-EED66FB8B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Burberry- an example when over-riding social factors impacted on customer perceived value of the Burberry brand- often seen as highly exclusive and expensive brand and instantly recognisable. When it was ‘adopted’ by the football hooligan fraternity, and knock-offs became more common than the original brand, it started to affect perceived value- people don’t want to be associated with a cheapened brand, and began to associate the brand with the undesirable behaviours of the people wearing it.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A2C23F-25BB-4540-B85D-D531FCF74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024058-07C3-4F29-92B1-2EE436D0DFF6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D4D2905-113F-4B9D-9522-04F440733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A72582F-5D19-4F48-9009-46E93F278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 single way to segment is best. Often combine more than one variable to better define segments.</a:t>
            </a:r>
          </a:p>
          <a:p>
            <a:r>
              <a:rPr lang="en-GB" altLang="en-US"/>
              <a:t>Geographic- simply where people live</a:t>
            </a:r>
          </a:p>
          <a:p>
            <a:r>
              <a:rPr lang="en-GB" altLang="en-US"/>
              <a:t>Demographic- the easiest and most popular segmenting variable. </a:t>
            </a:r>
          </a:p>
          <a:p>
            <a:r>
              <a:rPr lang="en-US" altLang="en-US"/>
              <a:t>Psychographic segmentation:</a:t>
            </a:r>
          </a:p>
          <a:p>
            <a:pPr lvl="1"/>
            <a:r>
              <a:rPr lang="en-US" altLang="en-US"/>
              <a:t>Dividing a market into different groups based on social class, lifestyle, or personality characteristics.</a:t>
            </a:r>
          </a:p>
          <a:p>
            <a:r>
              <a:rPr lang="en-US" altLang="en-US" sz="1400"/>
              <a:t>Behavioral segmentation:</a:t>
            </a:r>
            <a:endParaRPr lang="en-US" altLang="en-US" sz="1600"/>
          </a:p>
          <a:p>
            <a:pPr lvl="1"/>
            <a:r>
              <a:rPr lang="en-US" altLang="en-US" sz="1400"/>
              <a:t>Dividing buyers into groups based on consumer knowledge, attitudes, uses, or responses to a product.</a:t>
            </a:r>
          </a:p>
          <a:p>
            <a:r>
              <a:rPr lang="en-GB" altLang="en-US"/>
              <a:t>MTV- different ages favour different channels. MTV pay attention to geographical differences also.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3/3/2021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illede 9" descr="dreamstime_www_world.jpg">
            <a:extLst>
              <a:ext uri="{FF2B5EF4-FFF2-40B4-BE49-F238E27FC236}">
                <a16:creationId xmlns:a16="http://schemas.microsoft.com/office/drawing/2014/main" id="{527D9456-F355-44CF-8224-DEC43227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5F8742AB-1F0A-4A04-8DB5-5E37C9F77F1E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64FD8B40-3FD9-4D0E-BBC6-84222177F6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  <a:latin typeface="Calibri" panose="020F0502020204030204" pitchFamily="34" charset="0"/>
              </a:rPr>
              <a:t>Basic of Marketing</a:t>
            </a:r>
          </a:p>
          <a:p>
            <a:pPr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93CE266-0423-4AB2-A274-27305BC3B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Segmentation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A8053D5-857B-480A-917C-A588B3430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en-US" sz="2800"/>
              <a:t>Why Segment?:</a:t>
            </a:r>
          </a:p>
          <a:p>
            <a:r>
              <a:rPr lang="en-GB" altLang="en-US" sz="2800"/>
              <a:t>Meet consumer needs more precisely</a:t>
            </a:r>
          </a:p>
          <a:p>
            <a:r>
              <a:rPr lang="en-GB" altLang="en-US" sz="2800"/>
              <a:t>Increase profits</a:t>
            </a:r>
          </a:p>
          <a:p>
            <a:r>
              <a:rPr lang="en-GB" altLang="en-US" sz="2800"/>
              <a:t>Segment leadership</a:t>
            </a:r>
          </a:p>
          <a:p>
            <a:r>
              <a:rPr lang="en-GB" altLang="en-US" sz="2800"/>
              <a:t>Retain customers</a:t>
            </a:r>
          </a:p>
          <a:p>
            <a:r>
              <a:rPr lang="en-GB" altLang="en-US" sz="2800"/>
              <a:t>Focus marketing </a:t>
            </a:r>
          </a:p>
          <a:p>
            <a:pPr>
              <a:buFontTx/>
              <a:buNone/>
            </a:pPr>
            <a:r>
              <a:rPr lang="en-GB" altLang="en-US" sz="2800"/>
              <a:t>	communications</a:t>
            </a:r>
            <a:endParaRPr lang="en-US" altLang="en-US" sz="2800"/>
          </a:p>
        </p:txBody>
      </p:sp>
      <p:pic>
        <p:nvPicPr>
          <p:cNvPr id="21508" name="Picture 4" descr="segmentation-graphic">
            <a:extLst>
              <a:ext uri="{FF2B5EF4-FFF2-40B4-BE49-F238E27FC236}">
                <a16:creationId xmlns:a16="http://schemas.microsoft.com/office/drawing/2014/main" id="{35FAA233-1BC0-4028-8592-EA4BA19E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997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416859-57BC-4D70-A334-76C45D14C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Evaluating Market Segments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F7B4F23-7705-4A61-8DA5-73FC9E49E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272" y="2123983"/>
            <a:ext cx="9431784" cy="45259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Segment size and growth: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Analyze current segment sales, growth rates, and expected profitability.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Segment structural attractiveness: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Consider competition, existence of substitute products, and the power of buyers and suppliers.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Company objectives and resources: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Examine company skills and resources needed to succeed in that segment.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Offer superior value and gain advantages over competitors.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092ED3-8370-4E38-B729-8B5CE4CCA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Targeting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E15C715-943D-4CED-BAD5-464285943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Market targeting involves: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Evaluating marketing segments.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Segment size, segment structural attractiveness, and company objectives </a:t>
            </a:r>
            <a:br>
              <a:rPr lang="en-US" altLang="en-US" sz="2400"/>
            </a:br>
            <a:r>
              <a:rPr lang="en-US" altLang="en-US" sz="2400"/>
              <a:t>and resources are considered.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Selecting target market segments.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Alternatives range from undifferentiated marketing to micromarketing.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Being socially responsible.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2BD687-BF66-42B5-AE75-7E65C3BEF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Differentiation and Positioning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22E472-F9B6-4B31-9E81-43D2468BB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A product’s position is:</a:t>
            </a:r>
          </a:p>
          <a:p>
            <a:r>
              <a:rPr lang="en-US" altLang="en-US" sz="2800"/>
              <a:t>The way the product is defined by consumers on important attributes</a:t>
            </a:r>
            <a:r>
              <a:rPr lang="en-US" altLang="en-US" sz="2800">
                <a:cs typeface="Times New Roman" panose="02020603050405020304" pitchFamily="18" charset="0"/>
              </a:rPr>
              <a:t>—</a:t>
            </a:r>
            <a:r>
              <a:rPr lang="en-US" altLang="en-US" sz="2800"/>
              <a:t>the place the product occupies in consumers’ minds relative to competing products.</a:t>
            </a:r>
          </a:p>
          <a:p>
            <a:r>
              <a:rPr lang="en-US" altLang="en-US" sz="2800"/>
              <a:t>Perceptual positioning maps can help define a brand’s position relative to competitors.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4071099-41EE-4EAF-AD2F-28871CB1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Differentiation and Positioning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69E9AB0-CEC8-4A27-B2FC-2273824CB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Identifying possible value differences and competitive advantages: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Key to winning target customers is to understand their needs better than competitors do and to deliver more value.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Competitive advantage: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Extent to which a company can position itself as providing superior value.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Achieved via differentiation.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B3D4F-5E36-4F93-92BD-0CE3A9EE5490}"/>
              </a:ext>
            </a:extLst>
          </p:cNvPr>
          <p:cNvSpPr/>
          <p:nvPr/>
        </p:nvSpPr>
        <p:spPr>
          <a:xfrm>
            <a:off x="180514" y="361935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7013EEF-3691-4D1F-9A66-09F961D611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Choosing a Value Proposition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3A74EA0-12D5-4396-A5BC-1A7774E295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0718" y="2184401"/>
            <a:ext cx="11576481" cy="367439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The set of benefits or values a company promises to deliver to consumers to satisfy their needs.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Value propositions dictate how firms will differentiate and position their brands in the marketplace.</a:t>
            </a:r>
          </a:p>
          <a:p>
            <a:endParaRPr lang="en-US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8F37F4-D5FD-4782-9150-B28CA97E1CD4}"/>
              </a:ext>
            </a:extLst>
          </p:cNvPr>
          <p:cNvSpPr/>
          <p:nvPr/>
        </p:nvSpPr>
        <p:spPr>
          <a:xfrm>
            <a:off x="180514" y="335302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832B81A-782B-4281-B2B2-50EB6047C0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Marketing Concept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7D83576-8051-4876-812F-1E1C249D73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0514" y="2184401"/>
            <a:ext cx="11830973" cy="367439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The marketing concept: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bg1"/>
                </a:solidFill>
              </a:rPr>
              <a:t>A marketing management philosophy that holds that achieving organizational goals depends on knowing the needs and wants of target markets and delivering the desired satisfaction better than competitors.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1DA4B-D371-42AD-B0B9-43F3A09895E4}"/>
              </a:ext>
            </a:extLst>
          </p:cNvPr>
          <p:cNvSpPr/>
          <p:nvPr/>
        </p:nvSpPr>
        <p:spPr>
          <a:xfrm>
            <a:off x="180514" y="335302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19F27DA-972D-4914-B5E7-54D078E8AE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400"/>
              <a:t>Customer Perceived Value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784CE1D-B22B-46D3-86E0-2AC416524C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762" y="2184401"/>
            <a:ext cx="10920524" cy="367439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Customer perceived value: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“Customer’s evaluation of the difference between all of the benefits and all of the costs of a marketing offer relative to those of competing offers.” (Armstrong &amp; Kotler)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lvl="1">
              <a:buFontTx/>
              <a:buChar char="–"/>
            </a:pPr>
            <a:r>
              <a:rPr lang="en-US" altLang="en-US" dirty="0">
                <a:solidFill>
                  <a:schemeClr val="bg1"/>
                </a:solidFill>
              </a:rPr>
              <a:t>Perceptions may be subjective </a:t>
            </a:r>
          </a:p>
          <a:p>
            <a:pPr lvl="1">
              <a:buFontTx/>
              <a:buChar char="–"/>
            </a:pPr>
            <a:r>
              <a:rPr lang="en-US" altLang="en-US" dirty="0">
                <a:solidFill>
                  <a:schemeClr val="bg1"/>
                </a:solidFill>
              </a:rPr>
              <a:t>Consumers often do not objectively judge values and costs.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</a:rPr>
              <a:t>Customer value = perceived benefits – perceived sacrifice.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9200B-3E21-44E8-988A-C951A5092DCF}"/>
              </a:ext>
            </a:extLst>
          </p:cNvPr>
          <p:cNvSpPr/>
          <p:nvPr/>
        </p:nvSpPr>
        <p:spPr>
          <a:xfrm>
            <a:off x="180514" y="335302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95705AC-C4B2-4F37-B317-B6FA10445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861" y="2222287"/>
            <a:ext cx="11384133" cy="450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The set of controllable, tactical marketing tools that the firm blends to produce the response it wants in the target market.</a:t>
            </a:r>
          </a:p>
          <a:p>
            <a:pPr>
              <a:lnSpc>
                <a:spcPct val="95000"/>
              </a:lnSpc>
            </a:pPr>
            <a:r>
              <a:rPr lang="en-US" altLang="en-US" sz="2400">
                <a:solidFill>
                  <a:schemeClr val="bg1"/>
                </a:solidFill>
              </a:rPr>
              <a:t>Product: Variety, features, brand name, quality, design, packaging, and services.</a:t>
            </a:r>
          </a:p>
          <a:p>
            <a:pPr>
              <a:lnSpc>
                <a:spcPct val="95000"/>
              </a:lnSpc>
            </a:pPr>
            <a:r>
              <a:rPr lang="en-US" altLang="en-US" sz="2400">
                <a:solidFill>
                  <a:schemeClr val="bg1"/>
                </a:solidFill>
              </a:rPr>
              <a:t>Price: List price, discounts, allowances, payment period, and credit terms.</a:t>
            </a:r>
          </a:p>
          <a:p>
            <a:pPr>
              <a:lnSpc>
                <a:spcPct val="95000"/>
              </a:lnSpc>
            </a:pPr>
            <a:r>
              <a:rPr lang="en-US" altLang="en-US" sz="2400">
                <a:solidFill>
                  <a:schemeClr val="bg1"/>
                </a:solidFill>
              </a:rPr>
              <a:t>Place: Distribution channels, coverage, logistics, locations, transportation, assortments, and inventory. </a:t>
            </a:r>
          </a:p>
          <a:p>
            <a:pPr>
              <a:lnSpc>
                <a:spcPct val="95000"/>
              </a:lnSpc>
            </a:pPr>
            <a:r>
              <a:rPr lang="en-US" altLang="en-US" sz="2400">
                <a:solidFill>
                  <a:schemeClr val="bg1"/>
                </a:solidFill>
              </a:rPr>
              <a:t>Promotion: Advertising, sales promotion, public relations, and personal selling.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6A24D7-D110-4CFA-A089-065BB93E9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Marketing Mix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8FD89-6872-45D9-BB65-EA80CF5887B5}"/>
              </a:ext>
            </a:extLst>
          </p:cNvPr>
          <p:cNvSpPr/>
          <p:nvPr/>
        </p:nvSpPr>
        <p:spPr>
          <a:xfrm>
            <a:off x="180514" y="335302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B8F84BC-4BBF-43A5-B78B-E8D8EC292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838940"/>
          </a:xfrm>
        </p:spPr>
        <p:txBody>
          <a:bodyPr/>
          <a:lstStyle/>
          <a:p>
            <a:r>
              <a:rPr lang="en-US" altLang="en-US" sz="3400" dirty="0"/>
              <a:t>Customer-Driven Marketing Strategy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B1AEC37-A791-44A2-AD82-227BAEDCE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514" y="2222287"/>
            <a:ext cx="11653420" cy="430041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Requires careful customer analysis.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To be successful, firms must engage in:</a:t>
            </a:r>
          </a:p>
          <a:p>
            <a:pPr>
              <a:lnSpc>
                <a:spcPct val="95000"/>
              </a:lnSpc>
            </a:pPr>
            <a:r>
              <a:rPr lang="en-US" altLang="en-US" sz="2800">
                <a:solidFill>
                  <a:schemeClr val="bg1"/>
                </a:solidFill>
              </a:rPr>
              <a:t>Market segmentation</a:t>
            </a:r>
          </a:p>
          <a:p>
            <a:pPr>
              <a:lnSpc>
                <a:spcPct val="95000"/>
              </a:lnSpc>
            </a:pPr>
            <a:r>
              <a:rPr lang="en-US" altLang="en-US" sz="2800">
                <a:solidFill>
                  <a:schemeClr val="bg1"/>
                </a:solidFill>
              </a:rPr>
              <a:t>Market targeting</a:t>
            </a:r>
          </a:p>
          <a:p>
            <a:pPr>
              <a:lnSpc>
                <a:spcPct val="95000"/>
              </a:lnSpc>
            </a:pPr>
            <a:r>
              <a:rPr lang="en-US" altLang="en-US" sz="2800">
                <a:solidFill>
                  <a:schemeClr val="bg1"/>
                </a:solidFill>
              </a:rPr>
              <a:t>Differentiation</a:t>
            </a:r>
          </a:p>
          <a:p>
            <a:pPr>
              <a:lnSpc>
                <a:spcPct val="95000"/>
              </a:lnSpc>
            </a:pPr>
            <a:r>
              <a:rPr lang="en-US" altLang="en-US" sz="2800">
                <a:solidFill>
                  <a:schemeClr val="bg1"/>
                </a:solidFill>
              </a:rPr>
              <a:t>Positioning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81B9C-721C-4E9D-99B0-536A89138CD5}"/>
              </a:ext>
            </a:extLst>
          </p:cNvPr>
          <p:cNvSpPr/>
          <p:nvPr/>
        </p:nvSpPr>
        <p:spPr>
          <a:xfrm>
            <a:off x="180514" y="335302"/>
            <a:ext cx="11576481" cy="1466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D777AC2-218C-4A51-85E2-06512211C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0719" y="2370338"/>
            <a:ext cx="11124711" cy="431408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Segmentation:</a:t>
            </a:r>
          </a:p>
          <a:p>
            <a:r>
              <a:rPr lang="en-US" altLang="en-US" sz="2800">
                <a:solidFill>
                  <a:schemeClr val="bg1"/>
                </a:solidFill>
              </a:rPr>
              <a:t>The process of dividing a market into distinct groups of buyers with different needs, characteristics, or behavior who might require separate products of marketing programs.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Targeting:</a:t>
            </a:r>
          </a:p>
          <a:p>
            <a:r>
              <a:rPr lang="en-US" altLang="en-US" sz="2800">
                <a:solidFill>
                  <a:schemeClr val="bg1"/>
                </a:solidFill>
              </a:rPr>
              <a:t>Involves evaluating each market segment’s attractiveness and selecting one or more segments to enter.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C5B921-8146-4276-AC19-930F378B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altLang="en-US" sz="3400" dirty="0"/>
              <a:t>Market Segmentation and Targeting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05D90D-B68E-47DC-BA6E-2845D7CC0856}"/>
              </a:ext>
            </a:extLst>
          </p:cNvPr>
          <p:cNvSpPr/>
          <p:nvPr/>
        </p:nvSpPr>
        <p:spPr>
          <a:xfrm>
            <a:off x="180514" y="335302"/>
            <a:ext cx="11576481" cy="1366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01970F1-623F-4195-9459-52FBF2B92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2425" y="692150"/>
            <a:ext cx="8947150" cy="817054"/>
          </a:xfrm>
        </p:spPr>
        <p:txBody>
          <a:bodyPr/>
          <a:lstStyle/>
          <a:p>
            <a:r>
              <a:rPr lang="en-US" altLang="en-US" sz="3400" dirty="0"/>
              <a:t>Differentiation and Positioning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6182DF-32F7-440F-9B32-283A0300E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761" y="2222287"/>
            <a:ext cx="11304234" cy="443596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Differentiation: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Creating superior customer value by actually differentiating the market offering.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Positioning:	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Arranging for a product to occupy a clear, distinctive, and desirable place relative to competing products in the minds of target consumers.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4972-4BFF-40E6-9ECD-A4A54D7CB25B}"/>
              </a:ext>
            </a:extLst>
          </p:cNvPr>
          <p:cNvSpPr/>
          <p:nvPr/>
        </p:nvSpPr>
        <p:spPr>
          <a:xfrm>
            <a:off x="180514" y="335302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0909ED6-BF82-44DB-8D5B-486BEABD2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Market Segmentation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91188E-AF24-4639-A493-42A9540A7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2400"/>
              <a:t>Key segmenting variables:</a:t>
            </a:r>
          </a:p>
          <a:p>
            <a:r>
              <a:rPr lang="en-US" altLang="en-US" sz="2400"/>
              <a:t>Geographic</a:t>
            </a:r>
          </a:p>
          <a:p>
            <a:r>
              <a:rPr lang="en-US" altLang="en-US" sz="2400"/>
              <a:t>Demographic</a:t>
            </a:r>
          </a:p>
          <a:p>
            <a:r>
              <a:rPr lang="en-US" altLang="en-US" sz="2400"/>
              <a:t>Psychographic</a:t>
            </a:r>
          </a:p>
          <a:p>
            <a:r>
              <a:rPr lang="en-US" altLang="en-US" sz="2400"/>
              <a:t>Behavioral</a:t>
            </a:r>
          </a:p>
          <a:p>
            <a:endParaRPr lang="en-GB" altLang="en-US" sz="2400"/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Different segments desire different benefits from products.</a:t>
            </a:r>
          </a:p>
          <a:p>
            <a:pPr>
              <a:buFontTx/>
              <a:buNone/>
            </a:pPr>
            <a:r>
              <a:rPr lang="en-US" altLang="en-US" sz="2400"/>
              <a:t>Best to use multivariable segmentation bases in order to identify smaller, better-defined target groups.</a:t>
            </a:r>
          </a:p>
        </p:txBody>
      </p:sp>
      <p:pic>
        <p:nvPicPr>
          <p:cNvPr id="20484" name="Picture 4" descr="orange-segmentation">
            <a:extLst>
              <a:ext uri="{FF2B5EF4-FFF2-40B4-BE49-F238E27FC236}">
                <a16:creationId xmlns:a16="http://schemas.microsoft.com/office/drawing/2014/main" id="{B5EED22C-CCD7-4F8E-8C3D-895832ED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746251"/>
            <a:ext cx="403225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785</Words>
  <Application>Microsoft Office PowerPoint</Application>
  <PresentationFormat>Widescreen</PresentationFormat>
  <Paragraphs>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Quotable</vt:lpstr>
      <vt:lpstr>PowerPoint Presentation</vt:lpstr>
      <vt:lpstr>Choosing a Value Proposition</vt:lpstr>
      <vt:lpstr>The Marketing Concept</vt:lpstr>
      <vt:lpstr>Customer Perceived Value</vt:lpstr>
      <vt:lpstr>The Marketing Mix</vt:lpstr>
      <vt:lpstr>Customer-Driven Marketing Strategy</vt:lpstr>
      <vt:lpstr>Market Segmentation and Targeting</vt:lpstr>
      <vt:lpstr>Differentiation and Positioning</vt:lpstr>
      <vt:lpstr>Market Segmentation</vt:lpstr>
      <vt:lpstr>Market Segmentation</vt:lpstr>
      <vt:lpstr>Evaluating Market Segments</vt:lpstr>
      <vt:lpstr>Market Targeting</vt:lpstr>
      <vt:lpstr>Differentiation and Positioning</vt:lpstr>
      <vt:lpstr>Differentiation and Positioning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83</cp:revision>
  <dcterms:created xsi:type="dcterms:W3CDTF">2021-01-11T10:58:22Z</dcterms:created>
  <dcterms:modified xsi:type="dcterms:W3CDTF">2021-03-03T04:31:07Z</dcterms:modified>
</cp:coreProperties>
</file>