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61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C987718-32B0-4D94-9FD0-B71A57C100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7F87B8E6-3014-49AC-866B-794A92174A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709DD057-08B8-4A20-8B5C-8F11C39FB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B4ED31-7C5B-4154-9AF4-DA6C5E06D830}" type="slidenum">
              <a:rPr lang="en-ZA" altLang="en-US">
                <a:ea typeface="ＭＳ Ｐゴシック" panose="020B0600070205080204" pitchFamily="34" charset="-128"/>
              </a:rPr>
              <a:pPr eaLnBrk="1" hangingPunct="1"/>
              <a:t>1</a:t>
            </a:fld>
            <a:endParaRPr lang="en-ZA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3/5/2021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Billede 9" descr="dreamstime_www_world.jpg">
            <a:extLst>
              <a:ext uri="{FF2B5EF4-FFF2-40B4-BE49-F238E27FC236}">
                <a16:creationId xmlns:a16="http://schemas.microsoft.com/office/drawing/2014/main" id="{527D9456-F355-44CF-8224-DEC432278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5F8742AB-1F0A-4A04-8DB5-5E37C9F77F1E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64FD8B40-3FD9-4D0E-BBC6-84222177F6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A071D23-7E42-44AA-89A7-C0148E2E1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Makes a Good Ad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055F27E-4B9E-4890-BE54-F75B8F512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424" y="2639538"/>
            <a:ext cx="10554574" cy="3636511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</a:pPr>
            <a:r>
              <a:rPr lang="en-US" altLang="en-US" sz="2400" dirty="0"/>
              <a:t>CTR is higher for highly creative ads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 dirty="0"/>
              <a:t>Strong CTA (Call to Action)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 dirty="0"/>
              <a:t>Include price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 dirty="0"/>
              <a:t>Aesthetics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 dirty="0"/>
              <a:t>Unique selling proposition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 dirty="0"/>
              <a:t>Show two ads with two offers to the target audience</a:t>
            </a:r>
          </a:p>
          <a:p>
            <a:pPr marL="914400" lvl="1" indent="-514350">
              <a:lnSpc>
                <a:spcPct val="90000"/>
              </a:lnSpc>
            </a:pPr>
            <a:endParaRPr lang="en-US" altLang="en-US" sz="2400" dirty="0"/>
          </a:p>
          <a:p>
            <a:pPr marL="514350" indent="-51435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34820" name="AutoShape 2" descr="Image result for aida model ppt">
            <a:extLst>
              <a:ext uri="{FF2B5EF4-FFF2-40B4-BE49-F238E27FC236}">
                <a16:creationId xmlns:a16="http://schemas.microsoft.com/office/drawing/2014/main" id="{DC5E1C84-D8F6-4F35-A780-5B927E95A4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7C6108D-E976-4CB7-BC4A-294A2379A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Consumer Oriented Digital Marketing Strategy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2C1F7AE-C907-4881-B6F6-44834C784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8712" y="2222287"/>
            <a:ext cx="4241560" cy="3636511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consumer Decision Journey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AIDA-Model (Awareness, Interest, Desire, Action)</a:t>
            </a:r>
            <a:endParaRPr lang="en-US" altLang="en-US" dirty="0"/>
          </a:p>
        </p:txBody>
      </p:sp>
      <p:sp>
        <p:nvSpPr>
          <p:cNvPr id="26628" name="AutoShape 2" descr="Image result for aida model ppt">
            <a:extLst>
              <a:ext uri="{FF2B5EF4-FFF2-40B4-BE49-F238E27FC236}">
                <a16:creationId xmlns:a16="http://schemas.microsoft.com/office/drawing/2014/main" id="{837F1781-E2BF-464C-8922-CF38101C2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29" name="Picture 4" descr="main_zoom.png">
            <a:extLst>
              <a:ext uri="{FF2B5EF4-FFF2-40B4-BE49-F238E27FC236}">
                <a16:creationId xmlns:a16="http://schemas.microsoft.com/office/drawing/2014/main" id="{B7AAE5B4-57A9-47B5-9C20-E271B9EA4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63" y="2773926"/>
            <a:ext cx="6858739" cy="320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7611674-0785-4BD0-B720-1D079661C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Consumer Oriented Digital Marketing Strategy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3FA83B1-0D0F-4E0F-9D65-4C2FD73A4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P-O-E-M Framework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Paid Media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		Owned Media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				Earned Media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Segmenting and Customizing Messages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Digital Landscape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800"/>
          </a:p>
        </p:txBody>
      </p:sp>
      <p:sp>
        <p:nvSpPr>
          <p:cNvPr id="27652" name="AutoShape 2" descr="Image result for aida model ppt">
            <a:extLst>
              <a:ext uri="{FF2B5EF4-FFF2-40B4-BE49-F238E27FC236}">
                <a16:creationId xmlns:a16="http://schemas.microsoft.com/office/drawing/2014/main" id="{97F3D99B-124A-4585-875C-A19F965C27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3903202-322E-48F5-A154-0804CB22A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Marketing Plan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1279342-D49F-4F4D-8B8E-B21562486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/>
              <a:t>Objectives</a:t>
            </a:r>
          </a:p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/>
              <a:t>Buyer Personas</a:t>
            </a:r>
          </a:p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/>
              <a:t>Content</a:t>
            </a:r>
          </a:p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/>
              <a:t>Channel</a:t>
            </a:r>
          </a:p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/>
              <a:t>Timelines</a:t>
            </a:r>
          </a:p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/>
              <a:t>Budget</a:t>
            </a:r>
          </a:p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/>
              <a:t>Measurement</a:t>
            </a:r>
          </a:p>
        </p:txBody>
      </p:sp>
      <p:sp>
        <p:nvSpPr>
          <p:cNvPr id="28676" name="AutoShape 2" descr="Image result for aida model ppt">
            <a:extLst>
              <a:ext uri="{FF2B5EF4-FFF2-40B4-BE49-F238E27FC236}">
                <a16:creationId xmlns:a16="http://schemas.microsoft.com/office/drawing/2014/main" id="{C91E93F8-B972-4C92-8312-A2EC5857F4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036939C-3188-4CF8-A8DC-060CB7EF3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Advertising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64E6F3D-DCBF-4F3A-AEDB-F4AA3C63E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marL="514350" indent="-514350">
              <a:lnSpc>
                <a:spcPct val="90000"/>
              </a:lnSpc>
              <a:buNone/>
            </a:pPr>
            <a:r>
              <a:rPr lang="en-US" altLang="en-US" sz="2800" dirty="0"/>
              <a:t>It is a the act of communicating the advertising message using rich media.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B050"/>
                </a:solidFill>
              </a:rPr>
              <a:t>Objective:- </a:t>
            </a:r>
            <a:r>
              <a:rPr lang="en-US" altLang="en-US" sz="2800" dirty="0"/>
              <a:t>Build Brand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en-US" sz="2800" dirty="0"/>
              <a:t>Display Ads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en-US" sz="2800" dirty="0"/>
              <a:t>a) </a:t>
            </a:r>
            <a:r>
              <a:rPr lang="en-US" altLang="en-US" sz="2800" b="1" dirty="0">
                <a:solidFill>
                  <a:srgbClr val="FFC000"/>
                </a:solidFill>
              </a:rPr>
              <a:t>Native advertisement</a:t>
            </a:r>
            <a:r>
              <a:rPr lang="en-US" altLang="en-US" sz="2800" dirty="0"/>
              <a:t>: The ad content and outlook is native to he environment of the page on which it is being displayed.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en-US" sz="2800" dirty="0"/>
              <a:t>b)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FFC000"/>
                </a:solidFill>
              </a:rPr>
              <a:t>Non-native</a:t>
            </a:r>
            <a:r>
              <a:rPr lang="en-US" altLang="en-US" sz="2800" dirty="0"/>
              <a:t>: Non-Native ads are easily identifiable and differentiable</a:t>
            </a:r>
          </a:p>
        </p:txBody>
      </p:sp>
      <p:sp>
        <p:nvSpPr>
          <p:cNvPr id="29700" name="AutoShape 2" descr="Image result for aida model ppt">
            <a:extLst>
              <a:ext uri="{FF2B5EF4-FFF2-40B4-BE49-F238E27FC236}">
                <a16:creationId xmlns:a16="http://schemas.microsoft.com/office/drawing/2014/main" id="{B61C28C2-20F1-4C2C-848C-72A19C9BC2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04F12D3-C926-43D5-B2EB-034AA9CCF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Displayl Advertising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5650FD-56B7-4F56-8F4E-E1DA483FC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lphaLcParenR"/>
            </a:pPr>
            <a:r>
              <a:rPr lang="en-US" altLang="en-US" sz="2800"/>
              <a:t>Format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/>
              <a:t>Image ads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/>
              <a:t>Rich media ads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/>
              <a:t>Video ads</a:t>
            </a:r>
          </a:p>
          <a:p>
            <a:pPr marL="514350" indent="-514350">
              <a:lnSpc>
                <a:spcPct val="90000"/>
              </a:lnSpc>
              <a:buFont typeface="Calibri" panose="020F0502020204030204" pitchFamily="34" charset="0"/>
              <a:buAutoNum type="alphaLcParenR"/>
            </a:pPr>
            <a:r>
              <a:rPr lang="en-US" altLang="en-US"/>
              <a:t>Display Ad Size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000"/>
              <a:t>Medium Rectangle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000"/>
              <a:t>Large Rectangle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000"/>
              <a:t>Learderboard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000"/>
              <a:t>Half Page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000"/>
              <a:t>Large Mobile Banner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000"/>
              <a:t>Large Format ads</a:t>
            </a:r>
          </a:p>
          <a:p>
            <a:pPr marL="914400" lvl="1" indent="-514350">
              <a:lnSpc>
                <a:spcPct val="90000"/>
              </a:lnSpc>
              <a:buFont typeface="Calibri" panose="020F0502020204030204" pitchFamily="34" charset="0"/>
              <a:buAutoNum type="alphaLcParenR"/>
            </a:pPr>
            <a:endParaRPr lang="en-US" altLang="en-US" sz="1800"/>
          </a:p>
        </p:txBody>
      </p:sp>
      <p:sp>
        <p:nvSpPr>
          <p:cNvPr id="30724" name="AutoShape 2" descr="Image result for aida model ppt">
            <a:extLst>
              <a:ext uri="{FF2B5EF4-FFF2-40B4-BE49-F238E27FC236}">
                <a16:creationId xmlns:a16="http://schemas.microsoft.com/office/drawing/2014/main" id="{262E9901-7DE4-4404-A48D-8422CA13C5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CFE0D9B-1166-45C1-8619-7DF65E844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Plan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A461BD1-BCDB-4208-B3BC-1749FE788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90000"/>
              </a:lnSpc>
            </a:pPr>
            <a:r>
              <a:rPr lang="en-US" altLang="en-US"/>
              <a:t>Site</a:t>
            </a:r>
          </a:p>
          <a:p>
            <a:pPr marL="514350" indent="-514350">
              <a:lnSpc>
                <a:spcPct val="90000"/>
              </a:lnSpc>
            </a:pPr>
            <a:r>
              <a:rPr lang="en-US" altLang="en-US"/>
              <a:t>Section</a:t>
            </a:r>
          </a:p>
          <a:p>
            <a:pPr marL="514350" indent="-514350">
              <a:lnSpc>
                <a:spcPct val="90000"/>
              </a:lnSpc>
            </a:pPr>
            <a:r>
              <a:rPr lang="en-US" altLang="en-US"/>
              <a:t>Ad size</a:t>
            </a:r>
          </a:p>
          <a:p>
            <a:pPr marL="514350" indent="-514350">
              <a:lnSpc>
                <a:spcPct val="90000"/>
              </a:lnSpc>
            </a:pPr>
            <a:r>
              <a:rPr lang="en-US" altLang="en-US"/>
              <a:t>Impressions</a:t>
            </a:r>
          </a:p>
          <a:p>
            <a:pPr marL="514350" indent="-514350">
              <a:lnSpc>
                <a:spcPct val="90000"/>
              </a:lnSpc>
            </a:pPr>
            <a:r>
              <a:rPr lang="en-US" altLang="en-US"/>
              <a:t>Rate</a:t>
            </a:r>
          </a:p>
          <a:p>
            <a:pPr marL="514350" indent="-514350">
              <a:lnSpc>
                <a:spcPct val="90000"/>
              </a:lnSpc>
            </a:pPr>
            <a:r>
              <a:rPr lang="en-US" altLang="en-US"/>
              <a:t>Cost</a:t>
            </a:r>
          </a:p>
          <a:p>
            <a:pPr marL="514350" indent="-514350">
              <a:lnSpc>
                <a:spcPct val="90000"/>
              </a:lnSpc>
              <a:buNone/>
            </a:pPr>
            <a:endParaRPr lang="en-US" altLang="en-US" sz="2200"/>
          </a:p>
        </p:txBody>
      </p:sp>
      <p:sp>
        <p:nvSpPr>
          <p:cNvPr id="31748" name="AutoShape 2" descr="Image result for aida model ppt">
            <a:extLst>
              <a:ext uri="{FF2B5EF4-FFF2-40B4-BE49-F238E27FC236}">
                <a16:creationId xmlns:a16="http://schemas.microsoft.com/office/drawing/2014/main" id="{DD77D2F6-6ECF-4216-BCE9-20BE5D656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1F6C94-CDAE-40E6-9069-A8400368D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06003"/>
              </p:ext>
            </p:extLst>
          </p:nvPr>
        </p:nvGraphicFramePr>
        <p:xfrm>
          <a:off x="186431" y="142043"/>
          <a:ext cx="11594236" cy="6559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6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4280"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946">
                <a:tc>
                  <a:txBody>
                    <a:bodyPr/>
                    <a:lstStyle/>
                    <a:p>
                      <a:r>
                        <a:rPr lang="en-US" dirty="0"/>
                        <a:t>Yahoo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LREC </a:t>
                      </a:r>
                      <a:r>
                        <a:rPr lang="en-US" dirty="0" err="1"/>
                        <a:t>Expando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9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 Roll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946">
                <a:tc>
                  <a:txBody>
                    <a:bodyPr/>
                    <a:lstStyle/>
                    <a:p>
                      <a:r>
                        <a:rPr lang="en-US" dirty="0"/>
                        <a:t>Yahoo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3946">
                <a:tc>
                  <a:txBody>
                    <a:bodyPr/>
                    <a:lstStyle/>
                    <a:p>
                      <a:r>
                        <a:rPr lang="en-US" dirty="0"/>
                        <a:t>IBN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3D63F29-B04E-4628-876A-D7F473893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Targeting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127261F-222F-4E86-91DC-9FD029E0A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90000"/>
              </a:lnSpc>
            </a:pPr>
            <a:r>
              <a:rPr lang="en-US" altLang="en-US"/>
              <a:t>Reaching to the right audience 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/>
              <a:t>Contextual Targeting</a:t>
            </a:r>
          </a:p>
          <a:p>
            <a:pPr marL="1314450" lvl="2" indent="-514350">
              <a:lnSpc>
                <a:spcPct val="90000"/>
              </a:lnSpc>
            </a:pPr>
            <a:r>
              <a:rPr lang="en-US" altLang="en-US"/>
              <a:t>Keywords</a:t>
            </a:r>
          </a:p>
          <a:p>
            <a:pPr marL="1314450" lvl="2" indent="-514350">
              <a:lnSpc>
                <a:spcPct val="90000"/>
              </a:lnSpc>
            </a:pPr>
            <a:r>
              <a:rPr lang="en-US" altLang="en-US"/>
              <a:t>Topics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/>
              <a:t>Placement Targeting</a:t>
            </a:r>
          </a:p>
          <a:p>
            <a:pPr marL="1314450" lvl="2" indent="-514350">
              <a:lnSpc>
                <a:spcPct val="90000"/>
              </a:lnSpc>
            </a:pPr>
            <a:r>
              <a:rPr lang="en-US" altLang="en-US"/>
              <a:t>Web pages, Videos, RSS feeds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/>
              <a:t>Remarketing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/>
              <a:t>Interest Categories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/>
              <a:t>In-market Audience</a:t>
            </a:r>
          </a:p>
          <a:p>
            <a:pPr marL="514350" indent="-514350">
              <a:lnSpc>
                <a:spcPct val="90000"/>
              </a:lnSpc>
              <a:buNone/>
            </a:pPr>
            <a:endParaRPr lang="en-US" altLang="en-US" sz="2200"/>
          </a:p>
        </p:txBody>
      </p:sp>
      <p:sp>
        <p:nvSpPr>
          <p:cNvPr id="33796" name="AutoShape 2" descr="Image result for aida model ppt">
            <a:extLst>
              <a:ext uri="{FF2B5EF4-FFF2-40B4-BE49-F238E27FC236}">
                <a16:creationId xmlns:a16="http://schemas.microsoft.com/office/drawing/2014/main" id="{BCE36BF2-CD11-4363-81A3-C615BFEB2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270</Words>
  <Application>Microsoft Office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2</vt:lpstr>
      <vt:lpstr>Quotable</vt:lpstr>
      <vt:lpstr>PowerPoint Presentation</vt:lpstr>
      <vt:lpstr>Consumer Oriented Digital Marketing Strategy</vt:lpstr>
      <vt:lpstr>Consumer Oriented Digital Marketing Strategy</vt:lpstr>
      <vt:lpstr>Digital Marketing Plan</vt:lpstr>
      <vt:lpstr>Display Advertising</vt:lpstr>
      <vt:lpstr>Types of Displayl Advertising</vt:lpstr>
      <vt:lpstr>Display Plan</vt:lpstr>
      <vt:lpstr>PowerPoint Presentation</vt:lpstr>
      <vt:lpstr>Targeting</vt:lpstr>
      <vt:lpstr>What Makes a Good 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84</cp:revision>
  <dcterms:created xsi:type="dcterms:W3CDTF">2021-01-11T10:58:22Z</dcterms:created>
  <dcterms:modified xsi:type="dcterms:W3CDTF">2021-03-05T04:17:11Z</dcterms:modified>
</cp:coreProperties>
</file>