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73" r:id="rId16"/>
    <p:sldId id="269" r:id="rId17"/>
    <p:sldId id="270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98A6-85DD-1170-14AA-5A6D55D39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07A6D-246B-1482-9B58-64221671F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PALASH BARANWAL</a:t>
            </a:r>
          </a:p>
        </p:txBody>
      </p:sp>
    </p:spTree>
    <p:extLst>
      <p:ext uri="{BB962C8B-B14F-4D97-AF65-F5344CB8AC3E}">
        <p14:creationId xmlns:p14="http://schemas.microsoft.com/office/powerpoint/2010/main" val="351530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B7D8-253D-29CB-C572-3DA89E56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-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B21E-F3BA-4A0B-82BB-D999AE95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Most of the borrowers has fully paid the loans. However, ~17% of the loans are still charged-off.</a:t>
            </a:r>
          </a:p>
          <a:p>
            <a:r>
              <a:rPr lang="en-US" dirty="0"/>
              <a:t>Loan amount ranges from 500 to 35000. The amount of 10000 is the most frequent loan amount, which is very close to median which is 9600.</a:t>
            </a:r>
          </a:p>
          <a:p>
            <a:r>
              <a:rPr lang="en-US" dirty="0"/>
              <a:t>Loan interest varies from 5.42% to 21.82% The </a:t>
            </a:r>
            <a:r>
              <a:rPr lang="en-US" dirty="0" err="1"/>
              <a:t>interest_rate</a:t>
            </a:r>
            <a:r>
              <a:rPr lang="en-US" dirty="0"/>
              <a:t> of 10.99% is the most frequent interest rate, which is very close to median which is 11.71%. We also see a trend where as the </a:t>
            </a:r>
            <a:r>
              <a:rPr lang="en-US" dirty="0" err="1"/>
              <a:t>loan_interest</a:t>
            </a:r>
            <a:r>
              <a:rPr lang="en-US" dirty="0"/>
              <a:t> increases, the total count of loan decreases. That means, only a handful of loans being given has high interest rates.</a:t>
            </a:r>
          </a:p>
          <a:p>
            <a:r>
              <a:rPr lang="en-US" dirty="0"/>
              <a:t>Grades seem to have high correlation with interest rates, and are probably defined based on the categorization of interest rates. Based on #3, Higher the grade, higher the interest rate.</a:t>
            </a:r>
          </a:p>
          <a:p>
            <a:r>
              <a:rPr lang="en-US" dirty="0"/>
              <a:t>More than 25% of the loan is borrowed by applicants with 10+ years of experience. Also, freshers with &lt; 1 </a:t>
            </a:r>
            <a:r>
              <a:rPr lang="en-US" dirty="0" err="1"/>
              <a:t>yeaf</a:t>
            </a:r>
            <a:r>
              <a:rPr lang="en-US" dirty="0"/>
              <a:t> experience also contribute to close to 12% of total loans.</a:t>
            </a:r>
          </a:p>
          <a:p>
            <a:r>
              <a:rPr lang="en-US" dirty="0"/>
              <a:t>90% of loan is associated with people who have a Mortgage or pay rent. Mortgage and Rent have </a:t>
            </a:r>
            <a:r>
              <a:rPr lang="en-US" dirty="0" err="1"/>
              <a:t>almosyt</a:t>
            </a:r>
            <a:r>
              <a:rPr lang="en-US" dirty="0"/>
              <a:t> similar number of loans associated.</a:t>
            </a:r>
          </a:p>
          <a:p>
            <a:r>
              <a:rPr lang="en-US" dirty="0"/>
              <a:t>43% of loan is associated with borrowers who are not verified.</a:t>
            </a:r>
          </a:p>
          <a:p>
            <a:r>
              <a:rPr lang="en-US" dirty="0"/>
              <a:t>Close to 47% of loan is associated with debt-consolidation. While 13% is associated with credit-card payments.</a:t>
            </a:r>
          </a:p>
          <a:p>
            <a:r>
              <a:rPr lang="en-US" dirty="0"/>
              <a:t>We observe increase in number of loans issued </a:t>
            </a:r>
            <a:r>
              <a:rPr lang="en-US" dirty="0" err="1"/>
              <a:t>throghtout</a:t>
            </a:r>
            <a:r>
              <a:rPr lang="en-US" dirty="0"/>
              <a:t> 2007-2011. We can say that loan applications as well as loan approval rate is increasing.</a:t>
            </a:r>
          </a:p>
          <a:p>
            <a:r>
              <a:rPr lang="en-US" dirty="0"/>
              <a:t>Number of loans increases towards end of month.</a:t>
            </a:r>
          </a:p>
        </p:txBody>
      </p:sp>
    </p:spTree>
    <p:extLst>
      <p:ext uri="{BB962C8B-B14F-4D97-AF65-F5344CB8AC3E}">
        <p14:creationId xmlns:p14="http://schemas.microsoft.com/office/powerpoint/2010/main" val="221965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B4A-45F1-882C-E809-3769D90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SEGMENTED UNIvariate analysis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C94175-23C0-B3FC-C6BE-C211345BF529}"/>
              </a:ext>
            </a:extLst>
          </p:cNvPr>
          <p:cNvSpPr txBox="1">
            <a:spLocks/>
          </p:cNvSpPr>
          <p:nvPr/>
        </p:nvSpPr>
        <p:spPr>
          <a:xfrm>
            <a:off x="6165574" y="2912167"/>
            <a:ext cx="5055704" cy="1832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Higher loan amounts have a higher chance of defaulting the loan. This is based on the 75th percentile numbers of the </a:t>
            </a:r>
            <a:r>
              <a:rPr lang="en-IN" sz="1600" dirty="0" err="1"/>
              <a:t>loan_amount</a:t>
            </a:r>
            <a:r>
              <a:rPr lang="en-IN" sz="1600" dirty="0"/>
              <a:t>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51661F-DA57-90E4-0973-52E3AC881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77" y="2634697"/>
            <a:ext cx="5216387" cy="30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3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B4A-45F1-882C-E809-3769D90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SEGMENTED UNIvariate analysis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C94175-23C0-B3FC-C6BE-C211345BF529}"/>
              </a:ext>
            </a:extLst>
          </p:cNvPr>
          <p:cNvSpPr txBox="1">
            <a:spLocks/>
          </p:cNvSpPr>
          <p:nvPr/>
        </p:nvSpPr>
        <p:spPr>
          <a:xfrm>
            <a:off x="6165574" y="2912167"/>
            <a:ext cx="5055704" cy="1832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Borrowers who Own a property have lesser chances of defaulting a loan. It is relatively safe to give to borrowers who Own a property.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F3E64-96D3-C6FB-59E3-70C04E4E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43" y="2396158"/>
            <a:ext cx="5158961" cy="33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0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B4A-45F1-882C-E809-3769D90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SEGMENTED UNIvariate analysis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C94175-23C0-B3FC-C6BE-C211345BF529}"/>
              </a:ext>
            </a:extLst>
          </p:cNvPr>
          <p:cNvSpPr txBox="1">
            <a:spLocks/>
          </p:cNvSpPr>
          <p:nvPr/>
        </p:nvSpPr>
        <p:spPr>
          <a:xfrm>
            <a:off x="6165574" y="2912167"/>
            <a:ext cx="5055704" cy="1832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Annual Income does not seem to play an important role in deciding if a loan will be defaulted. Loan Status seems to be uniformly distributed for "Full Paid" as well as "Charged off" loans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6BC1D-E450-C0EE-F99E-73932F6E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90" y="2063750"/>
            <a:ext cx="5907709" cy="39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8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B4A-45F1-882C-E809-3769D90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SEGMENTED UNIvariate analysis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C94175-23C0-B3FC-C6BE-C211345BF529}"/>
              </a:ext>
            </a:extLst>
          </p:cNvPr>
          <p:cNvSpPr txBox="1">
            <a:spLocks/>
          </p:cNvSpPr>
          <p:nvPr/>
        </p:nvSpPr>
        <p:spPr>
          <a:xfrm>
            <a:off x="6877878" y="2912167"/>
            <a:ext cx="4343400" cy="1832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Higher the DTI, higher the chances of a loan being defaulted. This is an important factor which should be considered while approving loan.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80C25-6277-32D0-507A-800A307E6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125042"/>
            <a:ext cx="6018391" cy="363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77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AF65-AC57-99F3-CAED-107930EE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SEGMENTED UNIvariate analysis -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4F49-C1F5-6365-C6FC-0B114FB4A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Higher loan amounts have a higher chance of defaulting the loan. This is based on the 75th percentile numbers of the </a:t>
            </a:r>
            <a:r>
              <a:rPr lang="en-US" sz="1400" dirty="0" err="1"/>
              <a:t>loan_amount</a:t>
            </a:r>
            <a:r>
              <a:rPr lang="en-US" sz="1400" dirty="0"/>
              <a:t>. </a:t>
            </a:r>
          </a:p>
          <a:p>
            <a:r>
              <a:rPr lang="en-US" sz="1400" dirty="0"/>
              <a:t>Loan taken for a term of 60 months has higher chances of default. Close to 25% of the total loans taken for 60 months default.</a:t>
            </a:r>
          </a:p>
          <a:p>
            <a:r>
              <a:rPr lang="en-US" sz="1400" dirty="0"/>
              <a:t>Borrowers who Own a property have lesser chances of defaulting a loan. It is relatively safe to give to borrowers who Own a property.</a:t>
            </a:r>
          </a:p>
          <a:p>
            <a:r>
              <a:rPr lang="en-US" sz="1400" dirty="0"/>
              <a:t>Loan Status seems to be agnostic of the loan purpose and employment tenure. Because 47% of loan is to repay consolidated-debt, hence this bucket will have maximum number of defaulters and full-paid borrowers.</a:t>
            </a:r>
          </a:p>
          <a:p>
            <a:r>
              <a:rPr lang="en-US" sz="1400" dirty="0"/>
              <a:t>Annual Income does not seem to play an important role in deciding if a loan will be defaulted. Loan Status seems to be uniformly distributed for "Full Paid" as well as "Charged off" loans</a:t>
            </a:r>
          </a:p>
          <a:p>
            <a:r>
              <a:rPr lang="en-US" sz="1400" dirty="0"/>
              <a:t>With increase in </a:t>
            </a:r>
            <a:r>
              <a:rPr lang="en-US" sz="1400" dirty="0" err="1"/>
              <a:t>interest_rates</a:t>
            </a:r>
            <a:r>
              <a:rPr lang="en-US" sz="1400" dirty="0"/>
              <a:t> the percentage of loan defaults are increasing.</a:t>
            </a:r>
          </a:p>
          <a:p>
            <a:r>
              <a:rPr lang="en-US" sz="1400" dirty="0"/>
              <a:t>Higher the DTI, higher the chances of a loan being defaulted. This is an important factor which should be considered while approving loan.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2884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B4A-45F1-882C-E809-3769D90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BIvariate</a:t>
            </a:r>
            <a:r>
              <a:rPr lang="en-US" dirty="0"/>
              <a:t> analysis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C94175-23C0-B3FC-C6BE-C211345BF529}"/>
              </a:ext>
            </a:extLst>
          </p:cNvPr>
          <p:cNvSpPr txBox="1">
            <a:spLocks/>
          </p:cNvSpPr>
          <p:nvPr/>
        </p:nvSpPr>
        <p:spPr>
          <a:xfrm>
            <a:off x="6877878" y="2912167"/>
            <a:ext cx="4343400" cy="1832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Interest Rate and Grade are highly correlated with each other.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1CBF3-EFB0-7DDB-DCB0-85016DA8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98" y="2247348"/>
            <a:ext cx="6107884" cy="353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B4A-45F1-882C-E809-3769D90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BIvariate</a:t>
            </a:r>
            <a:r>
              <a:rPr lang="en-US" dirty="0"/>
              <a:t> analysis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C94175-23C0-B3FC-C6BE-C211345BF529}"/>
              </a:ext>
            </a:extLst>
          </p:cNvPr>
          <p:cNvSpPr txBox="1">
            <a:spLocks/>
          </p:cNvSpPr>
          <p:nvPr/>
        </p:nvSpPr>
        <p:spPr>
          <a:xfrm>
            <a:off x="8309112" y="2474843"/>
            <a:ext cx="2912165" cy="2667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Representation of annual income based on grade and verification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8DA70-C0E9-58E4-C0AC-7681B524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00745"/>
            <a:ext cx="7607866" cy="385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57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AF65-AC57-99F3-CAED-107930EE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BIvariate</a:t>
            </a:r>
            <a:r>
              <a:rPr lang="en-US" dirty="0"/>
              <a:t> analysis -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4F49-C1F5-6365-C6FC-0B114FB4A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We have a good correlation between installment and </a:t>
            </a:r>
            <a:r>
              <a:rPr lang="en-US" sz="1400" dirty="0" err="1"/>
              <a:t>loan_amount</a:t>
            </a:r>
            <a:r>
              <a:rPr lang="en-US" sz="1400" dirty="0"/>
              <a:t>.</a:t>
            </a:r>
          </a:p>
          <a:p>
            <a:r>
              <a:rPr lang="en-US" sz="1400" dirty="0"/>
              <a:t>Interest Rate and Grade are highly correlated with each other.</a:t>
            </a:r>
          </a:p>
          <a:p>
            <a:r>
              <a:rPr lang="en-US" sz="1400" dirty="0"/>
              <a:t>Borrowers with a rented property, have high occurrences of defaulting the loan.</a:t>
            </a:r>
          </a:p>
          <a:p>
            <a:r>
              <a:rPr lang="en-US" sz="1400" dirty="0"/>
              <a:t>A positive public record bankruptcy denotes higher chances of a loan default.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9713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AF65-AC57-99F3-CAED-107930EE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Factors behind Loan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4F49-C1F5-6365-C6FC-0B114FB4A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There are a number of attributes which have a direct impact on the loan being Charged-Off. Some of the key </a:t>
            </a:r>
            <a:r>
              <a:rPr lang="en-US" sz="1400" dirty="0" err="1"/>
              <a:t>atributes</a:t>
            </a:r>
            <a:r>
              <a:rPr lang="en-US" sz="1400" dirty="0"/>
              <a:t> are: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Loan Amount - We observed that higher the loan amount, higher the chances of a loan being charged-off.</a:t>
            </a:r>
          </a:p>
          <a:p>
            <a:r>
              <a:rPr lang="en-US" sz="1400" dirty="0"/>
              <a:t>Term - The loan term plays an important role. If loan is given for a term of 60 months, then it has higher chances of being charged-off.</a:t>
            </a:r>
          </a:p>
          <a:p>
            <a:r>
              <a:rPr lang="en-US" sz="1400" dirty="0"/>
              <a:t>Home Ownership - Borrowers who are associated with a rented property have higher chances of defaulting a loan </a:t>
            </a:r>
          </a:p>
          <a:p>
            <a:r>
              <a:rPr lang="en-US" sz="1400" dirty="0"/>
              <a:t>Public record bankruptcy - Borrowers with positive bankruptcy record have higher chances of defaulting a loan</a:t>
            </a:r>
          </a:p>
          <a:p>
            <a:r>
              <a:rPr lang="en-US" sz="1400" dirty="0"/>
              <a:t>Grade - Borrowers with grades higher than F have higher chances of defaulting a loan</a:t>
            </a:r>
          </a:p>
          <a:p>
            <a:r>
              <a:rPr lang="en-US" sz="1400" dirty="0"/>
              <a:t>Interest Rate - Higher interest rate is a strong factor of loan default. It is to be noted that grades and interest rates are closely correlated.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To summarize, for any loan application we should genuinely study below 5 attributes:</a:t>
            </a:r>
          </a:p>
          <a:p>
            <a:pPr marL="0" indent="0">
              <a:buNone/>
            </a:pPr>
            <a:r>
              <a:rPr lang="en-US" sz="1400" dirty="0"/>
              <a:t>Loan Amount, Term of Loan, Home Ownership, Public bankruptcy records and Interest rates.</a:t>
            </a:r>
          </a:p>
        </p:txBody>
      </p:sp>
    </p:spTree>
    <p:extLst>
      <p:ext uri="{BB962C8B-B14F-4D97-AF65-F5344CB8AC3E}">
        <p14:creationId xmlns:p14="http://schemas.microsoft.com/office/powerpoint/2010/main" val="284202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06D9-FEB0-3FE2-6C08-2FB8DF98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F0130-11DB-6AF7-05B7-B7F872CEB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BUSINESS UNDERSTANDING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UNIVARIATE ANALYSIS</a:t>
            </a:r>
          </a:p>
          <a:p>
            <a:r>
              <a:rPr lang="en-US" dirty="0"/>
              <a:t>SEGMENTED UNIVARIATE ANALYSIS</a:t>
            </a:r>
          </a:p>
          <a:p>
            <a:r>
              <a:rPr lang="en-US" dirty="0"/>
              <a:t>BIVARIATE ANALYSIS</a:t>
            </a:r>
          </a:p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3266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B4A-45F1-882C-E809-3769D90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EA56-EC75-8C46-0767-26BDD7C4A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IN" i="0" dirty="0">
                <a:solidFill>
                  <a:srgbClr val="091E42"/>
                </a:solidFill>
                <a:effectLst/>
                <a:latin typeface="freight-text-pro"/>
              </a:rPr>
              <a:t>A 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Consumer finance company 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which specialises in lending various types of loans to urban customers. When the company receives a loan application, the company has to make a decision for loan approval based on the applicant’s profile. Two 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types of risks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 are associated with the bank’s decision:</a:t>
            </a:r>
          </a:p>
          <a:p>
            <a:pPr algn="l" rtl="0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If the applicant is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 likely to repay the loan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, then not approving the loan results in a 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loss of business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 to the company</a:t>
            </a:r>
          </a:p>
          <a:p>
            <a:pPr algn="l" rtl="0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If the applicant is 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not likely to repay the loan,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 i.e. he/she is likely to default, then approving the loan may lead to a 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financial loss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 for the company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3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B4A-45F1-882C-E809-3769D90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EA56-EC75-8C46-0767-26BDD7C4A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We will use EDA to understand how 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consumer attributes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 and 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loan attributes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 influence the tendency of default.</a:t>
            </a:r>
          </a:p>
          <a:p>
            <a:pPr algn="l" rtl="0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We will also identify the 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driving factors (or driver variables) 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behind loan default, i.e. the variables which are strong indicators of default.  The company can utilise this knowledge for its portfolio and risk assessment.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2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B4A-45F1-882C-E809-3769D90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EA56-EC75-8C46-0767-26BDD7C4A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11" y="2210314"/>
            <a:ext cx="4537460" cy="3678303"/>
          </a:xfrm>
        </p:spPr>
        <p:txBody>
          <a:bodyPr/>
          <a:lstStyle/>
          <a:p>
            <a:pPr algn="l" rtl="0"/>
            <a:r>
              <a:rPr lang="en-US" dirty="0"/>
              <a:t>Treating missing values</a:t>
            </a:r>
          </a:p>
          <a:p>
            <a:pPr algn="l" rtl="0"/>
            <a:r>
              <a:rPr lang="en-US" dirty="0"/>
              <a:t>Removing irrelevant columns</a:t>
            </a:r>
          </a:p>
          <a:p>
            <a:pPr algn="l" rtl="0"/>
            <a:r>
              <a:rPr lang="en-US" dirty="0"/>
              <a:t>Fixing incorrect data-types </a:t>
            </a:r>
          </a:p>
          <a:p>
            <a:pPr algn="l" rtl="0"/>
            <a:r>
              <a:rPr lang="en-US" dirty="0"/>
              <a:t>Removing outliers</a:t>
            </a:r>
          </a:p>
        </p:txBody>
      </p:sp>
      <p:pic>
        <p:nvPicPr>
          <p:cNvPr id="1026" name="Picture 2" descr="data cleaning cycle">
            <a:extLst>
              <a:ext uri="{FF2B5EF4-FFF2-40B4-BE49-F238E27FC236}">
                <a16:creationId xmlns:a16="http://schemas.microsoft.com/office/drawing/2014/main" id="{5A1CD23C-A0B1-A18B-F79B-934AD283F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653" y="2047459"/>
            <a:ext cx="5426830" cy="424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83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B4A-45F1-882C-E809-3769D90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12696C-736A-EC97-63E3-D77E8B84A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768" y="1953406"/>
            <a:ext cx="4629855" cy="279348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F44512-4FB9-F909-3CC3-33B8EC8D50B0}"/>
              </a:ext>
            </a:extLst>
          </p:cNvPr>
          <p:cNvSpPr txBox="1">
            <a:spLocks/>
          </p:cNvSpPr>
          <p:nvPr/>
        </p:nvSpPr>
        <p:spPr>
          <a:xfrm>
            <a:off x="789915" y="4594487"/>
            <a:ext cx="3543546" cy="187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of the borrowers has fully paid the loans. However, ~17% of the loans are still charged-off.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FDF6C9-2398-E5CC-F275-FCB7384F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370" y="1870149"/>
            <a:ext cx="4340639" cy="274834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C556BA7-CC8A-3876-B6DE-A206C869C1D1}"/>
              </a:ext>
            </a:extLst>
          </p:cNvPr>
          <p:cNvSpPr txBox="1">
            <a:spLocks/>
          </p:cNvSpPr>
          <p:nvPr/>
        </p:nvSpPr>
        <p:spPr>
          <a:xfrm>
            <a:off x="6394172" y="4772686"/>
            <a:ext cx="4340639" cy="187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Grades seem to have high correlation with interest rates, and are probably defined based on the categorization of interest rates. Based on #3, Higher the grade, higher the interest rate</a:t>
            </a:r>
            <a:r>
              <a:rPr lang="en-IN" b="0" i="0" dirty="0">
                <a:solidFill>
                  <a:srgbClr val="800080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BAB69B-3143-FFF7-F3BD-C7FC03CEE1F3}"/>
              </a:ext>
            </a:extLst>
          </p:cNvPr>
          <p:cNvCxnSpPr/>
          <p:nvPr/>
        </p:nvCxnSpPr>
        <p:spPr>
          <a:xfrm>
            <a:off x="5695122" y="1953406"/>
            <a:ext cx="0" cy="4514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46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B4A-45F1-882C-E809-3769D90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BBC78-6D06-F755-51A9-EAE309E1B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944324"/>
            <a:ext cx="6430093" cy="328365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C94175-23C0-B3FC-C6BE-C211345BF529}"/>
              </a:ext>
            </a:extLst>
          </p:cNvPr>
          <p:cNvSpPr txBox="1">
            <a:spLocks/>
          </p:cNvSpPr>
          <p:nvPr/>
        </p:nvSpPr>
        <p:spPr>
          <a:xfrm>
            <a:off x="7011283" y="1711939"/>
            <a:ext cx="4955429" cy="3585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Loan interest varies from 5.42% to 21.82% The interest_rate of 10.99% is the most frequent interest rate, which is very close to median which is 11.71%. We also see a trend where as the loan_interest increases, the total count of loan decreases. That means, only a handful of loans being given has high interest rates.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123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B4A-45F1-882C-E809-3769D90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C94175-23C0-B3FC-C6BE-C211345BF529}"/>
              </a:ext>
            </a:extLst>
          </p:cNvPr>
          <p:cNvSpPr txBox="1">
            <a:spLocks/>
          </p:cNvSpPr>
          <p:nvPr/>
        </p:nvSpPr>
        <p:spPr>
          <a:xfrm>
            <a:off x="7011283" y="1711939"/>
            <a:ext cx="4955429" cy="3585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More than 25% of the loan is borrowed by applicants with 10+ years of experience. Also, freshers with &lt; 1 year experience also contribute to close to 12% of total loans.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D0B0B-0CE6-466D-C9C9-D3C1C8B64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67062"/>
            <a:ext cx="6688696" cy="331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5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B4A-45F1-882C-E809-3769D90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C94175-23C0-B3FC-C6BE-C211345BF529}"/>
              </a:ext>
            </a:extLst>
          </p:cNvPr>
          <p:cNvSpPr txBox="1">
            <a:spLocks/>
          </p:cNvSpPr>
          <p:nvPr/>
        </p:nvSpPr>
        <p:spPr>
          <a:xfrm>
            <a:off x="581192" y="4842389"/>
            <a:ext cx="10570512" cy="131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Close to 47% of loan is associated with debt-consolidation. While 13% is associated with credit-card payments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0EB69-BE46-FE10-B08B-C532BE5C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48" y="2122832"/>
            <a:ext cx="11029616" cy="26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617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44</TotalTime>
  <Words>1298</Words>
  <Application>Microsoft Macintosh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freight-text-pro</vt:lpstr>
      <vt:lpstr>Gill Sans MT</vt:lpstr>
      <vt:lpstr>Wingdings 2</vt:lpstr>
      <vt:lpstr>Dividend</vt:lpstr>
      <vt:lpstr>Lending Club CASE STUDY</vt:lpstr>
      <vt:lpstr>CONTENTS</vt:lpstr>
      <vt:lpstr>BUSINESS UNDERSTANDING </vt:lpstr>
      <vt:lpstr>OBJECTIVE </vt:lpstr>
      <vt:lpstr>DATA CLEANING </vt:lpstr>
      <vt:lpstr>UNIvariate analysis </vt:lpstr>
      <vt:lpstr>UNIvariate analysis </vt:lpstr>
      <vt:lpstr>UNIvariate analysis </vt:lpstr>
      <vt:lpstr>UNIvariate analysis </vt:lpstr>
      <vt:lpstr>UNIvariate analysis - OBSERVATIONS</vt:lpstr>
      <vt:lpstr>SEGMENTED UNIvariate analysis </vt:lpstr>
      <vt:lpstr>SEGMENTED UNIvariate analysis </vt:lpstr>
      <vt:lpstr>SEGMENTED UNIvariate analysis </vt:lpstr>
      <vt:lpstr>SEGMENTED UNIvariate analysis </vt:lpstr>
      <vt:lpstr>SEGMENTED UNIvariate analysis - OBSERVATIONS</vt:lpstr>
      <vt:lpstr>BIvariate analysis </vt:lpstr>
      <vt:lpstr>BIvariate analysis </vt:lpstr>
      <vt:lpstr>BIvariate analysis - OBSERVATIONS</vt:lpstr>
      <vt:lpstr>Driving Factors behind Loan Default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Microsoft Office User</dc:creator>
  <cp:lastModifiedBy>Microsoft Office User</cp:lastModifiedBy>
  <cp:revision>1</cp:revision>
  <dcterms:created xsi:type="dcterms:W3CDTF">2024-01-15T16:28:51Z</dcterms:created>
  <dcterms:modified xsi:type="dcterms:W3CDTF">2024-01-15T17:13:21Z</dcterms:modified>
</cp:coreProperties>
</file>