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51" r:id="rId2"/>
    <p:sldId id="352" r:id="rId3"/>
    <p:sldId id="356" r:id="rId4"/>
    <p:sldId id="268" r:id="rId5"/>
    <p:sldId id="357" r:id="rId6"/>
    <p:sldId id="269" r:id="rId7"/>
    <p:sldId id="358" r:id="rId8"/>
    <p:sldId id="270" r:id="rId9"/>
    <p:sldId id="359" r:id="rId10"/>
    <p:sldId id="271" r:id="rId11"/>
    <p:sldId id="273" r:id="rId12"/>
    <p:sldId id="272" r:id="rId13"/>
    <p:sldId id="274" r:id="rId14"/>
    <p:sldId id="276" r:id="rId15"/>
    <p:sldId id="360" r:id="rId16"/>
    <p:sldId id="382" r:id="rId17"/>
    <p:sldId id="369" r:id="rId18"/>
    <p:sldId id="372" r:id="rId19"/>
    <p:sldId id="370" r:id="rId20"/>
    <p:sldId id="371" r:id="rId21"/>
    <p:sldId id="408" r:id="rId22"/>
    <p:sldId id="376" r:id="rId23"/>
    <p:sldId id="377" r:id="rId24"/>
    <p:sldId id="367" r:id="rId25"/>
    <p:sldId id="381" r:id="rId26"/>
    <p:sldId id="379" r:id="rId27"/>
    <p:sldId id="380" r:id="rId28"/>
    <p:sldId id="384" r:id="rId29"/>
    <p:sldId id="385" r:id="rId30"/>
    <p:sldId id="389" r:id="rId31"/>
    <p:sldId id="388" r:id="rId32"/>
    <p:sldId id="386" r:id="rId33"/>
    <p:sldId id="387" r:id="rId34"/>
    <p:sldId id="40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5C4130-0E3C-461B-8E44-6231813F9E1D}">
          <p14:sldIdLst/>
        </p14:section>
        <p14:section name="Presentation" id="{AEE8E113-5D3B-A647-A660-33A47E9F4FD8}">
          <p14:sldIdLst>
            <p14:sldId id="351"/>
            <p14:sldId id="352"/>
            <p14:sldId id="356"/>
            <p14:sldId id="268"/>
            <p14:sldId id="357"/>
            <p14:sldId id="269"/>
            <p14:sldId id="358"/>
            <p14:sldId id="270"/>
            <p14:sldId id="359"/>
            <p14:sldId id="271"/>
            <p14:sldId id="273"/>
            <p14:sldId id="272"/>
            <p14:sldId id="274"/>
            <p14:sldId id="276"/>
            <p14:sldId id="360"/>
            <p14:sldId id="382"/>
            <p14:sldId id="369"/>
            <p14:sldId id="372"/>
            <p14:sldId id="370"/>
            <p14:sldId id="371"/>
            <p14:sldId id="408"/>
            <p14:sldId id="376"/>
            <p14:sldId id="377"/>
            <p14:sldId id="367"/>
            <p14:sldId id="381"/>
            <p14:sldId id="379"/>
            <p14:sldId id="380"/>
            <p14:sldId id="384"/>
            <p14:sldId id="385"/>
            <p14:sldId id="389"/>
            <p14:sldId id="388"/>
            <p14:sldId id="386"/>
            <p14:sldId id="387"/>
            <p14:sldId id="4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FC6E-4E0C-43C6-B72C-3B06236EF373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94389-05A3-4FE2-B42A-F4DEBDD61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89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7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24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14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1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485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916B-5598-8F62-27B9-A7724ABDB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D007-1E77-DD9A-B533-EC3CF0F0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7587-58D3-143E-B408-8FB1F8C2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E3114-05C3-97D4-5271-0BF0F907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D15C-43FC-8029-1521-07BB6F3B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85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C3ED-EF0B-0602-63DD-FF62E40E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CF7D1-1952-4F01-62C3-FE6FCDAEF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26C1C-1EC3-38EC-13D9-E8AA634A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D4CD-81F0-5BB1-71C1-41540805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52C79-9CE6-C0F4-155C-F399A100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7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B21BE-AB60-91EA-0E7B-5E6F2F788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29773-FD54-B98F-4EAA-89F24181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454C9-2589-6A27-3FA2-D89B567D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6068-228D-EF8E-B81E-65A57E76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89A6F-4623-14F1-2B50-98F12DB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5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_Two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958630"/>
            <a:ext cx="4910667" cy="83049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67" baseline="0"/>
            </a:lvl1pPr>
          </a:lstStyle>
          <a:p>
            <a:pPr lvl="0"/>
            <a:r>
              <a:rPr lang="en-US" dirty="0"/>
              <a:t>Click to edit presenter, team</a:t>
            </a:r>
          </a:p>
          <a:p>
            <a:pPr lvl="0"/>
            <a:r>
              <a:rPr lang="en-US" dirty="0"/>
              <a:t>Click to edit date, location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2544305"/>
            <a:ext cx="9766651" cy="9927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5333" b="1" i="0" baseline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3544768"/>
            <a:ext cx="8055443" cy="10260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17"/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919209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_Slide_and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86548D8-D9FB-054A-9AD0-44D0696002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10363200" cy="1240140"/>
          </a:xfrm>
        </p:spPr>
        <p:txBody>
          <a:bodyPr anchor="ctr">
            <a:noAutofit/>
          </a:bodyPr>
          <a:lstStyle>
            <a:lvl1pPr algn="l">
              <a:defRPr sz="5333" b="1" i="0" cap="none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C2E74A-1C76-BA45-B688-EBC172276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960284"/>
            <a:ext cx="6849533" cy="652565"/>
          </a:xfrm>
          <a:prstGeom prst="rect">
            <a:avLst/>
          </a:prstGeom>
        </p:spPr>
        <p:txBody>
          <a:bodyPr/>
          <a:lstStyle>
            <a:lvl1pPr>
              <a:defRPr sz="2417"/>
            </a:lvl1pPr>
            <a:lvl2pPr marL="609576" indent="0">
              <a:buNone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998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248"/>
            <a:ext cx="11258550" cy="827827"/>
          </a:xfrm>
        </p:spPr>
        <p:txBody>
          <a:bodyPr/>
          <a:lstStyle>
            <a:lvl1pPr>
              <a:defRPr b="1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371600"/>
            <a:ext cx="11258550" cy="3905251"/>
          </a:xfrm>
          <a:prstGeom prst="rect">
            <a:avLst/>
          </a:prstGeom>
        </p:spPr>
        <p:txBody>
          <a:bodyPr/>
          <a:lstStyle>
            <a:lvl5pPr>
              <a:defRPr sz="1583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495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BEFF-2992-53F0-61FE-9312D646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23D5-1494-3527-F279-E37D6152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03361-7196-C267-572B-329C099B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18218-4EA9-B74F-5003-FBFFC62F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99C9-47D0-D3A1-0517-D3F19F6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85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AE52-2480-EA75-BB56-7292C7EA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F5D8D-2D5C-F75B-2172-EA7DCEDD6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3972-7A3D-6A3C-7C87-91D778FF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68EB-DBA5-7FC6-9F95-36B3AB3D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170AD-8481-5218-0A6D-D3912D88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5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32FE-B50B-7887-5DA1-A70D7385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4B83-2025-72BD-47F2-8DF4DF139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88A1B-C672-6C51-91ED-8B2F25059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26D75-3EC5-08B4-A74B-EBEEA45B2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27E9B-9AFB-8D75-F07A-70C86405B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E4FD0-70BD-9A5B-37D3-6B5908F6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CFA2-8906-8028-FB2E-D9A65ED67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6B899-2705-3874-6E54-28B3DA971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3CF58-F41C-CE01-AD31-32E7B2030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EEDCD-A42A-54F8-F05C-7C8EAD8B6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21A772-5B70-B4E4-78C9-E73C1D597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8141B-08A7-5AD2-DB71-4B4C594B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270EA-3076-6795-1708-7C5919FF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ADBD4-BB00-A640-ADDD-DC24893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18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1EB-B7C7-8DB4-5682-063FDDE0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55D3A-3199-894D-ABA0-76DCE80F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C952A-17FD-1C09-D62E-1D0CAB94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F47DA-A932-6213-4449-E31F3C33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17E39-079A-729F-3B37-71022983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DAD-D108-865C-4AFB-0731D644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4A821-15B3-1FB1-0943-A17E06BB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7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51C6-7335-B803-3273-2E1F1C6D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2EA21-2875-BE7F-FBFB-CAF485D3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29629-DFAA-A72D-E72A-4A6B9E59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452AD-C5DB-5168-3DA6-C326FE2C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AF2C-9504-301D-D91E-D8206C71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97D50-E5E2-6C5E-7FBC-CEB65D57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EE6-E9D4-7797-D266-18B87FC6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642A9-B82A-F91D-4BF0-AA6B37C20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6FB1C-24FB-70A4-1A0C-839E0D5C9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B1E62-3950-0325-0AB1-111E054F2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374C9-E48C-801F-CC78-3052479E6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68598-7C40-83F6-9874-F1086C7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0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FAB38-C5B1-C26F-3665-4626B8AF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CCEC-1C13-6C25-3CBA-94FBE906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0C0D3-FE4B-2512-0CDF-6A7174E7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583843-3661-4C13-A3F4-9D74764DEAED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55353-EEFC-5BA4-6058-1639C237E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B006-E46E-33CE-4E9A-6F75FFFE3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7D93C-0191-4960-94E4-36580DAC5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20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2.sv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862298-AF85-4572-BED3-52E573EB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E485DD-0C12-45BC-A361-28152A03B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4207" y="0"/>
            <a:ext cx="2472664" cy="6858000"/>
          </a:xfrm>
          <a:custGeom>
            <a:avLst/>
            <a:gdLst>
              <a:gd name="connsiteX0" fmla="*/ 1056708 w 2472664"/>
              <a:gd name="connsiteY0" fmla="*/ 0 h 6858000"/>
              <a:gd name="connsiteX1" fmla="*/ 2472664 w 2472664"/>
              <a:gd name="connsiteY1" fmla="*/ 0 h 6858000"/>
              <a:gd name="connsiteX2" fmla="*/ 2400427 w 2472664"/>
              <a:gd name="connsiteY2" fmla="*/ 75768 h 6858000"/>
              <a:gd name="connsiteX3" fmla="*/ 1104861 w 2472664"/>
              <a:gd name="connsiteY3" fmla="*/ 3429000 h 6858000"/>
              <a:gd name="connsiteX4" fmla="*/ 2400427 w 2472664"/>
              <a:gd name="connsiteY4" fmla="*/ 6782233 h 6858000"/>
              <a:gd name="connsiteX5" fmla="*/ 2472664 w 2472664"/>
              <a:gd name="connsiteY5" fmla="*/ 6858000 h 6858000"/>
              <a:gd name="connsiteX6" fmla="*/ 1056708 w 2472664"/>
              <a:gd name="connsiteY6" fmla="*/ 6858000 h 6858000"/>
              <a:gd name="connsiteX7" fmla="*/ 1040416 w 2472664"/>
              <a:gd name="connsiteY7" fmla="*/ 6835090 h 6858000"/>
              <a:gd name="connsiteX8" fmla="*/ 0 w 2472664"/>
              <a:gd name="connsiteY8" fmla="*/ 3429000 h 6858000"/>
              <a:gd name="connsiteX9" fmla="*/ 1040416 w 2472664"/>
              <a:gd name="connsiteY9" fmla="*/ 229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2664" h="6858000">
                <a:moveTo>
                  <a:pt x="1056708" y="0"/>
                </a:moveTo>
                <a:lnTo>
                  <a:pt x="2472664" y="0"/>
                </a:lnTo>
                <a:lnTo>
                  <a:pt x="2400427" y="75768"/>
                </a:lnTo>
                <a:cubicBezTo>
                  <a:pt x="1595469" y="961418"/>
                  <a:pt x="1104861" y="2137915"/>
                  <a:pt x="1104861" y="3429000"/>
                </a:cubicBezTo>
                <a:cubicBezTo>
                  <a:pt x="1104861" y="4720086"/>
                  <a:pt x="1595469" y="5896583"/>
                  <a:pt x="2400427" y="6782233"/>
                </a:cubicBezTo>
                <a:lnTo>
                  <a:pt x="2472664" y="6858000"/>
                </a:lnTo>
                <a:lnTo>
                  <a:pt x="1056708" y="6858000"/>
                </a:lnTo>
                <a:lnTo>
                  <a:pt x="1040416" y="6835090"/>
                </a:lnTo>
                <a:cubicBezTo>
                  <a:pt x="383551" y="5862802"/>
                  <a:pt x="0" y="4690693"/>
                  <a:pt x="0" y="3429000"/>
                </a:cubicBezTo>
                <a:cubicBezTo>
                  <a:pt x="0" y="2167308"/>
                  <a:pt x="383551" y="995199"/>
                  <a:pt x="1040416" y="2291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6B998F-CA62-4EE6-B7E7-046377D4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3038" y="1992863"/>
            <a:ext cx="1488962" cy="2872274"/>
          </a:xfrm>
          <a:custGeom>
            <a:avLst/>
            <a:gdLst>
              <a:gd name="connsiteX0" fmla="*/ 1436137 w 1488962"/>
              <a:gd name="connsiteY0" fmla="*/ 0 h 2872274"/>
              <a:gd name="connsiteX1" fmla="*/ 1488962 w 1488962"/>
              <a:gd name="connsiteY1" fmla="*/ 2668 h 2872274"/>
              <a:gd name="connsiteX2" fmla="*/ 1488962 w 1488962"/>
              <a:gd name="connsiteY2" fmla="*/ 2869607 h 2872274"/>
              <a:gd name="connsiteX3" fmla="*/ 1436137 w 1488962"/>
              <a:gd name="connsiteY3" fmla="*/ 2872274 h 2872274"/>
              <a:gd name="connsiteX4" fmla="*/ 0 w 1488962"/>
              <a:gd name="connsiteY4" fmla="*/ 1436137 h 2872274"/>
              <a:gd name="connsiteX5" fmla="*/ 1436137 w 1488962"/>
              <a:gd name="connsiteY5" fmla="*/ 0 h 28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8962" h="2872274">
                <a:moveTo>
                  <a:pt x="1436137" y="0"/>
                </a:moveTo>
                <a:lnTo>
                  <a:pt x="1488962" y="2668"/>
                </a:lnTo>
                <a:lnTo>
                  <a:pt x="1488962" y="2869607"/>
                </a:lnTo>
                <a:lnTo>
                  <a:pt x="1436137" y="2872274"/>
                </a:lnTo>
                <a:cubicBezTo>
                  <a:pt x="642980" y="2872274"/>
                  <a:pt x="0" y="2229294"/>
                  <a:pt x="0" y="1436137"/>
                </a:cubicBezTo>
                <a:cubicBezTo>
                  <a:pt x="0" y="642980"/>
                  <a:pt x="642980" y="0"/>
                  <a:pt x="1436137" y="0"/>
                </a:cubicBez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2947D-1CEF-924B-ADF8-D0E4B52EE51A}"/>
              </a:ext>
            </a:extLst>
          </p:cNvPr>
          <p:cNvSpPr>
            <a:spLocks/>
          </p:cNvSpPr>
          <p:nvPr/>
        </p:nvSpPr>
        <p:spPr>
          <a:xfrm>
            <a:off x="3648075" y="4037149"/>
            <a:ext cx="3870195" cy="55481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03504">
              <a:spcAft>
                <a:spcPts val="600"/>
              </a:spcAft>
            </a:pPr>
            <a:r>
              <a:rPr lang="en-US" sz="209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Palash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6A515-CE08-5146-8E7D-131F486B0482}"/>
              </a:ext>
            </a:extLst>
          </p:cNvPr>
          <p:cNvSpPr>
            <a:spLocks/>
          </p:cNvSpPr>
          <p:nvPr/>
        </p:nvSpPr>
        <p:spPr>
          <a:xfrm>
            <a:off x="3648075" y="2266036"/>
            <a:ext cx="6524625" cy="1196385"/>
          </a:xfrm>
          <a:prstGeom prst="rect">
            <a:avLst/>
          </a:prstGeom>
        </p:spPr>
        <p:txBody>
          <a:bodyPr/>
          <a:lstStyle/>
          <a:p>
            <a:pPr defTabSz="603504" fontAlgn="ctr">
              <a:spcAft>
                <a:spcPts val="600"/>
              </a:spcAft>
            </a:pPr>
            <a:r>
              <a:rPr lang="en-US" sz="297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Comparing serverless concurrency on AWS Lambda, AWS App Runner, and AWS </a:t>
            </a:r>
            <a:r>
              <a:rPr lang="en-US" sz="297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Fargate</a:t>
            </a:r>
            <a:endParaRPr lang="en-US" sz="4500"/>
          </a:p>
        </p:txBody>
      </p:sp>
    </p:spTree>
    <p:extLst>
      <p:ext uri="{BB962C8B-B14F-4D97-AF65-F5344CB8AC3E}">
        <p14:creationId xmlns:p14="http://schemas.microsoft.com/office/powerpoint/2010/main" val="3088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23FF3-602D-494D-A2FD-1C63A63F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742" y="1124988"/>
            <a:ext cx="44259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AWS Lambda runs your function in the cloud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1FFC4-6DE7-B14F-996F-B44641E37216}"/>
              </a:ext>
            </a:extLst>
          </p:cNvPr>
          <p:cNvSpPr txBox="1"/>
          <p:nvPr/>
        </p:nvSpPr>
        <p:spPr>
          <a:xfrm>
            <a:off x="860742" y="3633691"/>
            <a:ext cx="442596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Handler function</a:t>
            </a:r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861BD-94A5-CC45-9B6F-80C3B1F7240B}"/>
              </a:ext>
            </a:extLst>
          </p:cNvPr>
          <p:cNvSpPr/>
          <p:nvPr/>
        </p:nvSpPr>
        <p:spPr>
          <a:xfrm>
            <a:off x="919843" y="3020786"/>
            <a:ext cx="9930127" cy="1308050"/>
          </a:xfrm>
          <a:prstGeom prst="rect">
            <a:avLst/>
          </a:prstGeom>
          <a:solidFill>
            <a:srgbClr val="05303E"/>
          </a:solidFill>
          <a:ln w="34925">
            <a:solidFill>
              <a:schemeClr val="tx1"/>
            </a:solidFill>
          </a:ln>
        </p:spPr>
        <p:txBody>
          <a:bodyPr wrap="square" lIns="381000" tIns="228600" rIns="381000" bIns="22860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500" dirty="0" err="1">
                <a:solidFill>
                  <a:srgbClr val="859900"/>
                </a:solidFill>
                <a:latin typeface="Menlo" panose="020B0609030804020204" pitchFamily="49" charset="0"/>
              </a:rPr>
              <a:t>exports</a:t>
            </a:r>
            <a:r>
              <a:rPr lang="en-US" sz="1500" dirty="0" err="1">
                <a:solidFill>
                  <a:srgbClr val="BBBBBB"/>
                </a:solidFill>
                <a:latin typeface="Menlo" panose="020B0609030804020204" pitchFamily="49" charset="0"/>
              </a:rPr>
              <a:t>.</a:t>
            </a:r>
            <a:r>
              <a:rPr lang="en-US" sz="1500" dirty="0" err="1">
                <a:solidFill>
                  <a:srgbClr val="268BD2"/>
                </a:solidFill>
                <a:latin typeface="Menlo" panose="020B0609030804020204" pitchFamily="49" charset="0"/>
              </a:rPr>
              <a:t>handler</a:t>
            </a: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 </a:t>
            </a:r>
            <a:r>
              <a:rPr lang="en-US" sz="1500" dirty="0">
                <a:solidFill>
                  <a:srgbClr val="859900"/>
                </a:solidFill>
                <a:latin typeface="Menlo" panose="020B0609030804020204" pitchFamily="49" charset="0"/>
              </a:rPr>
              <a:t>=</a:t>
            </a: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 (event, context, callback) </a:t>
            </a:r>
            <a:r>
              <a:rPr lang="en-US" sz="1500" b="1" dirty="0">
                <a:solidFill>
                  <a:srgbClr val="93A1A1"/>
                </a:solidFill>
                <a:latin typeface="Menlo" panose="020B0609030804020204" pitchFamily="49" charset="0"/>
              </a:rPr>
              <a:t>=&gt;</a:t>
            </a: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 {</a:t>
            </a:r>
            <a:endParaRPr lang="en-US" sz="150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solidFill>
                  <a:srgbClr val="268BD2"/>
                </a:solidFill>
                <a:latin typeface="Menlo" panose="020B0609030804020204" pitchFamily="49" charset="0"/>
              </a:rPr>
              <a:t>  callback</a:t>
            </a: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(</a:t>
            </a:r>
            <a:r>
              <a:rPr lang="en-US" sz="1500" dirty="0">
                <a:solidFill>
                  <a:srgbClr val="B58900"/>
                </a:solidFill>
                <a:latin typeface="Menlo" panose="020B0609030804020204" pitchFamily="49" charset="0"/>
              </a:rPr>
              <a:t>null</a:t>
            </a: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, </a:t>
            </a:r>
            <a:r>
              <a:rPr lang="en-US" sz="1500" dirty="0">
                <a:solidFill>
                  <a:srgbClr val="2AA198"/>
                </a:solidFill>
                <a:latin typeface="Menlo" panose="020B0609030804020204" pitchFamily="49" charset="0"/>
              </a:rPr>
              <a:t>"Hello world!"</a:t>
            </a: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);</a:t>
            </a:r>
            <a:endParaRPr lang="en-US" sz="1500">
              <a:solidFill>
                <a:srgbClr val="BBBBBB"/>
              </a:solidFill>
              <a:latin typeface="Menlo" panose="020B06090308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500" dirty="0">
                <a:solidFill>
                  <a:srgbClr val="BBBBBB"/>
                </a:solidFill>
                <a:latin typeface="Menlo" panose="020B0609030804020204" pitchFamily="49" charset="0"/>
              </a:rPr>
              <a:t>}</a:t>
            </a:r>
            <a:endParaRPr lang="en-US" sz="1500">
              <a:solidFill>
                <a:srgbClr val="BBBBB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6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23FF3-602D-494D-A2FD-1C63A63F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+mn-lt"/>
                <a:ea typeface="+mn-ea"/>
                <a:cs typeface="+mn-cs"/>
              </a:rPr>
              <a:t>Different ways to execute the code: events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A861BD-94A5-CC45-9B6F-80C3B1F7240B}"/>
              </a:ext>
            </a:extLst>
          </p:cNvPr>
          <p:cNvSpPr/>
          <p:nvPr/>
        </p:nvSpPr>
        <p:spPr>
          <a:xfrm>
            <a:off x="5827998" y="3622324"/>
            <a:ext cx="5525802" cy="1088568"/>
          </a:xfrm>
          <a:prstGeom prst="rect">
            <a:avLst/>
          </a:prstGeom>
          <a:solidFill>
            <a:srgbClr val="05303E"/>
          </a:solidFill>
          <a:ln w="38100">
            <a:solidFill>
              <a:schemeClr val="tx1"/>
            </a:solidFill>
          </a:ln>
        </p:spPr>
        <p:txBody>
          <a:bodyPr wrap="square" lIns="152400" tIns="152400" rIns="152400" bIns="15240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358" kern="1200" err="1">
                <a:solidFill>
                  <a:srgbClr val="485F00"/>
                </a:solidFill>
                <a:latin typeface="Menlo" panose="020B0609030804020204" pitchFamily="49" charset="0"/>
                <a:ea typeface="+mn-ea"/>
                <a:cs typeface="+mn-cs"/>
              </a:rPr>
              <a:t>exports</a:t>
            </a:r>
            <a:r>
              <a:rPr lang="en-US" sz="1358" kern="1200" err="1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lang="en-US" sz="1358" kern="1200" err="1">
                <a:solidFill>
                  <a:srgbClr val="005B9E"/>
                </a:solidFill>
                <a:latin typeface="Menlo" panose="020B0609030804020204" pitchFamily="49" charset="0"/>
                <a:ea typeface="+mn-ea"/>
                <a:cs typeface="+mn-cs"/>
              </a:rPr>
              <a:t>handler</a:t>
            </a: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lang="en-US" sz="1358" kern="1200">
                <a:solidFill>
                  <a:srgbClr val="485F00"/>
                </a:solidFill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 (event, context, callback) </a:t>
            </a:r>
            <a:r>
              <a:rPr lang="en-US" sz="1358" b="1" kern="1200">
                <a:solidFill>
                  <a:srgbClr val="485858"/>
                </a:solidFill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 {</a:t>
            </a:r>
          </a:p>
          <a:p>
            <a:pPr defTabSz="886968">
              <a:spcAft>
                <a:spcPts val="600"/>
              </a:spcAft>
            </a:pPr>
            <a:r>
              <a:rPr lang="en-US" sz="1358" kern="1200">
                <a:solidFill>
                  <a:srgbClr val="005B9E"/>
                </a:solidFill>
                <a:latin typeface="Menlo" panose="020B0609030804020204" pitchFamily="49" charset="0"/>
                <a:ea typeface="+mn-ea"/>
                <a:cs typeface="+mn-cs"/>
              </a:rPr>
              <a:t>  callback</a:t>
            </a: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lang="en-US" sz="1358" kern="1200">
                <a:solidFill>
                  <a:srgbClr val="7A4D00"/>
                </a:solidFill>
                <a:latin typeface="Menlo" panose="020B0609030804020204" pitchFamily="49" charset="0"/>
                <a:ea typeface="+mn-ea"/>
                <a:cs typeface="+mn-cs"/>
              </a:rPr>
              <a:t>null</a:t>
            </a: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lang="en-US" sz="1358" kern="1200">
                <a:solidFill>
                  <a:srgbClr val="006056"/>
                </a:solidFill>
                <a:latin typeface="Menlo" panose="020B0609030804020204" pitchFamily="49" charset="0"/>
                <a:ea typeface="+mn-ea"/>
                <a:cs typeface="+mn-cs"/>
              </a:rPr>
              <a:t>"Hello world!"</a:t>
            </a: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defTabSz="886968">
              <a:spcAft>
                <a:spcPts val="600"/>
              </a:spcAft>
            </a:pPr>
            <a:r>
              <a:rPr lang="en-US" sz="1358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}</a:t>
            </a:r>
            <a:endParaRPr lang="en-US" sz="1400">
              <a:solidFill>
                <a:srgbClr val="BBBBBB"/>
              </a:solidFill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1FFC4-6DE7-B14F-996F-B44641E37216}"/>
              </a:ext>
            </a:extLst>
          </p:cNvPr>
          <p:cNvSpPr txBox="1"/>
          <p:nvPr/>
        </p:nvSpPr>
        <p:spPr>
          <a:xfrm>
            <a:off x="5827998" y="3059556"/>
            <a:ext cx="5069086" cy="31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4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 function</a:t>
            </a:r>
            <a:endParaRPr lang="en-US" sz="1500"/>
          </a:p>
        </p:txBody>
      </p:sp>
      <p:pic>
        <p:nvPicPr>
          <p:cNvPr id="6" name="Graphic 7" descr="A white line on an orange background&#10;&#10;Description automatically generated">
            <a:extLst>
              <a:ext uri="{FF2B5EF4-FFF2-40B4-BE49-F238E27FC236}">
                <a16:creationId xmlns:a16="http://schemas.microsoft.com/office/drawing/2014/main" id="{6D11CB74-0016-F447-9FF1-1B75DF2AB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773" y="2391851"/>
            <a:ext cx="943458" cy="94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1">
            <a:extLst>
              <a:ext uri="{FF2B5EF4-FFF2-40B4-BE49-F238E27FC236}">
                <a16:creationId xmlns:a16="http://schemas.microsoft.com/office/drawing/2014/main" id="{4406AE29-A382-8947-845D-1DBE109C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034" y="3470943"/>
            <a:ext cx="2046936" cy="3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altLang="en-US" sz="145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Lambda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B1568-6316-7B47-A97A-A036101D74C1}"/>
              </a:ext>
            </a:extLst>
          </p:cNvPr>
          <p:cNvCxnSpPr>
            <a:cxnSpLocks/>
          </p:cNvCxnSpPr>
          <p:nvPr/>
        </p:nvCxnSpPr>
        <p:spPr>
          <a:xfrm>
            <a:off x="2805736" y="2863581"/>
            <a:ext cx="2739759" cy="967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5BE288-749C-3947-9A58-D29CCD5B489F}"/>
              </a:ext>
            </a:extLst>
          </p:cNvPr>
          <p:cNvSpPr txBox="1"/>
          <p:nvPr/>
        </p:nvSpPr>
        <p:spPr>
          <a:xfrm>
            <a:off x="3520071" y="2217053"/>
            <a:ext cx="3128733" cy="31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4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code via the AWS Lambda API</a:t>
            </a:r>
            <a:endParaRPr lang="en-US" sz="15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57F25-2681-3548-80D7-CEBBA7CDC37A}"/>
              </a:ext>
            </a:extLst>
          </p:cNvPr>
          <p:cNvCxnSpPr>
            <a:cxnSpLocks/>
          </p:cNvCxnSpPr>
          <p:nvPr/>
        </p:nvCxnSpPr>
        <p:spPr>
          <a:xfrm flipV="1">
            <a:off x="2723395" y="4237834"/>
            <a:ext cx="2822100" cy="7040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409340-03D6-1240-87BE-3700411E3799}"/>
              </a:ext>
            </a:extLst>
          </p:cNvPr>
          <p:cNvSpPr txBox="1"/>
          <p:nvPr/>
        </p:nvSpPr>
        <p:spPr>
          <a:xfrm>
            <a:off x="3520071" y="4871577"/>
            <a:ext cx="3272674" cy="768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145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 code when a specific event happens: upload to an S3 bucket for example</a:t>
            </a:r>
            <a:endParaRPr lang="en-US" sz="1500"/>
          </a:p>
        </p:txBody>
      </p:sp>
      <p:pic>
        <p:nvPicPr>
          <p:cNvPr id="13" name="Graphic 19" descr="A white lines on a pink background&#10;&#10;Description automatically generated">
            <a:extLst>
              <a:ext uri="{FF2B5EF4-FFF2-40B4-BE49-F238E27FC236}">
                <a16:creationId xmlns:a16="http://schemas.microsoft.com/office/drawing/2014/main" id="{B0C3FBD2-9F71-4C4A-9785-758EC4B7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41" y="4463215"/>
            <a:ext cx="960449" cy="96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7854D8E9-FF40-804B-BFCF-24074209A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69055"/>
            <a:ext cx="2244932" cy="3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altLang="en-US" sz="145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EventBridge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01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23FF3-602D-494D-A2FD-1C63A63F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Different ways to execute the code: web requests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61FFC4-6DE7-B14F-996F-B44641E37216}"/>
              </a:ext>
            </a:extLst>
          </p:cNvPr>
          <p:cNvSpPr txBox="1"/>
          <p:nvPr/>
        </p:nvSpPr>
        <p:spPr>
          <a:xfrm>
            <a:off x="5864930" y="3740597"/>
            <a:ext cx="4200183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21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 function</a:t>
            </a:r>
            <a:endParaRPr lang="en-US" sz="15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0B1568-6316-7B47-A97A-A036101D74C1}"/>
              </a:ext>
            </a:extLst>
          </p:cNvPr>
          <p:cNvCxnSpPr/>
          <p:nvPr/>
        </p:nvCxnSpPr>
        <p:spPr>
          <a:xfrm>
            <a:off x="3502144" y="3740596"/>
            <a:ext cx="2128707" cy="6396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5BE288-749C-3947-9A58-D29CCD5B489F}"/>
              </a:ext>
            </a:extLst>
          </p:cNvPr>
          <p:cNvSpPr txBox="1"/>
          <p:nvPr/>
        </p:nvSpPr>
        <p:spPr>
          <a:xfrm>
            <a:off x="3736223" y="3307244"/>
            <a:ext cx="2128707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21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Request</a:t>
            </a:r>
            <a:endParaRPr lang="en-US" sz="1500"/>
          </a:p>
        </p:txBody>
      </p:sp>
      <p:pic>
        <p:nvPicPr>
          <p:cNvPr id="10" name="Graphic 17">
            <a:extLst>
              <a:ext uri="{FF2B5EF4-FFF2-40B4-BE49-F238E27FC236}">
                <a16:creationId xmlns:a16="http://schemas.microsoft.com/office/drawing/2014/main" id="{AC90E822-3A08-6F46-BC85-7456B775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2344903" y="4878519"/>
            <a:ext cx="781737" cy="78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41DF2FC5-5BF8-D141-9EE6-4F6CBAC8D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392" y="5769088"/>
            <a:ext cx="2130758" cy="27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740664">
              <a:spcAft>
                <a:spcPts val="600"/>
              </a:spcAft>
            </a:pPr>
            <a:r>
              <a:rPr lang="en-US" altLang="en-US"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API Gateway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E57F25-2681-3548-80D7-CEBBA7CDC37A}"/>
              </a:ext>
            </a:extLst>
          </p:cNvPr>
          <p:cNvCxnSpPr>
            <a:cxnSpLocks/>
          </p:cNvCxnSpPr>
          <p:nvPr/>
        </p:nvCxnSpPr>
        <p:spPr>
          <a:xfrm flipV="1">
            <a:off x="3347563" y="4716903"/>
            <a:ext cx="2283288" cy="6565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409340-03D6-1240-87BE-3700411E3799}"/>
              </a:ext>
            </a:extLst>
          </p:cNvPr>
          <p:cNvSpPr txBox="1"/>
          <p:nvPr/>
        </p:nvSpPr>
        <p:spPr>
          <a:xfrm>
            <a:off x="3840493" y="5347971"/>
            <a:ext cx="1920165" cy="279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21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 Request</a:t>
            </a:r>
            <a:endParaRPr lang="en-US" sz="1500"/>
          </a:p>
        </p:txBody>
      </p:sp>
      <p:pic>
        <p:nvPicPr>
          <p:cNvPr id="15" name="Graphic 6">
            <a:extLst>
              <a:ext uri="{FF2B5EF4-FFF2-40B4-BE49-F238E27FC236}">
                <a16:creationId xmlns:a16="http://schemas.microsoft.com/office/drawing/2014/main" id="{76B72868-B047-2E4A-9073-26562FF7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344903" y="2899956"/>
            <a:ext cx="781736" cy="78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B576CFE7-45B3-824F-831E-77FF77212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0749" y="3736108"/>
            <a:ext cx="1849818" cy="466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740664">
              <a:spcAft>
                <a:spcPts val="600"/>
              </a:spcAft>
            </a:pPr>
            <a:r>
              <a:rPr lang="en-US" altLang="en-US" sz="121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Load Balancer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2CEACC-F409-1F4F-BEDE-38BE9DC7064D}"/>
              </a:ext>
            </a:extLst>
          </p:cNvPr>
          <p:cNvSpPr/>
          <p:nvPr/>
        </p:nvSpPr>
        <p:spPr>
          <a:xfrm>
            <a:off x="5864930" y="4173949"/>
            <a:ext cx="4656677" cy="985270"/>
          </a:xfrm>
          <a:prstGeom prst="rect">
            <a:avLst/>
          </a:prstGeom>
          <a:solidFill>
            <a:srgbClr val="05303E"/>
          </a:solidFill>
          <a:ln w="38100">
            <a:solidFill>
              <a:schemeClr val="tx1"/>
            </a:solidFill>
          </a:ln>
        </p:spPr>
        <p:txBody>
          <a:bodyPr wrap="square" lIns="152400" tIns="152400" rIns="152400" bIns="15240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US" sz="1134" kern="1200" err="1">
                <a:solidFill>
                  <a:srgbClr val="485F00"/>
                </a:solidFill>
                <a:latin typeface="Menlo" panose="020B0609030804020204" pitchFamily="49" charset="0"/>
                <a:ea typeface="+mn-ea"/>
                <a:cs typeface="+mn-cs"/>
              </a:rPr>
              <a:t>exports</a:t>
            </a:r>
            <a:r>
              <a:rPr lang="en-US" sz="1134" kern="1200" err="1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.</a:t>
            </a:r>
            <a:r>
              <a:rPr lang="en-US" sz="1134" kern="1200" err="1">
                <a:solidFill>
                  <a:srgbClr val="005B9E"/>
                </a:solidFill>
                <a:latin typeface="Menlo" panose="020B0609030804020204" pitchFamily="49" charset="0"/>
                <a:ea typeface="+mn-ea"/>
                <a:cs typeface="+mn-cs"/>
              </a:rPr>
              <a:t>handler</a:t>
            </a: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lang="en-US" sz="1134" kern="1200">
                <a:solidFill>
                  <a:srgbClr val="485F00"/>
                </a:solidFill>
                <a:latin typeface="Menlo" panose="020B0609030804020204" pitchFamily="49" charset="0"/>
                <a:ea typeface="+mn-ea"/>
                <a:cs typeface="+mn-cs"/>
              </a:rPr>
              <a:t>=</a:t>
            </a: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 (event, context, callback) </a:t>
            </a:r>
            <a:r>
              <a:rPr lang="en-US" sz="1134" b="1" kern="1200">
                <a:solidFill>
                  <a:srgbClr val="485858"/>
                </a:solidFill>
                <a:latin typeface="Menlo" panose="020B0609030804020204" pitchFamily="49" charset="0"/>
                <a:ea typeface="+mn-ea"/>
                <a:cs typeface="+mn-cs"/>
              </a:rPr>
              <a:t>=&gt;</a:t>
            </a: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 {</a:t>
            </a:r>
          </a:p>
          <a:p>
            <a:pPr defTabSz="740664">
              <a:spcAft>
                <a:spcPts val="600"/>
              </a:spcAft>
            </a:pPr>
            <a:r>
              <a:rPr lang="en-US" sz="1134" kern="1200">
                <a:solidFill>
                  <a:srgbClr val="005B9E"/>
                </a:solidFill>
                <a:latin typeface="Menlo" panose="020B0609030804020204" pitchFamily="49" charset="0"/>
                <a:ea typeface="+mn-ea"/>
                <a:cs typeface="+mn-cs"/>
              </a:rPr>
              <a:t>  callback</a:t>
            </a: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lang="en-US" sz="1134" kern="1200">
                <a:solidFill>
                  <a:srgbClr val="7A4D00"/>
                </a:solidFill>
                <a:latin typeface="Menlo" panose="020B0609030804020204" pitchFamily="49" charset="0"/>
                <a:ea typeface="+mn-ea"/>
                <a:cs typeface="+mn-cs"/>
              </a:rPr>
              <a:t>null</a:t>
            </a: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, </a:t>
            </a:r>
            <a:r>
              <a:rPr lang="en-US" sz="1134" kern="1200">
                <a:solidFill>
                  <a:srgbClr val="006056"/>
                </a:solidFill>
                <a:latin typeface="Menlo" panose="020B0609030804020204" pitchFamily="49" charset="0"/>
                <a:ea typeface="+mn-ea"/>
                <a:cs typeface="+mn-cs"/>
              </a:rPr>
              <a:t>"Hello world!"</a:t>
            </a: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);</a:t>
            </a:r>
          </a:p>
          <a:p>
            <a:pPr defTabSz="740664">
              <a:spcAft>
                <a:spcPts val="600"/>
              </a:spcAft>
            </a:pPr>
            <a:r>
              <a:rPr lang="en-US" sz="1134" kern="1200">
                <a:solidFill>
                  <a:srgbClr val="555555"/>
                </a:solidFill>
                <a:latin typeface="Menlo" panose="020B0609030804020204" pitchFamily="49" charset="0"/>
                <a:ea typeface="+mn-ea"/>
                <a:cs typeface="+mn-cs"/>
              </a:rPr>
              <a:t>}</a:t>
            </a:r>
            <a:endParaRPr lang="en-US" sz="1400">
              <a:solidFill>
                <a:srgbClr val="BBBBBB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3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C0AC8-BCED-CE44-B31C-38AB5C398B45}"/>
              </a:ext>
            </a:extLst>
          </p:cNvPr>
          <p:cNvSpPr txBox="1"/>
          <p:nvPr/>
        </p:nvSpPr>
        <p:spPr>
          <a:xfrm>
            <a:off x="1055969" y="5391095"/>
            <a:ext cx="542578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AWS Lambda documentation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CB9B7A-CED5-074E-87AA-1C88B50108DD}"/>
              </a:ext>
            </a:extLst>
          </p:cNvPr>
          <p:cNvSpPr/>
          <p:nvPr/>
        </p:nvSpPr>
        <p:spPr>
          <a:xfrm>
            <a:off x="784443" y="890693"/>
            <a:ext cx="1034142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i="1" dirty="0">
                <a:latin typeface="Merriweather" pitchFamily="2" charset="77"/>
              </a:rPr>
              <a:t>“When a function is first invoked, the Lambda service creates an instance of the function and runs the handler method to process the event. After completion, the function remains available for a period of time to process subsequent events. If other events arrive while the function is busy, Lambda creates more instances of the function to handle these requests concurrently.”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26436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320247-3A44-C24B-A6DF-1937D8B0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+mn-lt"/>
                <a:ea typeface="+mn-ea"/>
                <a:cs typeface="+mn-cs"/>
              </a:rPr>
              <a:t>AWS Lambda lifecycle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4A3003-405B-C14D-94B3-80B5EBC6A245}"/>
              </a:ext>
            </a:extLst>
          </p:cNvPr>
          <p:cNvSpPr/>
          <p:nvPr/>
        </p:nvSpPr>
        <p:spPr>
          <a:xfrm>
            <a:off x="1038056" y="3060922"/>
            <a:ext cx="2661646" cy="1017217"/>
          </a:xfrm>
          <a:prstGeom prst="rect">
            <a:avLst/>
          </a:prstGeom>
          <a:solidFill>
            <a:srgbClr val="FBB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282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Cold Start</a:t>
            </a:r>
            <a:endParaRPr lang="en-US" sz="2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176FA-FA51-8246-ABA6-2C74BD7D3B02}"/>
              </a:ext>
            </a:extLst>
          </p:cNvPr>
          <p:cNvSpPr/>
          <p:nvPr/>
        </p:nvSpPr>
        <p:spPr>
          <a:xfrm>
            <a:off x="5859660" y="3060921"/>
            <a:ext cx="5494140" cy="1017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282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Invoke Function Code</a:t>
            </a:r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2C7C7-48F1-F64F-AC01-C634DF296C38}"/>
              </a:ext>
            </a:extLst>
          </p:cNvPr>
          <p:cNvSpPr txBox="1"/>
          <p:nvPr/>
        </p:nvSpPr>
        <p:spPr>
          <a:xfrm>
            <a:off x="838200" y="4546016"/>
            <a:ext cx="3088168" cy="79811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51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Downloading your code and loading it up for execution in its own isolated execution sandbox.</a:t>
            </a:r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412A5-051A-1C4A-B434-443C279DDA23}"/>
              </a:ext>
            </a:extLst>
          </p:cNvPr>
          <p:cNvSpPr txBox="1"/>
          <p:nvPr/>
        </p:nvSpPr>
        <p:spPr>
          <a:xfrm>
            <a:off x="6886526" y="4565991"/>
            <a:ext cx="3209095" cy="5633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51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your handler code, waiting for it to respond back with a result.</a:t>
            </a:r>
            <a:endParaRPr lang="en-US" sz="15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2363D-0001-754C-B494-D5D87273FF0D}"/>
              </a:ext>
            </a:extLst>
          </p:cNvPr>
          <p:cNvSpPr/>
          <p:nvPr/>
        </p:nvSpPr>
        <p:spPr>
          <a:xfrm>
            <a:off x="3872304" y="3060921"/>
            <a:ext cx="1813873" cy="10172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23544">
              <a:spcAft>
                <a:spcPts val="600"/>
              </a:spcAft>
            </a:pPr>
            <a:r>
              <a:rPr lang="en-US" sz="282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Init Code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06AA22-9070-4A4D-A661-E85CAB33BFF2}"/>
              </a:ext>
            </a:extLst>
          </p:cNvPr>
          <p:cNvSpPr txBox="1"/>
          <p:nvPr/>
        </p:nvSpPr>
        <p:spPr>
          <a:xfrm>
            <a:off x="4019761" y="4620663"/>
            <a:ext cx="2365074" cy="56337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defTabSz="923544">
              <a:spcAft>
                <a:spcPts val="600"/>
              </a:spcAft>
            </a:pPr>
            <a:r>
              <a:rPr lang="en-US" sz="151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setup code outside your handler function.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42286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34E71D-FC2D-2E4E-9D32-5DA65FC1F06D}"/>
              </a:ext>
            </a:extLst>
          </p:cNvPr>
          <p:cNvSpPr/>
          <p:nvPr/>
        </p:nvSpPr>
        <p:spPr>
          <a:xfrm>
            <a:off x="2955000" y="3429001"/>
            <a:ext cx="2383605" cy="380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C1B24-69A1-5D47-AAC9-F1933CABFEAC}"/>
              </a:ext>
            </a:extLst>
          </p:cNvPr>
          <p:cNvSpPr/>
          <p:nvPr/>
        </p:nvSpPr>
        <p:spPr>
          <a:xfrm>
            <a:off x="5455184" y="3429001"/>
            <a:ext cx="2383605" cy="380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76C7C-AAE1-8640-B0A8-40959AFD3EA5}"/>
              </a:ext>
            </a:extLst>
          </p:cNvPr>
          <p:cNvSpPr/>
          <p:nvPr/>
        </p:nvSpPr>
        <p:spPr>
          <a:xfrm>
            <a:off x="6571416" y="4069146"/>
            <a:ext cx="2383605" cy="380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C840FC-FEF0-4843-8D2A-A9612F39A792}"/>
              </a:ext>
            </a:extLst>
          </p:cNvPr>
          <p:cNvSpPr/>
          <p:nvPr/>
        </p:nvSpPr>
        <p:spPr>
          <a:xfrm>
            <a:off x="7955368" y="3429001"/>
            <a:ext cx="2383605" cy="380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D5995E-6F30-3140-B6E7-C3D3959E5BBC}"/>
              </a:ext>
            </a:extLst>
          </p:cNvPr>
          <p:cNvSpPr/>
          <p:nvPr/>
        </p:nvSpPr>
        <p:spPr>
          <a:xfrm>
            <a:off x="9083956" y="4069146"/>
            <a:ext cx="2383605" cy="380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A2AA0-A13C-CD47-9C32-92F3467CCFD0}"/>
              </a:ext>
            </a:extLst>
          </p:cNvPr>
          <p:cNvSpPr/>
          <p:nvPr/>
        </p:nvSpPr>
        <p:spPr>
          <a:xfrm>
            <a:off x="9137504" y="4728171"/>
            <a:ext cx="2383605" cy="38014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180CD59-2425-8A47-9900-2669FE3AE0F1}"/>
              </a:ext>
            </a:extLst>
          </p:cNvPr>
          <p:cNvSpPr/>
          <p:nvPr/>
        </p:nvSpPr>
        <p:spPr>
          <a:xfrm rot="16200000">
            <a:off x="4054128" y="2055711"/>
            <a:ext cx="159113" cy="2286136"/>
          </a:xfrm>
          <a:prstGeom prst="rightBrace">
            <a:avLst>
              <a:gd name="adj1" fmla="val 8333"/>
              <a:gd name="adj2" fmla="val 5253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EAF1D-65C0-C841-A99D-D9A44D1388D6}"/>
              </a:ext>
            </a:extLst>
          </p:cNvPr>
          <p:cNvSpPr txBox="1"/>
          <p:nvPr/>
        </p:nvSpPr>
        <p:spPr>
          <a:xfrm>
            <a:off x="3627146" y="2475731"/>
            <a:ext cx="118144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Function execution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7A3434-11DC-2741-A100-D5CE1C92C788}"/>
              </a:ext>
            </a:extLst>
          </p:cNvPr>
          <p:cNvCxnSpPr>
            <a:cxnSpLocks/>
          </p:cNvCxnSpPr>
          <p:nvPr/>
        </p:nvCxnSpPr>
        <p:spPr>
          <a:xfrm>
            <a:off x="455603" y="3920007"/>
            <a:ext cx="11627707" cy="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C87A35-4259-954D-AF3C-0F49E09E2E45}"/>
              </a:ext>
            </a:extLst>
          </p:cNvPr>
          <p:cNvCxnSpPr>
            <a:cxnSpLocks/>
          </p:cNvCxnSpPr>
          <p:nvPr/>
        </p:nvCxnSpPr>
        <p:spPr>
          <a:xfrm>
            <a:off x="455603" y="4579034"/>
            <a:ext cx="11627706" cy="0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B411758-121F-AF4D-93B6-3EB66D7ADEC0}"/>
              </a:ext>
            </a:extLst>
          </p:cNvPr>
          <p:cNvSpPr/>
          <p:nvPr/>
        </p:nvSpPr>
        <p:spPr>
          <a:xfrm>
            <a:off x="2210262" y="3429001"/>
            <a:ext cx="628159" cy="380144"/>
          </a:xfrm>
          <a:prstGeom prst="rect">
            <a:avLst/>
          </a:prstGeom>
          <a:solidFill>
            <a:srgbClr val="FBB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C1F4EB-06B9-3B46-8B49-256985DC3C44}"/>
              </a:ext>
            </a:extLst>
          </p:cNvPr>
          <p:cNvSpPr/>
          <p:nvPr/>
        </p:nvSpPr>
        <p:spPr>
          <a:xfrm>
            <a:off x="5917295" y="4082612"/>
            <a:ext cx="571119" cy="380144"/>
          </a:xfrm>
          <a:prstGeom prst="rect">
            <a:avLst/>
          </a:prstGeom>
          <a:solidFill>
            <a:srgbClr val="FBB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DC4435-6675-0240-AC20-A7D17B502B0F}"/>
              </a:ext>
            </a:extLst>
          </p:cNvPr>
          <p:cNvSpPr/>
          <p:nvPr/>
        </p:nvSpPr>
        <p:spPr>
          <a:xfrm>
            <a:off x="8413361" y="4726621"/>
            <a:ext cx="599327" cy="380144"/>
          </a:xfrm>
          <a:prstGeom prst="rect">
            <a:avLst/>
          </a:prstGeom>
          <a:solidFill>
            <a:srgbClr val="FBB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904623-8BF4-6943-A659-2D34484AC74C}"/>
              </a:ext>
            </a:extLst>
          </p:cNvPr>
          <p:cNvSpPr txBox="1"/>
          <p:nvPr/>
        </p:nvSpPr>
        <p:spPr>
          <a:xfrm>
            <a:off x="2281336" y="2459777"/>
            <a:ext cx="1347327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Cold Start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58181B-C4D1-4445-A393-8A54FE2C0840}"/>
              </a:ext>
            </a:extLst>
          </p:cNvPr>
          <p:cNvCxnSpPr/>
          <p:nvPr/>
        </p:nvCxnSpPr>
        <p:spPr>
          <a:xfrm>
            <a:off x="2524340" y="2876377"/>
            <a:ext cx="0" cy="478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475322-E583-1D40-AB36-B5553AA7C176}"/>
              </a:ext>
            </a:extLst>
          </p:cNvPr>
          <p:cNvSpPr txBox="1"/>
          <p:nvPr/>
        </p:nvSpPr>
        <p:spPr>
          <a:xfrm>
            <a:off x="5689965" y="5220706"/>
            <a:ext cx="1347327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Cold Start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9C4EFC-E797-E94D-9824-036292030FD1}"/>
              </a:ext>
            </a:extLst>
          </p:cNvPr>
          <p:cNvCxnSpPr>
            <a:cxnSpLocks/>
          </p:cNvCxnSpPr>
          <p:nvPr/>
        </p:nvCxnSpPr>
        <p:spPr>
          <a:xfrm>
            <a:off x="6116353" y="4524961"/>
            <a:ext cx="0" cy="581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B80EC-A4AA-4344-A82F-A909934B5495}"/>
              </a:ext>
            </a:extLst>
          </p:cNvPr>
          <p:cNvSpPr txBox="1"/>
          <p:nvPr/>
        </p:nvSpPr>
        <p:spPr>
          <a:xfrm>
            <a:off x="8167822" y="5782953"/>
            <a:ext cx="1347327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Cold Start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AC70E7-DFD2-734D-8DB3-77EE53AF3F26}"/>
              </a:ext>
            </a:extLst>
          </p:cNvPr>
          <p:cNvCxnSpPr/>
          <p:nvPr/>
        </p:nvCxnSpPr>
        <p:spPr>
          <a:xfrm>
            <a:off x="8743914" y="5220705"/>
            <a:ext cx="0" cy="4780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853B2A9-799E-7949-93AE-7D1B626FF034}"/>
              </a:ext>
            </a:extLst>
          </p:cNvPr>
          <p:cNvSpPr txBox="1"/>
          <p:nvPr/>
        </p:nvSpPr>
        <p:spPr>
          <a:xfrm>
            <a:off x="552763" y="3243045"/>
            <a:ext cx="131965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Function Instance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4EAF22-0A9F-8F4B-9A07-E60DABAD7C27}"/>
              </a:ext>
            </a:extLst>
          </p:cNvPr>
          <p:cNvSpPr txBox="1"/>
          <p:nvPr/>
        </p:nvSpPr>
        <p:spPr>
          <a:xfrm>
            <a:off x="552763" y="3949519"/>
            <a:ext cx="131965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Function Instance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AD154D-A5E6-2E40-8143-95A8FC09500B}"/>
              </a:ext>
            </a:extLst>
          </p:cNvPr>
          <p:cNvSpPr txBox="1"/>
          <p:nvPr/>
        </p:nvSpPr>
        <p:spPr>
          <a:xfrm>
            <a:off x="556638" y="4608544"/>
            <a:ext cx="1319650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Function </a:t>
            </a:r>
          </a:p>
          <a:p>
            <a:r>
              <a:rPr lang="en-US" sz="1667" dirty="0"/>
              <a:t>Instance 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BF475FF-3845-CE4D-8ED1-2827E0DF9E51}"/>
              </a:ext>
            </a:extLst>
          </p:cNvPr>
          <p:cNvSpPr/>
          <p:nvPr/>
        </p:nvSpPr>
        <p:spPr>
          <a:xfrm>
            <a:off x="2017471" y="1603882"/>
            <a:ext cx="385582" cy="3855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6F5436-BD68-FF42-8ED3-A50417BEDE29}"/>
              </a:ext>
            </a:extLst>
          </p:cNvPr>
          <p:cNvSpPr/>
          <p:nvPr/>
        </p:nvSpPr>
        <p:spPr>
          <a:xfrm>
            <a:off x="5264360" y="1609435"/>
            <a:ext cx="385582" cy="3855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4B50A5-FF38-A344-ADC3-431BBAA1DB7B}"/>
              </a:ext>
            </a:extLst>
          </p:cNvPr>
          <p:cNvSpPr/>
          <p:nvPr/>
        </p:nvSpPr>
        <p:spPr>
          <a:xfrm>
            <a:off x="5712236" y="1608452"/>
            <a:ext cx="385582" cy="3855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39720DF-3618-D240-8E3C-42815EBE691D}"/>
              </a:ext>
            </a:extLst>
          </p:cNvPr>
          <p:cNvSpPr/>
          <p:nvPr/>
        </p:nvSpPr>
        <p:spPr>
          <a:xfrm>
            <a:off x="7762577" y="1634038"/>
            <a:ext cx="385582" cy="3855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5B0C9F-DA34-C14C-99B8-7A64BED6AF49}"/>
              </a:ext>
            </a:extLst>
          </p:cNvPr>
          <p:cNvSpPr/>
          <p:nvPr/>
        </p:nvSpPr>
        <p:spPr>
          <a:xfrm>
            <a:off x="8222067" y="1639846"/>
            <a:ext cx="385582" cy="3855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16C3B06-E52D-2345-A9C1-C9699AFB5A00}"/>
              </a:ext>
            </a:extLst>
          </p:cNvPr>
          <p:cNvSpPr/>
          <p:nvPr/>
        </p:nvSpPr>
        <p:spPr>
          <a:xfrm>
            <a:off x="8881132" y="1640358"/>
            <a:ext cx="385582" cy="3855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1FB3BD-DE19-2E40-965B-896108484033}"/>
              </a:ext>
            </a:extLst>
          </p:cNvPr>
          <p:cNvSpPr txBox="1"/>
          <p:nvPr/>
        </p:nvSpPr>
        <p:spPr>
          <a:xfrm>
            <a:off x="2485234" y="1619956"/>
            <a:ext cx="225351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1 request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FEAF79-F983-504E-B9E8-47DEFCE3F56D}"/>
              </a:ext>
            </a:extLst>
          </p:cNvPr>
          <p:cNvSpPr txBox="1"/>
          <p:nvPr/>
        </p:nvSpPr>
        <p:spPr>
          <a:xfrm>
            <a:off x="6139149" y="1469493"/>
            <a:ext cx="1450578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2 concurrent requests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65CA22-CEF1-8549-B85F-50EFFE54E61F}"/>
              </a:ext>
            </a:extLst>
          </p:cNvPr>
          <p:cNvSpPr txBox="1"/>
          <p:nvPr/>
        </p:nvSpPr>
        <p:spPr>
          <a:xfrm>
            <a:off x="9385615" y="1531877"/>
            <a:ext cx="1918968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3 concurrent requests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71D336-625C-DE43-B639-ED32487A2B5B}"/>
              </a:ext>
            </a:extLst>
          </p:cNvPr>
          <p:cNvCxnSpPr>
            <a:cxnSpLocks/>
            <a:stCxn id="35" idx="4"/>
          </p:cNvCxnSpPr>
          <p:nvPr/>
        </p:nvCxnSpPr>
        <p:spPr>
          <a:xfrm>
            <a:off x="2210262" y="1989464"/>
            <a:ext cx="0" cy="1819681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ED583B3-AE39-624A-94AE-498369D15F6B}"/>
              </a:ext>
            </a:extLst>
          </p:cNvPr>
          <p:cNvCxnSpPr>
            <a:cxnSpLocks/>
          </p:cNvCxnSpPr>
          <p:nvPr/>
        </p:nvCxnSpPr>
        <p:spPr>
          <a:xfrm>
            <a:off x="5459303" y="1906909"/>
            <a:ext cx="0" cy="186911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8BBC5BF-40EA-9C40-8F62-C8E6722CCBA3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5905026" y="1994034"/>
            <a:ext cx="10238" cy="2466629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56087F5-C86C-6D46-952D-E473F4481311}"/>
              </a:ext>
            </a:extLst>
          </p:cNvPr>
          <p:cNvCxnSpPr>
            <a:cxnSpLocks/>
          </p:cNvCxnSpPr>
          <p:nvPr/>
        </p:nvCxnSpPr>
        <p:spPr>
          <a:xfrm>
            <a:off x="7936785" y="1962008"/>
            <a:ext cx="8192" cy="1839703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C6BE7D-3311-2548-AF61-C77FBCF3248C}"/>
              </a:ext>
            </a:extLst>
          </p:cNvPr>
          <p:cNvCxnSpPr>
            <a:cxnSpLocks/>
          </p:cNvCxnSpPr>
          <p:nvPr/>
        </p:nvCxnSpPr>
        <p:spPr>
          <a:xfrm flipH="1">
            <a:off x="8402503" y="2022165"/>
            <a:ext cx="4164" cy="30846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FE09FEF-F58D-4548-82C5-055C1D03A279}"/>
              </a:ext>
            </a:extLst>
          </p:cNvPr>
          <p:cNvCxnSpPr>
            <a:cxnSpLocks/>
            <a:stCxn id="40" idx="4"/>
          </p:cNvCxnSpPr>
          <p:nvPr/>
        </p:nvCxnSpPr>
        <p:spPr>
          <a:xfrm>
            <a:off x="9073923" y="2025940"/>
            <a:ext cx="0" cy="2411976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16A336BD-0DDF-CA43-8501-F9DDB478EEC7}"/>
              </a:ext>
            </a:extLst>
          </p:cNvPr>
          <p:cNvSpPr txBox="1">
            <a:spLocks/>
          </p:cNvSpPr>
          <p:nvPr/>
        </p:nvSpPr>
        <p:spPr>
          <a:xfrm>
            <a:off x="552763" y="247479"/>
            <a:ext cx="10515600" cy="749442"/>
          </a:xfrm>
          <a:prstGeom prst="rect">
            <a:avLst/>
          </a:prstGeom>
        </p:spPr>
        <p:txBody>
          <a:bodyPr vert="horz" lIns="76200" tIns="38100" rIns="76200" bIns="38100" rtlCol="0" anchor="b">
            <a:noAutofit/>
          </a:bodyPr>
          <a:lstStyle>
            <a:lvl1pPr algn="ctr" defTabSz="731520" rtl="0" eaLnBrk="1" latinLnBrk="0" hangingPunct="1">
              <a:spcBef>
                <a:spcPct val="0"/>
              </a:spcBef>
              <a:buNone/>
              <a:defRPr sz="72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sz="3600" b="0" dirty="0">
                <a:latin typeface="+mn-lt"/>
                <a:ea typeface="+mn-ea"/>
                <a:cs typeface="+mn-cs"/>
              </a:rPr>
              <a:t>Each function only handles one invoke at a time</a:t>
            </a:r>
          </a:p>
        </p:txBody>
      </p:sp>
    </p:spTree>
    <p:extLst>
      <p:ext uri="{BB962C8B-B14F-4D97-AF65-F5344CB8AC3E}">
        <p14:creationId xmlns:p14="http://schemas.microsoft.com/office/powerpoint/2010/main" val="379283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Concurrency deep dive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0344EC-4552-A54A-87B7-E9A6524D9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actually happening during a request?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45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5387454-F0E8-5747-948C-89A1D0521A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my application actually doing?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36C39-4C73-9541-A575-6FDC116314B1}"/>
              </a:ext>
            </a:extLst>
          </p:cNvPr>
          <p:cNvSpPr/>
          <p:nvPr/>
        </p:nvSpPr>
        <p:spPr>
          <a:xfrm>
            <a:off x="838200" y="2395059"/>
            <a:ext cx="10515599" cy="4758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0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Handler Invoke (120ms)</a:t>
            </a:r>
            <a:endParaRPr lang="en-US" sz="13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C60BD-4BB2-7540-81BD-2ED0CA276F0A}"/>
              </a:ext>
            </a:extLst>
          </p:cNvPr>
          <p:cNvSpPr/>
          <p:nvPr/>
        </p:nvSpPr>
        <p:spPr>
          <a:xfrm>
            <a:off x="838201" y="3105392"/>
            <a:ext cx="1173603" cy="5571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0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Validate Input Payload (1ms)</a:t>
            </a:r>
            <a:endParaRPr lang="en-US" sz="133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3FC2F-0997-874C-89F8-8BA00CD3FAC4}"/>
              </a:ext>
            </a:extLst>
          </p:cNvPr>
          <p:cNvSpPr/>
          <p:nvPr/>
        </p:nvSpPr>
        <p:spPr>
          <a:xfrm>
            <a:off x="2155368" y="3105392"/>
            <a:ext cx="2009914" cy="5571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0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Insert Row in Database, wait for response (10ms)</a:t>
            </a:r>
            <a:endParaRPr lang="en-US" sz="133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A1CB1-EC16-7044-8497-705C4830F8AE}"/>
              </a:ext>
            </a:extLst>
          </p:cNvPr>
          <p:cNvSpPr/>
          <p:nvPr/>
        </p:nvSpPr>
        <p:spPr>
          <a:xfrm>
            <a:off x="5641952" y="3105392"/>
            <a:ext cx="4224921" cy="5571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0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Call to downstream service and wait for response (100ms)</a:t>
            </a:r>
            <a:endParaRPr lang="en-US" sz="133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BE3AA-F13E-3648-AD28-8D96C6994C6E}"/>
              </a:ext>
            </a:extLst>
          </p:cNvPr>
          <p:cNvSpPr/>
          <p:nvPr/>
        </p:nvSpPr>
        <p:spPr>
          <a:xfrm>
            <a:off x="10010438" y="3105392"/>
            <a:ext cx="1343362" cy="5571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0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JSON serialize (8ms)</a:t>
            </a:r>
            <a:endParaRPr lang="en-US" sz="133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8C88D-6288-3F48-95B5-50D800BFFA14}"/>
              </a:ext>
            </a:extLst>
          </p:cNvPr>
          <p:cNvSpPr/>
          <p:nvPr/>
        </p:nvSpPr>
        <p:spPr>
          <a:xfrm>
            <a:off x="4308847" y="3105392"/>
            <a:ext cx="1189541" cy="5571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22960">
              <a:spcAft>
                <a:spcPts val="600"/>
              </a:spcAft>
            </a:pPr>
            <a:r>
              <a:rPr lang="en-US" sz="120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Handle DB response (1ms)</a:t>
            </a:r>
            <a:endParaRPr lang="en-US" sz="1333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940F41-ECF7-8245-A71C-DE9EA77CFA65}"/>
              </a:ext>
            </a:extLst>
          </p:cNvPr>
          <p:cNvSpPr txBox="1">
            <a:spLocks/>
          </p:cNvSpPr>
          <p:nvPr/>
        </p:nvSpPr>
        <p:spPr>
          <a:xfrm>
            <a:off x="1186580" y="4858519"/>
            <a:ext cx="9818838" cy="749009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defTabSz="658368">
              <a:spcAft>
                <a:spcPts val="600"/>
              </a:spcAft>
            </a:pPr>
            <a:r>
              <a:rPr lang="en-US" sz="3240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 modern workloads are full of I/O operations</a:t>
            </a:r>
            <a:endParaRPr lang="en-US" sz="3600" b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034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021D26D-0C3E-904D-924D-07673DD020DD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>
                <a:latin typeface="+mn-lt"/>
                <a:ea typeface="+mn-ea"/>
                <a:cs typeface="+mn-cs"/>
              </a:rPr>
              <a:t>What is my application actually doing?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36C39-4C73-9541-A575-6FDC116314B1}"/>
              </a:ext>
            </a:extLst>
          </p:cNvPr>
          <p:cNvSpPr/>
          <p:nvPr/>
        </p:nvSpPr>
        <p:spPr>
          <a:xfrm>
            <a:off x="4925758" y="2297349"/>
            <a:ext cx="6868357" cy="3107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773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Handler Invoke (120ms)</a:t>
            </a:r>
            <a:endParaRPr lang="en-US" sz="1333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C60BD-4BB2-7540-81BD-2ED0CA276F0A}"/>
              </a:ext>
            </a:extLst>
          </p:cNvPr>
          <p:cNvSpPr/>
          <p:nvPr/>
        </p:nvSpPr>
        <p:spPr>
          <a:xfrm>
            <a:off x="4925759" y="2761309"/>
            <a:ext cx="766549" cy="3639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773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Validate Input Payload (1ms)</a:t>
            </a:r>
            <a:endParaRPr lang="en-US" sz="133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3FC2F-0997-874C-89F8-8BA00CD3FAC4}"/>
              </a:ext>
            </a:extLst>
          </p:cNvPr>
          <p:cNvSpPr/>
          <p:nvPr/>
        </p:nvSpPr>
        <p:spPr>
          <a:xfrm>
            <a:off x="5786078" y="2761309"/>
            <a:ext cx="1312793" cy="363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773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Insert Row in Database, wait for response (10ms)</a:t>
            </a:r>
            <a:endParaRPr lang="en-US" sz="1333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9A1CB1-EC16-7044-8497-705C4830F8AE}"/>
              </a:ext>
            </a:extLst>
          </p:cNvPr>
          <p:cNvSpPr/>
          <p:nvPr/>
        </p:nvSpPr>
        <p:spPr>
          <a:xfrm>
            <a:off x="8063372" y="2761309"/>
            <a:ext cx="2759544" cy="3639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773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Call to downstream service and wait for response (100ms)</a:t>
            </a:r>
            <a:endParaRPr lang="en-US" sz="133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BE3AA-F13E-3648-AD28-8D96C6994C6E}"/>
              </a:ext>
            </a:extLst>
          </p:cNvPr>
          <p:cNvSpPr/>
          <p:nvPr/>
        </p:nvSpPr>
        <p:spPr>
          <a:xfrm>
            <a:off x="10916687" y="2761309"/>
            <a:ext cx="877429" cy="3639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773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JSON serialize (8ms)</a:t>
            </a:r>
            <a:endParaRPr lang="en-US" sz="133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8C88D-6288-3F48-95B5-50D800BFFA14}"/>
              </a:ext>
            </a:extLst>
          </p:cNvPr>
          <p:cNvSpPr/>
          <p:nvPr/>
        </p:nvSpPr>
        <p:spPr>
          <a:xfrm>
            <a:off x="7192642" y="2761309"/>
            <a:ext cx="776959" cy="3639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773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Handle DB response (1ms)</a:t>
            </a:r>
            <a:endParaRPr lang="en-US" sz="1333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16AF0FC2-D890-F64D-85AC-9C3C4E2F39B0}"/>
              </a:ext>
            </a:extLst>
          </p:cNvPr>
          <p:cNvSpPr/>
          <p:nvPr/>
        </p:nvSpPr>
        <p:spPr>
          <a:xfrm rot="16200000" flipH="1">
            <a:off x="5233655" y="3016297"/>
            <a:ext cx="161192" cy="68542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E66E24-A304-F141-BB87-F597C0EEF3B5}"/>
              </a:ext>
            </a:extLst>
          </p:cNvPr>
          <p:cNvSpPr txBox="1"/>
          <p:nvPr/>
        </p:nvSpPr>
        <p:spPr>
          <a:xfrm>
            <a:off x="4898967" y="3460619"/>
            <a:ext cx="887112" cy="3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402" kern="1200">
                <a:solidFill>
                  <a:srgbClr val="00B050"/>
                </a:solidFill>
                <a:latin typeface="Amazon Ember" panose="020B0603020204020204" pitchFamily="34" charset="0"/>
                <a:ea typeface="+mn-ea"/>
                <a:cs typeface="+mn-cs"/>
              </a:rPr>
              <a:t>Running</a:t>
            </a:r>
            <a:endParaRPr lang="en-US" sz="2417">
              <a:solidFill>
                <a:srgbClr val="00B05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BBCF545-E0F5-F142-B9EF-AB7DD8E6FC19}"/>
              </a:ext>
            </a:extLst>
          </p:cNvPr>
          <p:cNvSpPr/>
          <p:nvPr/>
        </p:nvSpPr>
        <p:spPr>
          <a:xfrm rot="16200000" flipH="1">
            <a:off x="6392021" y="2732753"/>
            <a:ext cx="161192" cy="1252512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E4A5D0-74A8-254A-A327-2D59445B12C3}"/>
              </a:ext>
            </a:extLst>
          </p:cNvPr>
          <p:cNvSpPr txBox="1"/>
          <p:nvPr/>
        </p:nvSpPr>
        <p:spPr>
          <a:xfrm>
            <a:off x="6122474" y="3460619"/>
            <a:ext cx="887112" cy="3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402" kern="1200">
                <a:solidFill>
                  <a:srgbClr val="FF0000"/>
                </a:solidFill>
                <a:latin typeface="Amazon Ember" panose="020B0603020204020204" pitchFamily="34" charset="0"/>
                <a:ea typeface="+mn-ea"/>
                <a:cs typeface="+mn-cs"/>
              </a:rPr>
              <a:t>Waiting</a:t>
            </a:r>
            <a:endParaRPr lang="en-US" sz="2417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A9D9F24-52CC-C34D-9C27-6F935CF0DB35}"/>
              </a:ext>
            </a:extLst>
          </p:cNvPr>
          <p:cNvSpPr/>
          <p:nvPr/>
        </p:nvSpPr>
        <p:spPr>
          <a:xfrm rot="16200000" flipH="1">
            <a:off x="7509092" y="3016297"/>
            <a:ext cx="161192" cy="68542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70EDD-B941-0E4A-9375-13B33AC4228D}"/>
              </a:ext>
            </a:extLst>
          </p:cNvPr>
          <p:cNvSpPr txBox="1"/>
          <p:nvPr/>
        </p:nvSpPr>
        <p:spPr>
          <a:xfrm>
            <a:off x="7174404" y="3460619"/>
            <a:ext cx="887112" cy="3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402" kern="1200">
                <a:solidFill>
                  <a:srgbClr val="00B050"/>
                </a:solidFill>
                <a:latin typeface="Amazon Ember" panose="020B0603020204020204" pitchFamily="34" charset="0"/>
                <a:ea typeface="+mn-ea"/>
                <a:cs typeface="+mn-cs"/>
              </a:rPr>
              <a:t>Running</a:t>
            </a:r>
            <a:endParaRPr lang="en-US" sz="2417">
              <a:solidFill>
                <a:srgbClr val="00B05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85B40F61-E65E-1042-B168-C6677D08299C}"/>
              </a:ext>
            </a:extLst>
          </p:cNvPr>
          <p:cNvSpPr/>
          <p:nvPr/>
        </p:nvSpPr>
        <p:spPr>
          <a:xfrm rot="16200000" flipH="1">
            <a:off x="9364766" y="1981453"/>
            <a:ext cx="161191" cy="275511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784540-B43A-C340-842F-43D3D149EB85}"/>
              </a:ext>
            </a:extLst>
          </p:cNvPr>
          <p:cNvSpPr txBox="1"/>
          <p:nvPr/>
        </p:nvSpPr>
        <p:spPr>
          <a:xfrm>
            <a:off x="9078859" y="3439603"/>
            <a:ext cx="887112" cy="3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402" kern="1200">
                <a:solidFill>
                  <a:srgbClr val="FF0000"/>
                </a:solidFill>
                <a:latin typeface="Amazon Ember" panose="020B0603020204020204" pitchFamily="34" charset="0"/>
                <a:ea typeface="+mn-ea"/>
                <a:cs typeface="+mn-cs"/>
              </a:rPr>
              <a:t>Waiting</a:t>
            </a:r>
            <a:endParaRPr lang="en-US" sz="2417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26D6A13A-A635-0C47-A7C2-7A62BFC3B7F8}"/>
              </a:ext>
            </a:extLst>
          </p:cNvPr>
          <p:cNvSpPr/>
          <p:nvPr/>
        </p:nvSpPr>
        <p:spPr>
          <a:xfrm rot="16200000" flipH="1">
            <a:off x="11272760" y="2955581"/>
            <a:ext cx="161192" cy="814538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D39548-37B9-CE4D-908A-F3F6CC03E38C}"/>
              </a:ext>
            </a:extLst>
          </p:cNvPr>
          <p:cNvSpPr txBox="1"/>
          <p:nvPr/>
        </p:nvSpPr>
        <p:spPr>
          <a:xfrm>
            <a:off x="10933795" y="3464461"/>
            <a:ext cx="887112" cy="308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402" kern="1200">
                <a:solidFill>
                  <a:srgbClr val="00B050"/>
                </a:solidFill>
                <a:latin typeface="Amazon Ember" panose="020B0603020204020204" pitchFamily="34" charset="0"/>
                <a:ea typeface="+mn-ea"/>
                <a:cs typeface="+mn-cs"/>
              </a:rPr>
              <a:t>Running</a:t>
            </a:r>
            <a:endParaRPr lang="en-US" sz="2417">
              <a:solidFill>
                <a:srgbClr val="00B05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2226B64-B9F9-0D41-A1CF-902A35B6FB69}"/>
              </a:ext>
            </a:extLst>
          </p:cNvPr>
          <p:cNvSpPr txBox="1">
            <a:spLocks/>
          </p:cNvSpPr>
          <p:nvPr/>
        </p:nvSpPr>
        <p:spPr>
          <a:xfrm>
            <a:off x="5314251" y="3929669"/>
            <a:ext cx="6181456" cy="740223"/>
          </a:xfrm>
          <a:prstGeom prst="rect">
            <a:avLst/>
          </a:prstGeom>
        </p:spPr>
        <p:txBody>
          <a:bodyPr vert="horz" lIns="76200" tIns="38100" rIns="76200" bIns="38100" rtlCol="0" anchor="t">
            <a:no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defTabSz="424282">
              <a:spcAft>
                <a:spcPts val="600"/>
              </a:spcAft>
            </a:pPr>
            <a:r>
              <a:rPr lang="en-US" sz="2088" b="0" i="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heavy workloads often spend more time waiting than running CPU instructions</a:t>
            </a:r>
            <a:endParaRPr lang="en-US" sz="3600" b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84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4F62B314-3BB2-C742-A583-0375903D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2900">
                <a:latin typeface="+mn-lt"/>
                <a:ea typeface="+mn-ea"/>
                <a:cs typeface="+mn-cs"/>
              </a:rPr>
              <a:t>Most modern application frameworks make it possible to handle multiple concurrent requests in a single application process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6BD9D57-B079-B043-AB3D-AB0746B8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98810"/>
            <a:ext cx="3012524" cy="3012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544806-B938-B842-A79E-1DD921D9E1FC}"/>
              </a:ext>
            </a:extLst>
          </p:cNvPr>
          <p:cNvSpPr txBox="1"/>
          <p:nvPr/>
        </p:nvSpPr>
        <p:spPr>
          <a:xfrm>
            <a:off x="1378279" y="3757471"/>
            <a:ext cx="2221489" cy="512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2659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Event Loop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F3FB4B-D7A5-314F-BAE2-A2E00A91C1AE}"/>
              </a:ext>
            </a:extLst>
          </p:cNvPr>
          <p:cNvSpPr/>
          <p:nvPr/>
        </p:nvSpPr>
        <p:spPr>
          <a:xfrm>
            <a:off x="5137032" y="2928481"/>
            <a:ext cx="1436047" cy="6817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>
              <a:spcAft>
                <a:spcPts val="600"/>
              </a:spcAft>
            </a:pPr>
            <a:r>
              <a:rPr lang="en-US" sz="146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Validate Input Payload (1ms)</a:t>
            </a:r>
            <a:endParaRPr lang="en-US" sz="1333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6E4C20-38C0-1147-B060-B268EE401F84}"/>
              </a:ext>
            </a:extLst>
          </p:cNvPr>
          <p:cNvSpPr/>
          <p:nvPr/>
        </p:nvSpPr>
        <p:spPr>
          <a:xfrm>
            <a:off x="5137032" y="4391734"/>
            <a:ext cx="1461142" cy="7681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>
              <a:spcAft>
                <a:spcPts val="600"/>
              </a:spcAft>
            </a:pPr>
            <a:r>
              <a:rPr lang="en-US" sz="146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JSON serialization (8ms)</a:t>
            </a:r>
            <a:endParaRPr lang="en-US" sz="1333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81F3CB-D65B-3C4B-B317-CCFB60DA577A}"/>
              </a:ext>
            </a:extLst>
          </p:cNvPr>
          <p:cNvSpPr/>
          <p:nvPr/>
        </p:nvSpPr>
        <p:spPr>
          <a:xfrm>
            <a:off x="5137032" y="3688619"/>
            <a:ext cx="1461142" cy="62474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5840">
              <a:spcAft>
                <a:spcPts val="600"/>
              </a:spcAft>
            </a:pPr>
            <a:r>
              <a:rPr lang="en-US" sz="1466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Handle DB response (1ms)</a:t>
            </a:r>
            <a:endParaRPr lang="en-US" sz="133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74A3F-C0DE-6A4F-B273-D9D6D1DEEA5E}"/>
              </a:ext>
            </a:extLst>
          </p:cNvPr>
          <p:cNvSpPr txBox="1"/>
          <p:nvPr/>
        </p:nvSpPr>
        <p:spPr>
          <a:xfrm>
            <a:off x="7049894" y="2835565"/>
            <a:ext cx="4303906" cy="2701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5840">
              <a:spcAft>
                <a:spcPts val="600"/>
              </a:spcAft>
            </a:pPr>
            <a:r>
              <a:rPr lang="en-US" sz="2659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Each second has 1000ms for a CPU core to do work.</a:t>
            </a:r>
          </a:p>
          <a:p>
            <a:pPr defTabSz="1005840">
              <a:spcAft>
                <a:spcPts val="600"/>
              </a:spcAft>
            </a:pPr>
            <a:endParaRPr lang="en-US" sz="2659" kern="1200">
              <a:solidFill>
                <a:schemeClr val="tx1"/>
              </a:solidFill>
              <a:latin typeface="Amazon Ember" panose="020B0603020204020204" pitchFamily="34" charset="0"/>
              <a:ea typeface="+mn-ea"/>
              <a:cs typeface="+mn-cs"/>
            </a:endParaRPr>
          </a:p>
          <a:p>
            <a:pPr defTabSz="1005840">
              <a:spcAft>
                <a:spcPts val="600"/>
              </a:spcAft>
            </a:pPr>
            <a:r>
              <a:rPr lang="en-US" sz="2659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Grab more work off the event loop whenever we are waiting on I/O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6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concurrency?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DF1E-45A2-D545-B6A8-7FE089C0E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Why should I care about concurrency?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5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1E4DAD62-6E31-C745-B53D-1F46035E9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>
                <a:latin typeface="+mn-lt"/>
                <a:ea typeface="+mn-ea"/>
                <a:cs typeface="+mn-cs"/>
              </a:rPr>
              <a:t>Instead of doing nothing while waiting, grab another event and do some work while we wait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C60BD-4BB2-7540-81BD-2ED0CA276F0A}"/>
              </a:ext>
            </a:extLst>
          </p:cNvPr>
          <p:cNvSpPr/>
          <p:nvPr/>
        </p:nvSpPr>
        <p:spPr>
          <a:xfrm>
            <a:off x="1750230" y="2840219"/>
            <a:ext cx="1153621" cy="5018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17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Validate Input Payload (1ms)</a:t>
            </a:r>
            <a:endParaRPr lang="en-US" sz="133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BBE3AA-F13E-3648-AD28-8D96C6994C6E}"/>
              </a:ext>
            </a:extLst>
          </p:cNvPr>
          <p:cNvSpPr/>
          <p:nvPr/>
        </p:nvSpPr>
        <p:spPr>
          <a:xfrm>
            <a:off x="8515690" y="2855460"/>
            <a:ext cx="1419055" cy="506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17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JSON serialization (8ms)</a:t>
            </a:r>
            <a:endParaRPr lang="en-US" sz="133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D8C88D-6288-3F48-95B5-50D800BFFA14}"/>
              </a:ext>
            </a:extLst>
          </p:cNvPr>
          <p:cNvSpPr/>
          <p:nvPr/>
        </p:nvSpPr>
        <p:spPr>
          <a:xfrm>
            <a:off x="4558749" y="2867168"/>
            <a:ext cx="1173781" cy="5018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17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Handle DB response (1ms)</a:t>
            </a:r>
            <a:endParaRPr lang="en-US" sz="1333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C26301-3015-D048-B47B-E8DFA84B600F}"/>
              </a:ext>
            </a:extLst>
          </p:cNvPr>
          <p:cNvCxnSpPr>
            <a:cxnSpLocks/>
          </p:cNvCxnSpPr>
          <p:nvPr/>
        </p:nvCxnSpPr>
        <p:spPr>
          <a:xfrm flipV="1">
            <a:off x="986766" y="2517732"/>
            <a:ext cx="10367034" cy="7595"/>
          </a:xfrm>
          <a:prstGeom prst="straightConnector1">
            <a:avLst/>
          </a:prstGeom>
          <a:ln w="889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729C4AB-E1FF-DD49-A19D-DCB58D20281B}"/>
              </a:ext>
            </a:extLst>
          </p:cNvPr>
          <p:cNvSpPr txBox="1"/>
          <p:nvPr/>
        </p:nvSpPr>
        <p:spPr>
          <a:xfrm>
            <a:off x="986766" y="2127854"/>
            <a:ext cx="1553668" cy="419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2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Time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1A2632-58EF-9E4A-890F-E370A82DF349}"/>
              </a:ext>
            </a:extLst>
          </p:cNvPr>
          <p:cNvCxnSpPr>
            <a:cxnSpLocks/>
          </p:cNvCxnSpPr>
          <p:nvPr/>
        </p:nvCxnSpPr>
        <p:spPr>
          <a:xfrm>
            <a:off x="2992697" y="3112455"/>
            <a:ext cx="1451529" cy="0"/>
          </a:xfrm>
          <a:prstGeom prst="straightConnector1">
            <a:avLst/>
          </a:prstGeom>
          <a:ln>
            <a:solidFill>
              <a:schemeClr val="tx1">
                <a:lumMod val="95000"/>
                <a:alpha val="9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7E6DA4-949A-034D-B92B-A7CDBAE8C123}"/>
              </a:ext>
            </a:extLst>
          </p:cNvPr>
          <p:cNvSpPr txBox="1"/>
          <p:nvPr/>
        </p:nvSpPr>
        <p:spPr>
          <a:xfrm>
            <a:off x="3060822" y="2799351"/>
            <a:ext cx="208481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32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Waiting for DB</a:t>
            </a:r>
            <a:endParaRPr lang="en-US" sz="15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42D07F-2BF5-6F41-88E3-AE2AD6E0527B}"/>
              </a:ext>
            </a:extLst>
          </p:cNvPr>
          <p:cNvSpPr/>
          <p:nvPr/>
        </p:nvSpPr>
        <p:spPr>
          <a:xfrm>
            <a:off x="2929450" y="3602147"/>
            <a:ext cx="1173781" cy="506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17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Validate Input Payload (1ms)</a:t>
            </a:r>
            <a:endParaRPr lang="en-US" sz="1333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EB482-8BCE-F749-80A4-ADF3BC1D4206}"/>
              </a:ext>
            </a:extLst>
          </p:cNvPr>
          <p:cNvCxnSpPr>
            <a:cxnSpLocks/>
          </p:cNvCxnSpPr>
          <p:nvPr/>
        </p:nvCxnSpPr>
        <p:spPr>
          <a:xfrm>
            <a:off x="5792131" y="3112455"/>
            <a:ext cx="2663960" cy="0"/>
          </a:xfrm>
          <a:prstGeom prst="straightConnector1">
            <a:avLst/>
          </a:prstGeom>
          <a:ln>
            <a:solidFill>
              <a:schemeClr val="tx1">
                <a:lumMod val="95000"/>
                <a:alpha val="9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A6DCBF-876E-3C47-964C-473AA1C05EAB}"/>
              </a:ext>
            </a:extLst>
          </p:cNvPr>
          <p:cNvSpPr txBox="1"/>
          <p:nvPr/>
        </p:nvSpPr>
        <p:spPr>
          <a:xfrm>
            <a:off x="5872583" y="2806227"/>
            <a:ext cx="258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32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Waiting for downstream service</a:t>
            </a:r>
            <a:endParaRPr lang="en-US" sz="15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F07173-3490-6E4B-B704-D8F8506F538F}"/>
              </a:ext>
            </a:extLst>
          </p:cNvPr>
          <p:cNvCxnSpPr>
            <a:cxnSpLocks/>
          </p:cNvCxnSpPr>
          <p:nvPr/>
        </p:nvCxnSpPr>
        <p:spPr>
          <a:xfrm>
            <a:off x="4236159" y="3938736"/>
            <a:ext cx="1478155" cy="0"/>
          </a:xfrm>
          <a:prstGeom prst="straightConnector1">
            <a:avLst/>
          </a:prstGeom>
          <a:ln>
            <a:solidFill>
              <a:schemeClr val="tx1">
                <a:lumMod val="95000"/>
                <a:alpha val="9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37DD165-E5C3-A344-B67A-F51256D6C988}"/>
              </a:ext>
            </a:extLst>
          </p:cNvPr>
          <p:cNvSpPr txBox="1"/>
          <p:nvPr/>
        </p:nvSpPr>
        <p:spPr>
          <a:xfrm>
            <a:off x="4304284" y="3625632"/>
            <a:ext cx="208481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32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Waiting for DB</a:t>
            </a:r>
            <a:endParaRPr lang="en-US" sz="15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D50BE1-F0C0-8248-9E33-D04C636B2B01}"/>
              </a:ext>
            </a:extLst>
          </p:cNvPr>
          <p:cNvSpPr/>
          <p:nvPr/>
        </p:nvSpPr>
        <p:spPr>
          <a:xfrm>
            <a:off x="5792131" y="3604697"/>
            <a:ext cx="1173781" cy="5018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17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Handle DB response (1ms)</a:t>
            </a:r>
            <a:endParaRPr lang="en-US" sz="1333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D8FB1F-B5D1-B94A-845E-7B83A4BCA752}"/>
              </a:ext>
            </a:extLst>
          </p:cNvPr>
          <p:cNvCxnSpPr>
            <a:cxnSpLocks/>
          </p:cNvCxnSpPr>
          <p:nvPr/>
        </p:nvCxnSpPr>
        <p:spPr>
          <a:xfrm flipV="1">
            <a:off x="7043728" y="3908943"/>
            <a:ext cx="2803410" cy="1054"/>
          </a:xfrm>
          <a:prstGeom prst="straightConnector1">
            <a:avLst/>
          </a:prstGeom>
          <a:ln>
            <a:solidFill>
              <a:schemeClr val="tx1">
                <a:lumMod val="95000"/>
                <a:alpha val="99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5D8B023-B1B8-104A-B3AB-809A21BFA422}"/>
              </a:ext>
            </a:extLst>
          </p:cNvPr>
          <p:cNvSpPr txBox="1"/>
          <p:nvPr/>
        </p:nvSpPr>
        <p:spPr>
          <a:xfrm>
            <a:off x="7043728" y="3612413"/>
            <a:ext cx="258350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32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Waiting for downstream service</a:t>
            </a:r>
            <a:endParaRPr lang="en-US" sz="15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871CE7-9978-EB49-A0A4-C7092A3E41B0}"/>
              </a:ext>
            </a:extLst>
          </p:cNvPr>
          <p:cNvSpPr/>
          <p:nvPr/>
        </p:nvSpPr>
        <p:spPr>
          <a:xfrm>
            <a:off x="9934745" y="3571098"/>
            <a:ext cx="1419055" cy="50697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4672">
              <a:spcAft>
                <a:spcPts val="600"/>
              </a:spcAft>
            </a:pPr>
            <a:r>
              <a:rPr lang="en-US" sz="117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JSON serialization (8ms)</a:t>
            </a:r>
            <a:endParaRPr lang="en-US" sz="1333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C0F6B6-565B-7F48-A61B-3311FAC91413}"/>
              </a:ext>
            </a:extLst>
          </p:cNvPr>
          <p:cNvSpPr txBox="1"/>
          <p:nvPr/>
        </p:nvSpPr>
        <p:spPr>
          <a:xfrm>
            <a:off x="1592662" y="4681684"/>
            <a:ext cx="8862619" cy="155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212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The event loop schedules work into all 1000ms of time per second.</a:t>
            </a:r>
          </a:p>
          <a:p>
            <a:pPr defTabSz="804672">
              <a:spcAft>
                <a:spcPts val="600"/>
              </a:spcAft>
            </a:pPr>
            <a:endParaRPr lang="en-US" sz="2127" kern="1200">
              <a:solidFill>
                <a:schemeClr val="tx1"/>
              </a:solidFill>
              <a:latin typeface="Amazon Ember" panose="020B0603020204020204" pitchFamily="34" charset="0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US" sz="212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 single application process can keep the CPU core busy by doing other work (like answering another HTTP request) while it waits on I/O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2F7C89-0C49-174E-A601-F5D9EAB14982}"/>
              </a:ext>
            </a:extLst>
          </p:cNvPr>
          <p:cNvSpPr txBox="1"/>
          <p:nvPr/>
        </p:nvSpPr>
        <p:spPr>
          <a:xfrm>
            <a:off x="838200" y="2921704"/>
            <a:ext cx="92023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32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Request 1</a:t>
            </a:r>
            <a:endParaRPr lang="en-US" sz="15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A167C7-A0FE-B24F-9473-DCCE96BA8387}"/>
              </a:ext>
            </a:extLst>
          </p:cNvPr>
          <p:cNvSpPr txBox="1"/>
          <p:nvPr/>
        </p:nvSpPr>
        <p:spPr>
          <a:xfrm>
            <a:off x="1970305" y="3678446"/>
            <a:ext cx="92023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32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Request 2</a:t>
            </a:r>
            <a:endParaRPr lang="en-US" sz="15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06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958FF97-F39E-E44E-9506-2E4712A7C36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731520" rtl="0" eaLnBrk="1" latinLnBrk="0" hangingPunct="1">
              <a:spcBef>
                <a:spcPct val="0"/>
              </a:spcBef>
              <a:buNone/>
              <a:defRPr sz="3800" b="1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can do batch calls with AWS services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0140A3-B435-A848-BE88-C07BBD87F2EC}"/>
              </a:ext>
            </a:extLst>
          </p:cNvPr>
          <p:cNvSpPr/>
          <p:nvPr/>
        </p:nvSpPr>
        <p:spPr>
          <a:xfrm>
            <a:off x="1156777" y="5384478"/>
            <a:ext cx="1454379" cy="331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Monaco" pitchFamily="2" charset="77"/>
                <a:ea typeface="+mn-ea"/>
                <a:cs typeface="+mn-cs"/>
              </a:rPr>
              <a:t>BatchWriteItem</a:t>
            </a:r>
            <a:endParaRPr lang="en-US" sz="15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D8A85AD-8DC0-574D-85B0-A04F17C07748}"/>
              </a:ext>
            </a:extLst>
          </p:cNvPr>
          <p:cNvSpPr/>
          <p:nvPr/>
        </p:nvSpPr>
        <p:spPr>
          <a:xfrm>
            <a:off x="1156776" y="5841722"/>
            <a:ext cx="1295330" cy="331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Monaco" pitchFamily="2" charset="77"/>
                <a:ea typeface="+mn-ea"/>
                <a:cs typeface="+mn-cs"/>
              </a:rPr>
              <a:t>BatchGetItem</a:t>
            </a:r>
            <a:endParaRPr lang="en-US" sz="1500"/>
          </a:p>
        </p:txBody>
      </p:sp>
      <p:pic>
        <p:nvPicPr>
          <p:cNvPr id="29" name="Graphic 23">
            <a:extLst>
              <a:ext uri="{FF2B5EF4-FFF2-40B4-BE49-F238E27FC236}">
                <a16:creationId xmlns:a16="http://schemas.microsoft.com/office/drawing/2014/main" id="{BAA3DC98-2279-EA4A-826A-49B97841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406" y="2965398"/>
            <a:ext cx="1194618" cy="119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3277ABF5-1689-B048-BA65-7295ED32C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086" y="4236224"/>
            <a:ext cx="1946399" cy="72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-US" altLang="en-US" sz="204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DynamoDB</a:t>
            </a:r>
            <a:endParaRPr lang="en-US" altLang="en-US" sz="2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raphic 26">
            <a:extLst>
              <a:ext uri="{FF2B5EF4-FFF2-40B4-BE49-F238E27FC236}">
                <a16:creationId xmlns:a16="http://schemas.microsoft.com/office/drawing/2014/main" id="{690A63EB-AD9C-7E44-834E-8F105998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17" y="2965398"/>
            <a:ext cx="1194617" cy="119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1">
            <a:extLst>
              <a:ext uri="{FF2B5EF4-FFF2-40B4-BE49-F238E27FC236}">
                <a16:creationId xmlns:a16="http://schemas.microsoft.com/office/drawing/2014/main" id="{F076801F-B73B-EA43-847C-41899647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348" y="4277671"/>
            <a:ext cx="3133756" cy="72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-US" altLang="en-US" sz="204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Simple Queue Service (Amazon SQS)</a:t>
            </a:r>
            <a:endParaRPr lang="en-US" altLang="en-US" sz="2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3C3E37-02DB-6A46-883A-A8126504F670}"/>
              </a:ext>
            </a:extLst>
          </p:cNvPr>
          <p:cNvSpPr/>
          <p:nvPr/>
        </p:nvSpPr>
        <p:spPr>
          <a:xfrm>
            <a:off x="4584944" y="5441002"/>
            <a:ext cx="1738646" cy="331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Monaco" pitchFamily="2" charset="77"/>
                <a:ea typeface="+mn-ea"/>
                <a:cs typeface="+mn-cs"/>
              </a:rPr>
              <a:t>SendMessageBatch</a:t>
            </a:r>
            <a:endParaRPr lang="en-US" sz="1500"/>
          </a:p>
        </p:txBody>
      </p:sp>
      <p:pic>
        <p:nvPicPr>
          <p:cNvPr id="34" name="Graphic 24">
            <a:extLst>
              <a:ext uri="{FF2B5EF4-FFF2-40B4-BE49-F238E27FC236}">
                <a16:creationId xmlns:a16="http://schemas.microsoft.com/office/drawing/2014/main" id="{070EA216-3927-E240-A0DA-D4C0D4AD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275" y="2965398"/>
            <a:ext cx="1194616" cy="119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9">
            <a:extLst>
              <a:ext uri="{FF2B5EF4-FFF2-40B4-BE49-F238E27FC236}">
                <a16:creationId xmlns:a16="http://schemas.microsoft.com/office/drawing/2014/main" id="{CB933EFC-D030-4049-BF93-AE161D94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431" y="4277670"/>
            <a:ext cx="3498368" cy="725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32688">
              <a:spcAft>
                <a:spcPts val="600"/>
              </a:spcAft>
            </a:pPr>
            <a:r>
              <a:rPr lang="en-US" altLang="en-US" sz="204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Simple Notification Service (Amazon SNS)</a:t>
            </a:r>
            <a:endParaRPr lang="en-US" altLang="en-US" sz="200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99F688-F47C-CD48-87ED-D7D172DD3A6F}"/>
              </a:ext>
            </a:extLst>
          </p:cNvPr>
          <p:cNvSpPr/>
          <p:nvPr/>
        </p:nvSpPr>
        <p:spPr>
          <a:xfrm>
            <a:off x="8390862" y="5441002"/>
            <a:ext cx="1219647" cy="331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1530" kern="1200" err="1">
                <a:solidFill>
                  <a:schemeClr val="tx1"/>
                </a:solidFill>
                <a:latin typeface="Monaco" pitchFamily="2" charset="77"/>
                <a:ea typeface="+mn-ea"/>
                <a:cs typeface="+mn-cs"/>
              </a:rPr>
              <a:t>PublishBatch</a:t>
            </a:r>
            <a:endParaRPr lang="en-US" sz="15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2323E7-1958-4A43-9C1E-592E01F89F8F}"/>
              </a:ext>
            </a:extLst>
          </p:cNvPr>
          <p:cNvSpPr txBox="1"/>
          <p:nvPr/>
        </p:nvSpPr>
        <p:spPr>
          <a:xfrm>
            <a:off x="838200" y="1829758"/>
            <a:ext cx="10515600" cy="475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32688">
              <a:spcAft>
                <a:spcPts val="600"/>
              </a:spcAft>
            </a:pPr>
            <a:r>
              <a:rPr lang="en-US" sz="2465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(Not an exhaustive list)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199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>
                <a:latin typeface="+mn-lt"/>
                <a:ea typeface="+mn-ea"/>
                <a:cs typeface="+mn-cs"/>
              </a:rPr>
              <a:t>Downsides of concurrency: What happens if you have too many requests per second?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4CD6DB3F-E6C1-0C47-A579-9003BC6DA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4262" y="3000728"/>
            <a:ext cx="2320993" cy="23209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472453-2A1B-7A43-9C0A-5E423D94F25C}"/>
              </a:ext>
            </a:extLst>
          </p:cNvPr>
          <p:cNvSpPr txBox="1"/>
          <p:nvPr/>
        </p:nvSpPr>
        <p:spPr>
          <a:xfrm>
            <a:off x="1670365" y="3970461"/>
            <a:ext cx="1711542" cy="408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77240">
              <a:spcAft>
                <a:spcPts val="600"/>
              </a:spcAft>
            </a:pPr>
            <a:r>
              <a:rPr lang="en-US" sz="2054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Event Loop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8A02D0-3C8E-3745-8566-46BC6BB65C82}"/>
              </a:ext>
            </a:extLst>
          </p:cNvPr>
          <p:cNvSpPr/>
          <p:nvPr/>
        </p:nvSpPr>
        <p:spPr>
          <a:xfrm>
            <a:off x="4398806" y="2594558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4E569E-DC43-1F4B-BB97-9F46B203CBB2}"/>
              </a:ext>
            </a:extLst>
          </p:cNvPr>
          <p:cNvSpPr/>
          <p:nvPr/>
        </p:nvSpPr>
        <p:spPr>
          <a:xfrm>
            <a:off x="4398806" y="2894802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2CD079-725F-C84B-923E-78E5131B61EB}"/>
              </a:ext>
            </a:extLst>
          </p:cNvPr>
          <p:cNvSpPr/>
          <p:nvPr/>
        </p:nvSpPr>
        <p:spPr>
          <a:xfrm>
            <a:off x="4398806" y="3200108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B5679A-F9F6-3E4E-9B70-FEF3FBD824BF}"/>
              </a:ext>
            </a:extLst>
          </p:cNvPr>
          <p:cNvSpPr/>
          <p:nvPr/>
        </p:nvSpPr>
        <p:spPr>
          <a:xfrm>
            <a:off x="4398808" y="3495292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1BD57-2752-4E48-8398-B392D924157A}"/>
              </a:ext>
            </a:extLst>
          </p:cNvPr>
          <p:cNvSpPr/>
          <p:nvPr/>
        </p:nvSpPr>
        <p:spPr>
          <a:xfrm>
            <a:off x="4398807" y="3800597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9DE296-F45E-9946-8D92-8D2ED33CA412}"/>
              </a:ext>
            </a:extLst>
          </p:cNvPr>
          <p:cNvSpPr/>
          <p:nvPr/>
        </p:nvSpPr>
        <p:spPr>
          <a:xfrm>
            <a:off x="4398806" y="4100842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15B8AF7-A624-9149-B945-9E1A0D5B1E91}"/>
              </a:ext>
            </a:extLst>
          </p:cNvPr>
          <p:cNvSpPr/>
          <p:nvPr/>
        </p:nvSpPr>
        <p:spPr>
          <a:xfrm>
            <a:off x="4398806" y="4401086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4FD7004-9D94-774F-B456-16143B8DE96F}"/>
              </a:ext>
            </a:extLst>
          </p:cNvPr>
          <p:cNvSpPr/>
          <p:nvPr/>
        </p:nvSpPr>
        <p:spPr>
          <a:xfrm>
            <a:off x="4398806" y="4706391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D117AD-2D73-B549-BF5E-820C2F6A472E}"/>
              </a:ext>
            </a:extLst>
          </p:cNvPr>
          <p:cNvSpPr/>
          <p:nvPr/>
        </p:nvSpPr>
        <p:spPr>
          <a:xfrm>
            <a:off x="4398808" y="5001576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3A1D2C-8B74-C848-ADA0-60A107F9F527}"/>
              </a:ext>
            </a:extLst>
          </p:cNvPr>
          <p:cNvSpPr/>
          <p:nvPr/>
        </p:nvSpPr>
        <p:spPr>
          <a:xfrm>
            <a:off x="4398807" y="5306880"/>
            <a:ext cx="1161685" cy="2585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77240">
              <a:spcAft>
                <a:spcPts val="600"/>
              </a:spcAft>
            </a:pPr>
            <a:r>
              <a:rPr lang="en-US" sz="1133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Code to run</a:t>
            </a:r>
            <a:endParaRPr lang="en-US" sz="1333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EDC6FE-A61F-5B44-B4F5-BEF7E21CE3B9}"/>
              </a:ext>
            </a:extLst>
          </p:cNvPr>
          <p:cNvCxnSpPr/>
          <p:nvPr/>
        </p:nvCxnSpPr>
        <p:spPr>
          <a:xfrm>
            <a:off x="7008037" y="2971870"/>
            <a:ext cx="0" cy="2516851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E9E81E-8AF8-3549-A039-B926E79CDB56}"/>
              </a:ext>
            </a:extLst>
          </p:cNvPr>
          <p:cNvCxnSpPr>
            <a:cxnSpLocks/>
          </p:cNvCxnSpPr>
          <p:nvPr/>
        </p:nvCxnSpPr>
        <p:spPr>
          <a:xfrm>
            <a:off x="7008037" y="5460962"/>
            <a:ext cx="3821543" cy="0"/>
          </a:xfrm>
          <a:prstGeom prst="line">
            <a:avLst/>
          </a:prstGeom>
          <a:ln w="698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B5573DB-4C88-B447-8A1F-1031C4AFC619}"/>
              </a:ext>
            </a:extLst>
          </p:cNvPr>
          <p:cNvSpPr txBox="1"/>
          <p:nvPr/>
        </p:nvSpPr>
        <p:spPr>
          <a:xfrm>
            <a:off x="7662200" y="2923033"/>
            <a:ext cx="975304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rgbClr val="055B7D"/>
                </a:solidFill>
                <a:latin typeface="+mn-lt"/>
                <a:ea typeface="+mn-ea"/>
                <a:cs typeface="+mn-cs"/>
              </a:rPr>
              <a:t>CPU</a:t>
            </a:r>
            <a:endParaRPr lang="en-US" sz="2333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3606F-57B5-5849-9E2D-E4C297AE6086}"/>
              </a:ext>
            </a:extLst>
          </p:cNvPr>
          <p:cNvSpPr txBox="1"/>
          <p:nvPr/>
        </p:nvSpPr>
        <p:spPr>
          <a:xfrm>
            <a:off x="6134518" y="5182871"/>
            <a:ext cx="975304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0%</a:t>
            </a:r>
            <a:endParaRPr lang="en-US" sz="233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C66E28-0941-B942-92D6-FC213947F933}"/>
              </a:ext>
            </a:extLst>
          </p:cNvPr>
          <p:cNvSpPr txBox="1"/>
          <p:nvPr/>
        </p:nvSpPr>
        <p:spPr>
          <a:xfrm>
            <a:off x="6078804" y="2860912"/>
            <a:ext cx="975304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</a:t>
            </a:r>
            <a:endParaRPr lang="en-US" sz="2333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8E7499-16F3-DA43-B4F0-22AFCBCBD5AF}"/>
              </a:ext>
            </a:extLst>
          </p:cNvPr>
          <p:cNvSpPr txBox="1"/>
          <p:nvPr/>
        </p:nvSpPr>
        <p:spPr>
          <a:xfrm>
            <a:off x="6825866" y="5594972"/>
            <a:ext cx="3096617" cy="702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CPU saturates the response time skyrockets</a:t>
            </a:r>
            <a:endParaRPr lang="en-US" sz="2333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317F9A6-0055-0845-87D1-13CAADEB4FA2}"/>
              </a:ext>
            </a:extLst>
          </p:cNvPr>
          <p:cNvSpPr/>
          <p:nvPr/>
        </p:nvSpPr>
        <p:spPr>
          <a:xfrm rot="10800000">
            <a:off x="7025369" y="3039995"/>
            <a:ext cx="1557611" cy="2364789"/>
          </a:xfrm>
          <a:custGeom>
            <a:avLst/>
            <a:gdLst>
              <a:gd name="connsiteX0" fmla="*/ 0 w 5133703"/>
              <a:gd name="connsiteY0" fmla="*/ 3622837 h 3622837"/>
              <a:gd name="connsiteX1" fmla="*/ 1149531 w 5133703"/>
              <a:gd name="connsiteY1" fmla="*/ 1219271 h 3622837"/>
              <a:gd name="connsiteX2" fmla="*/ 2521131 w 5133703"/>
              <a:gd name="connsiteY2" fmla="*/ 161180 h 3622837"/>
              <a:gd name="connsiteX3" fmla="*/ 5133703 w 5133703"/>
              <a:gd name="connsiteY3" fmla="*/ 4425 h 362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3703" h="3622837">
                <a:moveTo>
                  <a:pt x="0" y="3622837"/>
                </a:moveTo>
                <a:cubicBezTo>
                  <a:pt x="364671" y="2709525"/>
                  <a:pt x="729343" y="1796214"/>
                  <a:pt x="1149531" y="1219271"/>
                </a:cubicBezTo>
                <a:cubicBezTo>
                  <a:pt x="1569719" y="642328"/>
                  <a:pt x="1857102" y="363654"/>
                  <a:pt x="2521131" y="161180"/>
                </a:cubicBezTo>
                <a:cubicBezTo>
                  <a:pt x="3185160" y="-41294"/>
                  <a:pt x="5133703" y="4425"/>
                  <a:pt x="5133703" y="4425"/>
                </a:cubicBezTo>
              </a:path>
            </a:pathLst>
          </a:custGeom>
          <a:noFill/>
          <a:ln w="762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C7A923-4306-E74B-AC87-2D3037605239}"/>
              </a:ext>
            </a:extLst>
          </p:cNvPr>
          <p:cNvSpPr txBox="1"/>
          <p:nvPr/>
        </p:nvSpPr>
        <p:spPr>
          <a:xfrm>
            <a:off x="6089569" y="4051258"/>
            <a:ext cx="975304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endParaRPr lang="en-US" sz="2333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74CB2EFF-6BFA-F64D-AA0C-866B98B86CB1}"/>
              </a:ext>
            </a:extLst>
          </p:cNvPr>
          <p:cNvSpPr/>
          <p:nvPr/>
        </p:nvSpPr>
        <p:spPr>
          <a:xfrm>
            <a:off x="7033655" y="1926266"/>
            <a:ext cx="2130361" cy="3489623"/>
          </a:xfrm>
          <a:custGeom>
            <a:avLst/>
            <a:gdLst>
              <a:gd name="connsiteX0" fmla="*/ 3022 w 3007479"/>
              <a:gd name="connsiteY0" fmla="*/ 4924697 h 4926382"/>
              <a:gd name="connsiteX1" fmla="*/ 94462 w 3007479"/>
              <a:gd name="connsiteY1" fmla="*/ 4911634 h 4926382"/>
              <a:gd name="connsiteX2" fmla="*/ 825982 w 3007479"/>
              <a:gd name="connsiteY2" fmla="*/ 4754880 h 4926382"/>
              <a:gd name="connsiteX3" fmla="*/ 1714257 w 3007479"/>
              <a:gd name="connsiteY3" fmla="*/ 4101737 h 4926382"/>
              <a:gd name="connsiteX4" fmla="*/ 2511091 w 3007479"/>
              <a:gd name="connsiteY4" fmla="*/ 2377440 h 4926382"/>
              <a:gd name="connsiteX5" fmla="*/ 2916039 w 3007479"/>
              <a:gd name="connsiteY5" fmla="*/ 666206 h 4926382"/>
              <a:gd name="connsiteX6" fmla="*/ 3007479 w 3007479"/>
              <a:gd name="connsiteY6" fmla="*/ 0 h 492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479" h="4926382">
                <a:moveTo>
                  <a:pt x="3022" y="4924697"/>
                </a:moveTo>
                <a:cubicBezTo>
                  <a:pt x="-19838" y="4932317"/>
                  <a:pt x="94462" y="4911634"/>
                  <a:pt x="94462" y="4911634"/>
                </a:cubicBezTo>
                <a:cubicBezTo>
                  <a:pt x="231622" y="4883331"/>
                  <a:pt x="556016" y="4889863"/>
                  <a:pt x="825982" y="4754880"/>
                </a:cubicBezTo>
                <a:cubicBezTo>
                  <a:pt x="1095948" y="4619897"/>
                  <a:pt x="1433406" y="4497977"/>
                  <a:pt x="1714257" y="4101737"/>
                </a:cubicBezTo>
                <a:cubicBezTo>
                  <a:pt x="1995108" y="3705497"/>
                  <a:pt x="2310794" y="2950028"/>
                  <a:pt x="2511091" y="2377440"/>
                </a:cubicBezTo>
                <a:cubicBezTo>
                  <a:pt x="2711388" y="1804852"/>
                  <a:pt x="2833308" y="1062446"/>
                  <a:pt x="2916039" y="666206"/>
                </a:cubicBezTo>
                <a:cubicBezTo>
                  <a:pt x="2998770" y="269966"/>
                  <a:pt x="3003124" y="134983"/>
                  <a:pt x="3007479" y="0"/>
                </a:cubicBezTo>
              </a:path>
            </a:pathLst>
          </a:custGeom>
          <a:noFill/>
          <a:ln w="6985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0A0162-2A8F-3144-9FAE-48170E02CC1F}"/>
              </a:ext>
            </a:extLst>
          </p:cNvPr>
          <p:cNvSpPr txBox="1"/>
          <p:nvPr/>
        </p:nvSpPr>
        <p:spPr>
          <a:xfrm>
            <a:off x="9143563" y="2244392"/>
            <a:ext cx="1481464" cy="702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rgbClr val="A52500"/>
                </a:solidFill>
                <a:latin typeface="+mn-lt"/>
                <a:ea typeface="+mn-ea"/>
                <a:cs typeface="+mn-cs"/>
              </a:rPr>
              <a:t>Response Time</a:t>
            </a:r>
            <a:endParaRPr lang="en-US" sz="2333">
              <a:solidFill>
                <a:schemeClr val="accent2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11E8726-16B7-8B47-8559-9C1577ED2975}"/>
              </a:ext>
            </a:extLst>
          </p:cNvPr>
          <p:cNvCxnSpPr>
            <a:cxnSpLocks/>
          </p:cNvCxnSpPr>
          <p:nvPr/>
        </p:nvCxnSpPr>
        <p:spPr>
          <a:xfrm flipV="1">
            <a:off x="7025369" y="5374413"/>
            <a:ext cx="1313239" cy="51290"/>
          </a:xfrm>
          <a:prstGeom prst="line">
            <a:avLst/>
          </a:prstGeom>
          <a:ln w="92075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8E303BF-0A56-1A4A-8B23-8B28967D3E19}"/>
              </a:ext>
            </a:extLst>
          </p:cNvPr>
          <p:cNvSpPr txBox="1"/>
          <p:nvPr/>
        </p:nvSpPr>
        <p:spPr>
          <a:xfrm>
            <a:off x="9752666" y="4236570"/>
            <a:ext cx="1185072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rgbClr val="951B89"/>
                </a:solidFill>
                <a:latin typeface="+mn-lt"/>
                <a:ea typeface="+mn-ea"/>
                <a:cs typeface="+mn-cs"/>
              </a:rPr>
              <a:t>Memory</a:t>
            </a:r>
            <a:endParaRPr lang="en-US" sz="2333">
              <a:solidFill>
                <a:schemeClr val="accent5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558052F-0476-B34F-B3E1-724F34881A3A}"/>
              </a:ext>
            </a:extLst>
          </p:cNvPr>
          <p:cNvCxnSpPr>
            <a:cxnSpLocks/>
          </p:cNvCxnSpPr>
          <p:nvPr/>
        </p:nvCxnSpPr>
        <p:spPr>
          <a:xfrm flipV="1">
            <a:off x="8313081" y="4351987"/>
            <a:ext cx="1498692" cy="1025533"/>
          </a:xfrm>
          <a:prstGeom prst="line">
            <a:avLst/>
          </a:prstGeom>
          <a:ln w="92075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7082485-6461-404D-9660-BC2B85E6CD48}"/>
              </a:ext>
            </a:extLst>
          </p:cNvPr>
          <p:cNvSpPr txBox="1"/>
          <p:nvPr/>
        </p:nvSpPr>
        <p:spPr>
          <a:xfrm>
            <a:off x="3268038" y="5652562"/>
            <a:ext cx="3096617" cy="39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77240">
              <a:spcAft>
                <a:spcPts val="600"/>
              </a:spcAft>
            </a:pPr>
            <a:r>
              <a:rPr lang="en-US" sz="198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 starts queueing up</a:t>
            </a:r>
            <a:endParaRPr lang="en-US" sz="2333"/>
          </a:p>
        </p:txBody>
      </p:sp>
    </p:spTree>
    <p:extLst>
      <p:ext uri="{BB962C8B-B14F-4D97-AF65-F5344CB8AC3E}">
        <p14:creationId xmlns:p14="http://schemas.microsoft.com/office/powerpoint/2010/main" val="310494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+mn-lt"/>
                <a:ea typeface="+mn-ea"/>
                <a:cs typeface="+mn-cs"/>
              </a:rPr>
              <a:t>Solution: load balance across multiple copies of the application process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7818A600-58EB-634C-B640-5C65D220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609771" y="3377188"/>
            <a:ext cx="998363" cy="99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4CFB989-5E6D-8342-96BC-510F6215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445047"/>
            <a:ext cx="2362421" cy="3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41832">
              <a:spcAft>
                <a:spcPts val="600"/>
              </a:spcAft>
            </a:pPr>
            <a:r>
              <a:rPr lang="en-US" altLang="en-US" sz="154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Load Balancer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34AD41F9-7C9E-5E46-A858-0A52239CE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9642" y="2660640"/>
            <a:ext cx="933733" cy="93373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3B737EF-D65B-D245-9CD3-4FDCF72AFD0D}"/>
              </a:ext>
            </a:extLst>
          </p:cNvPr>
          <p:cNvSpPr txBox="1"/>
          <p:nvPr/>
        </p:nvSpPr>
        <p:spPr>
          <a:xfrm>
            <a:off x="6484822" y="2937299"/>
            <a:ext cx="688552" cy="4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03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Event Loop</a:t>
            </a:r>
            <a:endParaRPr lang="en-US" sz="10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E59C1C5E-E212-3F4E-8BCA-03235EEA7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9641" y="4266707"/>
            <a:ext cx="933733" cy="93373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589083E-55B2-B546-A7F3-D846F9A3350F}"/>
              </a:ext>
            </a:extLst>
          </p:cNvPr>
          <p:cNvSpPr txBox="1"/>
          <p:nvPr/>
        </p:nvSpPr>
        <p:spPr>
          <a:xfrm>
            <a:off x="6484821" y="4543367"/>
            <a:ext cx="688552" cy="414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103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Event Loop</a:t>
            </a:r>
            <a:endParaRPr lang="en-US" sz="10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561EA1-05E3-0F4F-9780-1F1F3E19644A}"/>
              </a:ext>
            </a:extLst>
          </p:cNvPr>
          <p:cNvCxnSpPr>
            <a:cxnSpLocks/>
          </p:cNvCxnSpPr>
          <p:nvPr/>
        </p:nvCxnSpPr>
        <p:spPr>
          <a:xfrm flipV="1">
            <a:off x="2725189" y="3243257"/>
            <a:ext cx="1339562" cy="6331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F42299-B277-7442-A682-046E6F217A06}"/>
              </a:ext>
            </a:extLst>
          </p:cNvPr>
          <p:cNvCxnSpPr>
            <a:cxnSpLocks/>
          </p:cNvCxnSpPr>
          <p:nvPr/>
        </p:nvCxnSpPr>
        <p:spPr>
          <a:xfrm>
            <a:off x="2768374" y="3993586"/>
            <a:ext cx="1296377" cy="8076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8EE273-55CB-9341-AA89-617929B515A6}"/>
              </a:ext>
            </a:extLst>
          </p:cNvPr>
          <p:cNvSpPr txBox="1"/>
          <p:nvPr/>
        </p:nvSpPr>
        <p:spPr>
          <a:xfrm>
            <a:off x="7801179" y="2465277"/>
            <a:ext cx="3552621" cy="320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41832">
              <a:spcAft>
                <a:spcPts val="600"/>
              </a:spcAft>
            </a:pPr>
            <a:r>
              <a:rPr lang="en-US" sz="240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could be both running on the same physical machine and sharing separate cores of a multicore machine.</a:t>
            </a:r>
          </a:p>
          <a:p>
            <a:pPr defTabSz="941832">
              <a:spcAft>
                <a:spcPts val="600"/>
              </a:spcAft>
            </a:pPr>
            <a:endParaRPr lang="en-US" sz="2403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41832">
              <a:spcAft>
                <a:spcPts val="600"/>
              </a:spcAft>
            </a:pPr>
            <a:r>
              <a:rPr lang="en-US" sz="2403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they could be on their own machines.</a:t>
            </a:r>
            <a:endParaRPr lang="en-US" sz="2333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646120-48C0-0E4C-B19D-73120C83E196}"/>
              </a:ext>
            </a:extLst>
          </p:cNvPr>
          <p:cNvSpPr/>
          <p:nvPr/>
        </p:nvSpPr>
        <p:spPr>
          <a:xfrm>
            <a:off x="4151839" y="2802685"/>
            <a:ext cx="1842718" cy="76626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717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76F84-8149-2F40-A7A2-38B0ED4E0E42}"/>
              </a:ext>
            </a:extLst>
          </p:cNvPr>
          <p:cNvSpPr/>
          <p:nvPr/>
        </p:nvSpPr>
        <p:spPr>
          <a:xfrm>
            <a:off x="4151838" y="4418098"/>
            <a:ext cx="1842718" cy="76626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1832">
              <a:spcAft>
                <a:spcPts val="600"/>
              </a:spcAft>
            </a:pPr>
            <a:r>
              <a:rPr lang="en-US" sz="1717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</p:spTree>
    <p:extLst>
      <p:ext uri="{BB962C8B-B14F-4D97-AF65-F5344CB8AC3E}">
        <p14:creationId xmlns:p14="http://schemas.microsoft.com/office/powerpoint/2010/main" val="344497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A73A68-63F4-4DB1-9407-CF5566EB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140C4BAB-372D-9A44-90A1-3EF092172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838199" y="606711"/>
            <a:ext cx="4936066" cy="4936066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01871FA-D1AD-45C5-A92E-2CD8A14CB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676" y="370764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F0934E6-E033-40C5-9710-CBBE8BE39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0343" y="193505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337916"/>
            <a:ext cx="545253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AWS App Runner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DF1E-45A2-D545-B6A8-7FE089C0E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4817590"/>
            <a:ext cx="5452532" cy="14119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copy of your application handles many concurrent requests</a:t>
            </a:r>
          </a:p>
        </p:txBody>
      </p:sp>
    </p:spTree>
    <p:extLst>
      <p:ext uri="{BB962C8B-B14F-4D97-AF65-F5344CB8AC3E}">
        <p14:creationId xmlns:p14="http://schemas.microsoft.com/office/powerpoint/2010/main" val="1443348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+mn-lt"/>
                <a:ea typeface="+mn-ea"/>
                <a:cs typeface="+mn-cs"/>
              </a:rPr>
              <a:t>AWS App Runner manages horizontal scaling for you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7818A600-58EB-634C-B640-5C65D220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06750" y="3756829"/>
            <a:ext cx="957641" cy="95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4CFB989-5E6D-8342-96BC-510F6215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135" y="4784416"/>
            <a:ext cx="2266060" cy="5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05256">
              <a:spcAft>
                <a:spcPts val="600"/>
              </a:spcAft>
            </a:pPr>
            <a:r>
              <a:rPr lang="en-US" altLang="en-US" sz="148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Ingress and Load Balancing (AWS)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E59C1C5E-E212-3F4E-8BCA-03235EEA7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5506" y="3756828"/>
            <a:ext cx="895647" cy="89564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589083E-55B2-B546-A7F3-D846F9A3350F}"/>
              </a:ext>
            </a:extLst>
          </p:cNvPr>
          <p:cNvSpPr txBox="1"/>
          <p:nvPr/>
        </p:nvSpPr>
        <p:spPr>
          <a:xfrm>
            <a:off x="9980686" y="4022202"/>
            <a:ext cx="660467" cy="3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99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Event Loop</a:t>
            </a:r>
            <a:endParaRPr lang="en-US" sz="10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76F84-8149-2F40-A7A2-38B0ED4E0E42}"/>
              </a:ext>
            </a:extLst>
          </p:cNvPr>
          <p:cNvSpPr/>
          <p:nvPr/>
        </p:nvSpPr>
        <p:spPr>
          <a:xfrm>
            <a:off x="7742863" y="3845912"/>
            <a:ext cx="1767556" cy="73500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65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9859F4C-D1B3-CE47-B17A-C81B8F3A8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141" y="3621772"/>
            <a:ext cx="1183287" cy="1183287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C6E8A4-FE71-4E4F-A380-F10128A46168}"/>
              </a:ext>
            </a:extLst>
          </p:cNvPr>
          <p:cNvSpPr txBox="1"/>
          <p:nvPr/>
        </p:nvSpPr>
        <p:spPr>
          <a:xfrm>
            <a:off x="838200" y="4957778"/>
            <a:ext cx="1709169" cy="83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05256">
              <a:spcAft>
                <a:spcPts val="600"/>
              </a:spcAft>
            </a:pP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Client code (You)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CAFA4-4510-3A4E-B1D2-4B68FC972B79}"/>
              </a:ext>
            </a:extLst>
          </p:cNvPr>
          <p:cNvSpPr txBox="1"/>
          <p:nvPr/>
        </p:nvSpPr>
        <p:spPr>
          <a:xfrm>
            <a:off x="7625238" y="4698733"/>
            <a:ext cx="3590699" cy="4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Application code (You)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641D8-425A-0E45-8764-AD4B448E7C6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84428" y="4213415"/>
            <a:ext cx="2087234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351CD8-CE56-644E-A72A-3AE19E4D3D1C}"/>
              </a:ext>
            </a:extLst>
          </p:cNvPr>
          <p:cNvCxnSpPr>
            <a:cxnSpLocks/>
          </p:cNvCxnSpPr>
          <p:nvPr/>
        </p:nvCxnSpPr>
        <p:spPr>
          <a:xfrm>
            <a:off x="5692057" y="4231497"/>
            <a:ext cx="113960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76EE53-DFB5-5B47-B1BF-95872C5BFFD8}"/>
              </a:ext>
            </a:extLst>
          </p:cNvPr>
          <p:cNvSpPr/>
          <p:nvPr/>
        </p:nvSpPr>
        <p:spPr>
          <a:xfrm>
            <a:off x="7487375" y="3418555"/>
            <a:ext cx="3537290" cy="1834128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1E45B-0E12-264D-AA78-323162EEF1ED}"/>
              </a:ext>
            </a:extLst>
          </p:cNvPr>
          <p:cNvSpPr txBox="1"/>
          <p:nvPr/>
        </p:nvSpPr>
        <p:spPr>
          <a:xfrm>
            <a:off x="7574827" y="2958718"/>
            <a:ext cx="2535160" cy="32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48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MicroVM</a:t>
            </a:r>
            <a:r>
              <a:rPr lang="en-US" sz="148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(AWS)</a:t>
            </a:r>
            <a:endParaRPr lang="en-US" sz="15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4D373-44EA-6F45-958B-E5CE867249C3}"/>
              </a:ext>
            </a:extLst>
          </p:cNvPr>
          <p:cNvSpPr/>
          <p:nvPr/>
        </p:nvSpPr>
        <p:spPr>
          <a:xfrm>
            <a:off x="7131996" y="2779563"/>
            <a:ext cx="4221804" cy="2887708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DAAB30-DB93-094C-AD54-2BC8B92D0948}"/>
              </a:ext>
            </a:extLst>
          </p:cNvPr>
          <p:cNvSpPr txBox="1"/>
          <p:nvPr/>
        </p:nvSpPr>
        <p:spPr>
          <a:xfrm>
            <a:off x="7131996" y="2246370"/>
            <a:ext cx="2288593" cy="32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48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 (AWS)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4F323-0904-114C-910B-3F8DC688DC37}"/>
              </a:ext>
            </a:extLst>
          </p:cNvPr>
          <p:cNvSpPr txBox="1"/>
          <p:nvPr/>
        </p:nvSpPr>
        <p:spPr>
          <a:xfrm>
            <a:off x="946267" y="2213540"/>
            <a:ext cx="6850788" cy="83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AWS = Fully managed by AWS</a:t>
            </a:r>
            <a:b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</a:b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You = Your responsibility to manage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54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599A74-2712-9445-BCD4-C7810A6852F3}"/>
              </a:ext>
            </a:extLst>
          </p:cNvPr>
          <p:cNvCxnSpPr>
            <a:cxnSpLocks/>
          </p:cNvCxnSpPr>
          <p:nvPr/>
        </p:nvCxnSpPr>
        <p:spPr>
          <a:xfrm>
            <a:off x="643467" y="2219236"/>
            <a:ext cx="10905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61251D-07B7-C74A-823F-EF681379470B}"/>
              </a:ext>
            </a:extLst>
          </p:cNvPr>
          <p:cNvCxnSpPr>
            <a:cxnSpLocks/>
          </p:cNvCxnSpPr>
          <p:nvPr/>
        </p:nvCxnSpPr>
        <p:spPr>
          <a:xfrm>
            <a:off x="643467" y="4605314"/>
            <a:ext cx="109050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C81BB3F-7C16-794E-9DD9-9C2D1D9E55F1}"/>
              </a:ext>
            </a:extLst>
          </p:cNvPr>
          <p:cNvSpPr/>
          <p:nvPr/>
        </p:nvSpPr>
        <p:spPr>
          <a:xfrm>
            <a:off x="1695232" y="4798133"/>
            <a:ext cx="2534236" cy="5619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48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0062E-3DBE-B340-9399-7C957B426F81}"/>
              </a:ext>
            </a:extLst>
          </p:cNvPr>
          <p:cNvSpPr/>
          <p:nvPr/>
        </p:nvSpPr>
        <p:spPr>
          <a:xfrm>
            <a:off x="1695232" y="4086526"/>
            <a:ext cx="2534236" cy="287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335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Concurrent Requests Limit</a:t>
            </a:r>
            <a:endParaRPr lang="en-US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5A22-F2B6-B548-819A-9CF96F9E39BB}"/>
              </a:ext>
            </a:extLst>
          </p:cNvPr>
          <p:cNvSpPr/>
          <p:nvPr/>
        </p:nvSpPr>
        <p:spPr>
          <a:xfrm>
            <a:off x="1695232" y="3593246"/>
            <a:ext cx="2534236" cy="287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335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Overflow Queue</a:t>
            </a:r>
            <a:endParaRPr lang="en-US" sz="15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852F76-86F4-5349-BC2B-482595FC6D07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flipH="1">
            <a:off x="2962350" y="3102665"/>
            <a:ext cx="8243" cy="49058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FE9344-2868-AA4D-AC92-A1C9F1D084F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2962350" y="3880647"/>
            <a:ext cx="0" cy="20587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D0223-898F-A24F-8B3E-083030666C8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2962350" y="4373927"/>
            <a:ext cx="0" cy="42420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EA7F9A3B-C46B-BF49-B1D9-C981D8FC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8001" y="5457731"/>
            <a:ext cx="567232" cy="5672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FC39DBB-44F7-C344-ABDF-61FA5AD948DB}"/>
              </a:ext>
            </a:extLst>
          </p:cNvPr>
          <p:cNvSpPr/>
          <p:nvPr/>
        </p:nvSpPr>
        <p:spPr>
          <a:xfrm>
            <a:off x="2685384" y="5597491"/>
            <a:ext cx="1094210" cy="3207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14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Loop</a:t>
            </a:r>
            <a:endParaRPr lang="en-US" sz="1667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BD8D8-4869-524C-A825-4D666F960B64}"/>
              </a:ext>
            </a:extLst>
          </p:cNvPr>
          <p:cNvSpPr/>
          <p:nvPr/>
        </p:nvSpPr>
        <p:spPr>
          <a:xfrm>
            <a:off x="1703475" y="2540706"/>
            <a:ext cx="2534236" cy="561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335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Envoy Proxy Load Balancer</a:t>
            </a:r>
            <a:endParaRPr lang="en-US" sz="150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9BD2EDE-B180-7D43-9453-7C9A18B7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8757" y="844397"/>
            <a:ext cx="1241788" cy="1241788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1E80C-8439-0347-9FDC-9286412BF83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399650" y="2086185"/>
            <a:ext cx="0" cy="454522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744FC96F-4547-7143-A9BE-F8CCD5A88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0592" y="833035"/>
            <a:ext cx="1064731" cy="1064731"/>
          </a:xfrm>
          <a:prstGeom prst="rect">
            <a:avLst/>
          </a:prstGeom>
          <a:effectLst/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6F9E46-9AE1-644F-B5ED-136EE151AEF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3502958" y="1897766"/>
            <a:ext cx="0" cy="64293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F1B4F2B-F919-9D41-9E57-68F6F1383A6B}"/>
              </a:ext>
            </a:extLst>
          </p:cNvPr>
          <p:cNvSpPr txBox="1"/>
          <p:nvPr/>
        </p:nvSpPr>
        <p:spPr>
          <a:xfrm>
            <a:off x="5480408" y="1097555"/>
            <a:ext cx="5620526" cy="72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0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client side code sends requests to the endpoint for an AWS App Runner service.</a:t>
            </a:r>
            <a:endParaRPr lang="en-US" sz="2333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D093EF-2AD4-4D40-93BF-E630D1BF300C}"/>
              </a:ext>
            </a:extLst>
          </p:cNvPr>
          <p:cNvSpPr txBox="1"/>
          <p:nvPr/>
        </p:nvSpPr>
        <p:spPr>
          <a:xfrm>
            <a:off x="5504830" y="2466103"/>
            <a:ext cx="5620526" cy="72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0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endpoint goes to a fully AWS managed Envoy Proxy load balancer</a:t>
            </a:r>
            <a:endParaRPr lang="en-US" sz="2333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9F0F8B-B0CF-9149-8A2C-9D85C53CA21F}"/>
              </a:ext>
            </a:extLst>
          </p:cNvPr>
          <p:cNvSpPr txBox="1"/>
          <p:nvPr/>
        </p:nvSpPr>
        <p:spPr>
          <a:xfrm>
            <a:off x="5504829" y="3452526"/>
            <a:ext cx="5620526" cy="72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0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instance of your application container has its own concurrency limit and overflow queue.</a:t>
            </a:r>
            <a:endParaRPr lang="en-US" sz="2333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0692BA-9C35-6C48-9D37-2F7E60AAE5C5}"/>
              </a:ext>
            </a:extLst>
          </p:cNvPr>
          <p:cNvSpPr txBox="1"/>
          <p:nvPr/>
        </p:nvSpPr>
        <p:spPr>
          <a:xfrm>
            <a:off x="5504829" y="4838151"/>
            <a:ext cx="5620526" cy="724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0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Your application receives concurrent requests, up to the limit you defined, and processes them</a:t>
            </a:r>
            <a:endParaRPr lang="en-US" sz="2333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6D0986-CB44-9A41-82CF-8ED4AFF3E4CD}"/>
              </a:ext>
            </a:extLst>
          </p:cNvPr>
          <p:cNvSpPr txBox="1"/>
          <p:nvPr/>
        </p:nvSpPr>
        <p:spPr>
          <a:xfrm>
            <a:off x="752881" y="3167910"/>
            <a:ext cx="80569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51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AWS 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642C-0FCA-194E-B58B-F0F18CDFABE3}"/>
              </a:ext>
            </a:extLst>
          </p:cNvPr>
          <p:cNvSpPr txBox="1"/>
          <p:nvPr/>
        </p:nvSpPr>
        <p:spPr>
          <a:xfrm>
            <a:off x="663802" y="4878381"/>
            <a:ext cx="80569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13816">
              <a:spcAft>
                <a:spcPts val="600"/>
              </a:spcAft>
            </a:pPr>
            <a:r>
              <a:rPr lang="en-US" sz="2151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 You 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ACDC7B-7F1F-144A-A918-FAA23D6BA30E}"/>
              </a:ext>
            </a:extLst>
          </p:cNvPr>
          <p:cNvSpPr txBox="1"/>
          <p:nvPr/>
        </p:nvSpPr>
        <p:spPr>
          <a:xfrm>
            <a:off x="835638" y="1142704"/>
            <a:ext cx="805690" cy="42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2151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You 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59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7599A74-2712-9445-BCD4-C7810A6852F3}"/>
              </a:ext>
            </a:extLst>
          </p:cNvPr>
          <p:cNvCxnSpPr>
            <a:cxnSpLocks/>
          </p:cNvCxnSpPr>
          <p:nvPr/>
        </p:nvCxnSpPr>
        <p:spPr>
          <a:xfrm>
            <a:off x="2374710" y="2413449"/>
            <a:ext cx="9173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61251D-07B7-C74A-823F-EF681379470B}"/>
              </a:ext>
            </a:extLst>
          </p:cNvPr>
          <p:cNvCxnSpPr>
            <a:cxnSpLocks/>
          </p:cNvCxnSpPr>
          <p:nvPr/>
        </p:nvCxnSpPr>
        <p:spPr>
          <a:xfrm>
            <a:off x="2374710" y="4420723"/>
            <a:ext cx="91738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C81BB3F-7C16-794E-9DD9-9C2D1D9E55F1}"/>
              </a:ext>
            </a:extLst>
          </p:cNvPr>
          <p:cNvSpPr/>
          <p:nvPr/>
        </p:nvSpPr>
        <p:spPr>
          <a:xfrm>
            <a:off x="3259501" y="4582931"/>
            <a:ext cx="2131912" cy="47274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25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0062E-3DBE-B340-9399-7C957B426F81}"/>
              </a:ext>
            </a:extLst>
          </p:cNvPr>
          <p:cNvSpPr/>
          <p:nvPr/>
        </p:nvSpPr>
        <p:spPr>
          <a:xfrm>
            <a:off x="3259501" y="3984295"/>
            <a:ext cx="2131912" cy="241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125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Concurrent Requests Limit</a:t>
            </a:r>
            <a:endParaRPr lang="en-US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5A22-F2B6-B548-819A-9CF96F9E39BB}"/>
              </a:ext>
            </a:extLst>
          </p:cNvPr>
          <p:cNvSpPr/>
          <p:nvPr/>
        </p:nvSpPr>
        <p:spPr>
          <a:xfrm>
            <a:off x="3259501" y="3569326"/>
            <a:ext cx="2131912" cy="241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125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Overflow Queue</a:t>
            </a:r>
            <a:endParaRPr lang="en-US" sz="15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852F76-86F4-5349-BC2B-482595FC6D07}"/>
              </a:ext>
            </a:extLst>
          </p:cNvPr>
          <p:cNvCxnSpPr>
            <a:cxnSpLocks/>
            <a:stCxn id="27" idx="2"/>
            <a:endCxn id="6" idx="0"/>
          </p:cNvCxnSpPr>
          <p:nvPr/>
        </p:nvCxnSpPr>
        <p:spPr>
          <a:xfrm flipH="1">
            <a:off x="4325457" y="3156628"/>
            <a:ext cx="1475283" cy="41269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FE9344-2868-AA4D-AC92-A1C9F1D084FF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4325457" y="3811101"/>
            <a:ext cx="0" cy="1731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8D0223-898F-A24F-8B3E-083030666C8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325457" y="4226069"/>
            <a:ext cx="0" cy="35686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EA7F9A3B-C46B-BF49-B1D9-C981D8FC1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2141" y="5137814"/>
            <a:ext cx="477180" cy="4771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FC39DBB-44F7-C344-ABDF-61FA5AD948DB}"/>
              </a:ext>
            </a:extLst>
          </p:cNvPr>
          <p:cNvSpPr/>
          <p:nvPr/>
        </p:nvSpPr>
        <p:spPr>
          <a:xfrm>
            <a:off x="4078445" y="5255386"/>
            <a:ext cx="948529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Loop</a:t>
            </a:r>
            <a:endParaRPr lang="en-US" sz="1667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1BD8D8-4869-524C-A825-4D666F960B64}"/>
              </a:ext>
            </a:extLst>
          </p:cNvPr>
          <p:cNvSpPr/>
          <p:nvPr/>
        </p:nvSpPr>
        <p:spPr>
          <a:xfrm>
            <a:off x="3266435" y="2683883"/>
            <a:ext cx="5068609" cy="4727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125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Envoy Proxy Load Balancer</a:t>
            </a:r>
            <a:endParaRPr lang="en-US" sz="1500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19BD2EDE-B180-7D43-9453-7C9A18B78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766" y="1256873"/>
            <a:ext cx="1044647" cy="1044647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A91E80C-8439-0347-9FDC-9286412BF83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852089" y="2301520"/>
            <a:ext cx="0" cy="38236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744FC96F-4547-7143-A9BE-F8CCD5A88D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2390" y="1247315"/>
            <a:ext cx="895699" cy="895699"/>
          </a:xfrm>
          <a:prstGeom prst="rect">
            <a:avLst/>
          </a:prstGeom>
          <a:effectLst/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6F9E46-9AE1-644F-B5ED-136EE151AEF5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4780240" y="2143014"/>
            <a:ext cx="0" cy="54086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26D0986-CB44-9A41-82CF-8ED4AFF3E4CD}"/>
              </a:ext>
            </a:extLst>
          </p:cNvPr>
          <p:cNvSpPr txBox="1"/>
          <p:nvPr/>
        </p:nvSpPr>
        <p:spPr>
          <a:xfrm>
            <a:off x="2466754" y="3211515"/>
            <a:ext cx="67778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81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AWS 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ACDC7B-7F1F-144A-A918-FAA23D6BA30E}"/>
              </a:ext>
            </a:extLst>
          </p:cNvPr>
          <p:cNvSpPr txBox="1"/>
          <p:nvPr/>
        </p:nvSpPr>
        <p:spPr>
          <a:xfrm>
            <a:off x="2536373" y="1507822"/>
            <a:ext cx="67778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81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You 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2570D0-217B-6948-B248-F16A7414CD9A}"/>
              </a:ext>
            </a:extLst>
          </p:cNvPr>
          <p:cNvSpPr txBox="1"/>
          <p:nvPr/>
        </p:nvSpPr>
        <p:spPr>
          <a:xfrm>
            <a:off x="2447780" y="4650439"/>
            <a:ext cx="677782" cy="371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sz="181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You 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089DCA-1EA8-9A4D-BD58-C8A44FFE615A}"/>
              </a:ext>
            </a:extLst>
          </p:cNvPr>
          <p:cNvSpPr/>
          <p:nvPr/>
        </p:nvSpPr>
        <p:spPr>
          <a:xfrm>
            <a:off x="6203132" y="4582931"/>
            <a:ext cx="2131912" cy="47274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250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2333B6-548B-AE46-956D-B206979D4C01}"/>
              </a:ext>
            </a:extLst>
          </p:cNvPr>
          <p:cNvSpPr/>
          <p:nvPr/>
        </p:nvSpPr>
        <p:spPr>
          <a:xfrm>
            <a:off x="6203132" y="3984295"/>
            <a:ext cx="2131912" cy="241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125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Concurrent Requests Limit</a:t>
            </a:r>
            <a:endParaRPr lang="en-US" sz="15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D68474-ED77-E640-A84A-A3CDB6E2CFC7}"/>
              </a:ext>
            </a:extLst>
          </p:cNvPr>
          <p:cNvSpPr/>
          <p:nvPr/>
        </p:nvSpPr>
        <p:spPr>
          <a:xfrm>
            <a:off x="6203132" y="3569326"/>
            <a:ext cx="2131912" cy="241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spcAft>
                <a:spcPts val="600"/>
              </a:spcAft>
            </a:pPr>
            <a:r>
              <a:rPr lang="en-US" sz="1125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Overflow Queue</a:t>
            </a:r>
            <a:endParaRPr lang="en-US" sz="15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B8F041-2D5A-164E-AAEF-EB8D97CFF066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7269088" y="4226069"/>
            <a:ext cx="0" cy="356861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B4AFBE84-2A07-3447-9E75-57378AFC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5773" y="5137814"/>
            <a:ext cx="477180" cy="47718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2919F263-8EDF-5248-9D14-280CFD6DB806}"/>
              </a:ext>
            </a:extLst>
          </p:cNvPr>
          <p:cNvSpPr/>
          <p:nvPr/>
        </p:nvSpPr>
        <p:spPr>
          <a:xfrm>
            <a:off x="7022077" y="5255386"/>
            <a:ext cx="948529" cy="2846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spcAft>
                <a:spcPts val="600"/>
              </a:spcAft>
            </a:pPr>
            <a:r>
              <a:rPr lang="en-US" sz="125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Loop</a:t>
            </a:r>
            <a:endParaRPr lang="en-US" sz="1667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04C063-849F-5540-A1C9-31F45EFF1163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5391412" y="3690213"/>
            <a:ext cx="81172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FB0BA3-BB2E-A640-A831-8E4E2D075051}"/>
              </a:ext>
            </a:extLst>
          </p:cNvPr>
          <p:cNvCxnSpPr>
            <a:cxnSpLocks/>
            <a:stCxn id="27" idx="2"/>
            <a:endCxn id="35" idx="0"/>
          </p:cNvCxnSpPr>
          <p:nvPr/>
        </p:nvCxnSpPr>
        <p:spPr>
          <a:xfrm>
            <a:off x="5800740" y="3156628"/>
            <a:ext cx="1468349" cy="41269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5F6AA5C0-929E-624B-AAEE-5E5C99F4DE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8238" y="1243008"/>
            <a:ext cx="895699" cy="895699"/>
          </a:xfrm>
          <a:prstGeom prst="rect">
            <a:avLst/>
          </a:prstGeom>
          <a:effectLst/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E9EA1B-1174-2246-B382-1498B142755A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5586088" y="2138707"/>
            <a:ext cx="0" cy="54086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42277F47-E37A-C747-9869-10B86D11D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3937" y="1256873"/>
            <a:ext cx="1044647" cy="1044647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A1487F-B7F1-F54D-9E65-737E5DA731F4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556260" y="2301520"/>
            <a:ext cx="0" cy="38236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83A25E97-87E8-BF4B-B3DE-1BB6DC6416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9275" y="1243008"/>
            <a:ext cx="895699" cy="895699"/>
          </a:xfrm>
          <a:prstGeom prst="rect">
            <a:avLst/>
          </a:prstGeom>
          <a:effectLst/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02147D-399E-3D40-9D6F-E848D97FBFE1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7607125" y="2138707"/>
            <a:ext cx="0" cy="540869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93F3C7-C60F-5B4D-966C-B0D5EDB8FB02}"/>
              </a:ext>
            </a:extLst>
          </p:cNvPr>
          <p:cNvCxnSpPr>
            <a:cxnSpLocks/>
          </p:cNvCxnSpPr>
          <p:nvPr/>
        </p:nvCxnSpPr>
        <p:spPr>
          <a:xfrm>
            <a:off x="7269088" y="3811101"/>
            <a:ext cx="0" cy="17319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CBB77BF-1608-F742-9F01-99F3749BBE0F}"/>
              </a:ext>
            </a:extLst>
          </p:cNvPr>
          <p:cNvCxnSpPr>
            <a:cxnSpLocks/>
          </p:cNvCxnSpPr>
          <p:nvPr/>
        </p:nvCxnSpPr>
        <p:spPr>
          <a:xfrm>
            <a:off x="8335044" y="3690213"/>
            <a:ext cx="811721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6237AE-BADE-AB42-9C58-DE21CBC1EC20}"/>
              </a:ext>
            </a:extLst>
          </p:cNvPr>
          <p:cNvSpPr txBox="1"/>
          <p:nvPr/>
        </p:nvSpPr>
        <p:spPr>
          <a:xfrm>
            <a:off x="9263635" y="3437908"/>
            <a:ext cx="1737198" cy="65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81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429 Too Many Requests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C0171D-E9B3-7B4F-B99E-AA99B9216FF7}"/>
              </a:ext>
            </a:extLst>
          </p:cNvPr>
          <p:cNvSpPr txBox="1"/>
          <p:nvPr/>
        </p:nvSpPr>
        <p:spPr>
          <a:xfrm>
            <a:off x="9146765" y="4631230"/>
            <a:ext cx="2062399" cy="929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en-US" sz="181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Your application is protected from traffic bursts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8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latin typeface="+mj-lt"/>
                <a:ea typeface="+mj-ea"/>
                <a:cs typeface="+mj-cs"/>
              </a:rPr>
              <a:t>AWS Fargate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DF1E-45A2-D545-B6A8-7FE089C0E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Serverless containers, but you manage scaling and concurrency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14">
            <a:extLst>
              <a:ext uri="{FF2B5EF4-FFF2-40B4-BE49-F238E27FC236}">
                <a16:creationId xmlns:a16="http://schemas.microsoft.com/office/drawing/2014/main" id="{C281F96A-F414-1841-A601-56EA6CE96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+mn-lt"/>
                <a:ea typeface="+mn-ea"/>
                <a:cs typeface="+mn-cs"/>
              </a:rPr>
              <a:t>AWS </a:t>
            </a:r>
            <a:r>
              <a:rPr lang="en-US" err="1">
                <a:latin typeface="+mn-lt"/>
                <a:ea typeface="+mn-ea"/>
                <a:cs typeface="+mn-cs"/>
              </a:rPr>
              <a:t>Fargate</a:t>
            </a:r>
            <a:r>
              <a:rPr lang="en-US">
                <a:latin typeface="+mn-lt"/>
                <a:ea typeface="+mn-ea"/>
                <a:cs typeface="+mn-cs"/>
              </a:rPr>
              <a:t> provides </a:t>
            </a:r>
            <a:r>
              <a:rPr lang="en-US" err="1">
                <a:latin typeface="+mn-lt"/>
                <a:ea typeface="+mn-ea"/>
                <a:cs typeface="+mn-cs"/>
              </a:rPr>
              <a:t>microVM’s</a:t>
            </a:r>
            <a:r>
              <a:rPr lang="en-US">
                <a:latin typeface="+mn-lt"/>
                <a:ea typeface="+mn-ea"/>
                <a:cs typeface="+mn-cs"/>
              </a:rPr>
              <a:t> for your containers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7818A600-58EB-634C-B640-5C65D220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606750" y="3756829"/>
            <a:ext cx="957641" cy="95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id="{D4CFB989-5E6D-8342-96BC-510F6215F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135" y="4784416"/>
            <a:ext cx="2266060" cy="55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05256">
              <a:spcAft>
                <a:spcPts val="600"/>
              </a:spcAft>
            </a:pPr>
            <a:r>
              <a:rPr lang="en-US" altLang="en-US" sz="148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Ingress and Load Balancing (You)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E59C1C5E-E212-3F4E-8BCA-03235EEA7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5506" y="3756828"/>
            <a:ext cx="895647" cy="89564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589083E-55B2-B546-A7F3-D846F9A3350F}"/>
              </a:ext>
            </a:extLst>
          </p:cNvPr>
          <p:cNvSpPr txBox="1"/>
          <p:nvPr/>
        </p:nvSpPr>
        <p:spPr>
          <a:xfrm>
            <a:off x="9980686" y="4022202"/>
            <a:ext cx="660467" cy="39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990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Event Loop</a:t>
            </a:r>
            <a:endParaRPr lang="en-US" sz="100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B76F84-8149-2F40-A7A2-38B0ED4E0E42}"/>
              </a:ext>
            </a:extLst>
          </p:cNvPr>
          <p:cNvSpPr/>
          <p:nvPr/>
        </p:nvSpPr>
        <p:spPr>
          <a:xfrm>
            <a:off x="7742863" y="3845912"/>
            <a:ext cx="1767556" cy="735005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05256">
              <a:spcAft>
                <a:spcPts val="600"/>
              </a:spcAft>
            </a:pPr>
            <a:r>
              <a:rPr lang="en-US" sz="1650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Container</a:t>
            </a:r>
            <a:endParaRPr lang="en-US" sz="1667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9859F4C-D1B3-CE47-B17A-C81B8F3A8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1141" y="3621772"/>
            <a:ext cx="1183287" cy="1183287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C6E8A4-FE71-4E4F-A380-F10128A46168}"/>
              </a:ext>
            </a:extLst>
          </p:cNvPr>
          <p:cNvSpPr txBox="1"/>
          <p:nvPr/>
        </p:nvSpPr>
        <p:spPr>
          <a:xfrm>
            <a:off x="838200" y="4957778"/>
            <a:ext cx="1709169" cy="83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05256">
              <a:spcAft>
                <a:spcPts val="600"/>
              </a:spcAft>
            </a:pP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Client code (You)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CAFA4-4510-3A4E-B1D2-4B68FC972B79}"/>
              </a:ext>
            </a:extLst>
          </p:cNvPr>
          <p:cNvSpPr txBox="1"/>
          <p:nvPr/>
        </p:nvSpPr>
        <p:spPr>
          <a:xfrm>
            <a:off x="7625238" y="4698733"/>
            <a:ext cx="3590699" cy="46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Application code (You)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47641D8-425A-0E45-8764-AD4B448E7C6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84428" y="4213415"/>
            <a:ext cx="2087234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351CD8-CE56-644E-A72A-3AE19E4D3D1C}"/>
              </a:ext>
            </a:extLst>
          </p:cNvPr>
          <p:cNvCxnSpPr>
            <a:cxnSpLocks/>
          </p:cNvCxnSpPr>
          <p:nvPr/>
        </p:nvCxnSpPr>
        <p:spPr>
          <a:xfrm>
            <a:off x="5692057" y="4231497"/>
            <a:ext cx="1139609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476EE53-DFB5-5B47-B1BF-95872C5BFFD8}"/>
              </a:ext>
            </a:extLst>
          </p:cNvPr>
          <p:cNvSpPr/>
          <p:nvPr/>
        </p:nvSpPr>
        <p:spPr>
          <a:xfrm>
            <a:off x="7487375" y="3418555"/>
            <a:ext cx="3537290" cy="1834128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A1E45B-0E12-264D-AA78-323162EEF1ED}"/>
              </a:ext>
            </a:extLst>
          </p:cNvPr>
          <p:cNvSpPr txBox="1"/>
          <p:nvPr/>
        </p:nvSpPr>
        <p:spPr>
          <a:xfrm>
            <a:off x="7574827" y="2958718"/>
            <a:ext cx="2535160" cy="32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485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MicroVM</a:t>
            </a:r>
            <a:r>
              <a:rPr lang="en-US" sz="148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(AWS)</a:t>
            </a:r>
            <a:endParaRPr lang="en-US" sz="15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54D373-44EA-6F45-958B-E5CE867249C3}"/>
              </a:ext>
            </a:extLst>
          </p:cNvPr>
          <p:cNvSpPr/>
          <p:nvPr/>
        </p:nvSpPr>
        <p:spPr>
          <a:xfrm>
            <a:off x="7131996" y="2779563"/>
            <a:ext cx="4221804" cy="2887708"/>
          </a:xfrm>
          <a:prstGeom prst="rect">
            <a:avLst/>
          </a:prstGeom>
          <a:noFill/>
          <a:ln w="60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DAAB30-DB93-094C-AD54-2BC8B92D0948}"/>
              </a:ext>
            </a:extLst>
          </p:cNvPr>
          <p:cNvSpPr txBox="1"/>
          <p:nvPr/>
        </p:nvSpPr>
        <p:spPr>
          <a:xfrm>
            <a:off x="7131996" y="2246370"/>
            <a:ext cx="2288593" cy="321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1485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Scaling (You)</a:t>
            </a:r>
            <a:endParaRPr lang="en-US" sz="15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44F323-0904-114C-910B-3F8DC688DC37}"/>
              </a:ext>
            </a:extLst>
          </p:cNvPr>
          <p:cNvSpPr txBox="1"/>
          <p:nvPr/>
        </p:nvSpPr>
        <p:spPr>
          <a:xfrm>
            <a:off x="946267" y="2213540"/>
            <a:ext cx="6850788" cy="831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05256">
              <a:spcAft>
                <a:spcPts val="600"/>
              </a:spcAft>
            </a:pP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AWS = Fully managed by AWS</a:t>
            </a:r>
            <a:b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</a:br>
            <a:r>
              <a:rPr lang="en-US" sz="2393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You = Your responsibility to manage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9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E5088B-FAD6-7E4E-80DA-46C3DE1BE0E2}"/>
              </a:ext>
            </a:extLst>
          </p:cNvPr>
          <p:cNvSpPr txBox="1"/>
          <p:nvPr/>
        </p:nvSpPr>
        <p:spPr>
          <a:xfrm>
            <a:off x="838200" y="557189"/>
            <a:ext cx="3374136" cy="5567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Applications aren’t just local anymore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They have a client/server architecture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3122973-4608-EF4D-B07B-5A8380A87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0934" y="2474779"/>
            <a:ext cx="1795914" cy="17959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991E043-647C-434F-A0D3-25A0A493A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208" y="2629693"/>
            <a:ext cx="1409876" cy="140987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3858A9-8E7D-A440-B8BB-3E28EDCBA92F}"/>
              </a:ext>
            </a:extLst>
          </p:cNvPr>
          <p:cNvCxnSpPr>
            <a:cxnSpLocks/>
          </p:cNvCxnSpPr>
          <p:nvPr/>
        </p:nvCxnSpPr>
        <p:spPr>
          <a:xfrm flipH="1">
            <a:off x="6666316" y="2981774"/>
            <a:ext cx="27234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4B9723-6477-6648-8E06-F885FF4975A0}"/>
              </a:ext>
            </a:extLst>
          </p:cNvPr>
          <p:cNvCxnSpPr>
            <a:cxnSpLocks/>
          </p:cNvCxnSpPr>
          <p:nvPr/>
        </p:nvCxnSpPr>
        <p:spPr>
          <a:xfrm>
            <a:off x="6666316" y="3458447"/>
            <a:ext cx="2723418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13E94D9-5C3F-1242-BB99-C1052FB09B4C}"/>
              </a:ext>
            </a:extLst>
          </p:cNvPr>
          <p:cNvSpPr txBox="1"/>
          <p:nvPr/>
        </p:nvSpPr>
        <p:spPr>
          <a:xfrm>
            <a:off x="6763057" y="3678863"/>
            <a:ext cx="2529936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4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Telemetry, data persistence, social features</a:t>
            </a:r>
            <a:endParaRPr 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B927E2-AEEF-D546-824C-9A76C69A84C0}"/>
              </a:ext>
            </a:extLst>
          </p:cNvPr>
          <p:cNvSpPr txBox="1"/>
          <p:nvPr/>
        </p:nvSpPr>
        <p:spPr>
          <a:xfrm>
            <a:off x="6689874" y="2487328"/>
            <a:ext cx="2723418" cy="32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76656">
              <a:spcAft>
                <a:spcPts val="600"/>
              </a:spcAft>
            </a:pPr>
            <a:r>
              <a:rPr lang="en-US" sz="14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Application code and content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63693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6A83CDF-9A12-764B-9112-97ADE18B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700">
                <a:latin typeface="+mn-lt"/>
                <a:ea typeface="+mn-ea"/>
                <a:cs typeface="+mn-cs"/>
              </a:rPr>
              <a:t>You use an orchestrator to configure and manage your own customized deployment on AWS </a:t>
            </a:r>
            <a:r>
              <a:rPr lang="en-US" sz="3700" err="1">
                <a:latin typeface="+mn-lt"/>
                <a:ea typeface="+mn-ea"/>
                <a:cs typeface="+mn-cs"/>
              </a:rPr>
              <a:t>Fargate</a:t>
            </a:r>
            <a:endParaRPr lang="en-US" sz="3700"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F97D85-3FF6-BF49-918F-AB2ACCC35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1907" y="2996214"/>
            <a:ext cx="1004749" cy="100474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4AC6556-40FC-EC46-B74E-B266480BAA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5207" y="2996214"/>
            <a:ext cx="1004750" cy="1004750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7149AA8E-D529-074C-B55D-31F23A6A7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8317" y="4007216"/>
            <a:ext cx="2284236" cy="3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Developers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7673D30-7D66-0A4B-BF92-B066CD4C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1278" y="2822394"/>
            <a:ext cx="2309027" cy="55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Ingress and Load Balancing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phic 18">
            <a:extLst>
              <a:ext uri="{FF2B5EF4-FFF2-40B4-BE49-F238E27FC236}">
                <a16:creationId xmlns:a16="http://schemas.microsoft.com/office/drawing/2014/main" id="{51ED59D8-97ED-B047-8748-7B90B2D6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88" y="3014982"/>
            <a:ext cx="965321" cy="9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6">
            <a:extLst>
              <a:ext uri="{FF2B5EF4-FFF2-40B4-BE49-F238E27FC236}">
                <a16:creationId xmlns:a16="http://schemas.microsoft.com/office/drawing/2014/main" id="{C4667978-7067-C543-9C17-74EBFCD27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9599589" y="1825625"/>
            <a:ext cx="965322" cy="96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A03CA651-BBD1-8249-BDFC-D58969CF0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054" y="4023757"/>
            <a:ext cx="2045589" cy="3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Orchestrator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phic 14">
            <a:extLst>
              <a:ext uri="{FF2B5EF4-FFF2-40B4-BE49-F238E27FC236}">
                <a16:creationId xmlns:a16="http://schemas.microsoft.com/office/drawing/2014/main" id="{61659686-80C3-644C-9863-83B6504D9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977" y="3956822"/>
            <a:ext cx="965321" cy="96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77D75192-9837-7947-A776-0872DA9B8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969" y="4975326"/>
            <a:ext cx="2313336" cy="32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Aft>
                <a:spcPts val="600"/>
              </a:spcAft>
            </a:pPr>
            <a:r>
              <a:rPr lang="en-US" altLang="en-US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lang="en-US" altLang="en-US" sz="1500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Fargate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A0FB0CBD-CA96-B247-9DD1-0F47B366E0D2}"/>
              </a:ext>
            </a:extLst>
          </p:cNvPr>
          <p:cNvCxnSpPr>
            <a:stCxn id="18" idx="2"/>
            <a:endCxn id="16" idx="2"/>
          </p:cNvCxnSpPr>
          <p:nvPr/>
        </p:nvCxnSpPr>
        <p:spPr>
          <a:xfrm rot="5400000" flipH="1">
            <a:off x="7024958" y="2240463"/>
            <a:ext cx="951570" cy="5165789"/>
          </a:xfrm>
          <a:prstGeom prst="bentConnector3">
            <a:avLst>
              <a:gd name="adj1" fmla="val -24023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4A3F05F-F9B0-824F-A4AD-59AF151A9586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5400510" y="2308286"/>
            <a:ext cx="4199079" cy="118935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FB01DA61-35E9-B14A-B376-402B850055E5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400510" y="3497643"/>
            <a:ext cx="4200468" cy="9418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5DB1A7-0949-4E48-8596-B02DD6BF8CC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3209957" y="3497642"/>
            <a:ext cx="1225231" cy="94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1FF9C0-04C5-8B48-8B2D-FA40DFC92978}"/>
              </a:ext>
            </a:extLst>
          </p:cNvPr>
          <p:cNvSpPr txBox="1"/>
          <p:nvPr/>
        </p:nvSpPr>
        <p:spPr>
          <a:xfrm>
            <a:off x="5396747" y="5711735"/>
            <a:ext cx="3065528" cy="46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1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Application metrics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6073E3-B258-754A-8686-201A92FD709B}"/>
              </a:ext>
            </a:extLst>
          </p:cNvPr>
          <p:cNvSpPr txBox="1"/>
          <p:nvPr/>
        </p:nvSpPr>
        <p:spPr>
          <a:xfrm>
            <a:off x="6719102" y="4439483"/>
            <a:ext cx="2129148" cy="83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1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Deployments and scaling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10D661-02D4-0B41-B9D5-9184B968E0A3}"/>
              </a:ext>
            </a:extLst>
          </p:cNvPr>
          <p:cNvSpPr txBox="1"/>
          <p:nvPr/>
        </p:nvSpPr>
        <p:spPr>
          <a:xfrm>
            <a:off x="6333127" y="1842818"/>
            <a:ext cx="2129148" cy="46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1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Configuration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7D38C7-FC6C-2442-BC3E-5073B0E07CB6}"/>
              </a:ext>
            </a:extLst>
          </p:cNvPr>
          <p:cNvSpPr txBox="1"/>
          <p:nvPr/>
        </p:nvSpPr>
        <p:spPr>
          <a:xfrm>
            <a:off x="951694" y="4523360"/>
            <a:ext cx="3065528" cy="1583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17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“Run 10 copies of my app, register in this LB, scale up if CPU goes over 80%”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22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+mn-lt"/>
                <a:ea typeface="+mn-ea"/>
                <a:cs typeface="+mn-cs"/>
              </a:rPr>
              <a:t>AWS </a:t>
            </a:r>
            <a:r>
              <a:rPr lang="en-US" err="1">
                <a:latin typeface="+mn-lt"/>
                <a:ea typeface="+mn-ea"/>
                <a:cs typeface="+mn-cs"/>
              </a:rPr>
              <a:t>Fargate</a:t>
            </a:r>
            <a:r>
              <a:rPr lang="en-US">
                <a:latin typeface="+mn-lt"/>
                <a:ea typeface="+mn-ea"/>
                <a:cs typeface="+mn-cs"/>
              </a:rPr>
              <a:t> gives you more choices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0D8D75FF-2513-4143-BF44-40F2C689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61081"/>
            <a:ext cx="2248676" cy="3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altLang="en-US" sz="147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API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6D54C1-C464-0342-BC9B-D79BA6A2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727" y="2976870"/>
            <a:ext cx="3362611" cy="3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altLang="en-US" sz="147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Elastic Container Service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B9009-9C27-6F42-8F53-D720EEE7B602}"/>
              </a:ext>
            </a:extLst>
          </p:cNvPr>
          <p:cNvCxnSpPr>
            <a:cxnSpLocks/>
          </p:cNvCxnSpPr>
          <p:nvPr/>
        </p:nvCxnSpPr>
        <p:spPr>
          <a:xfrm flipH="1">
            <a:off x="3744039" y="1826601"/>
            <a:ext cx="7357" cy="4349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8">
            <a:extLst>
              <a:ext uri="{FF2B5EF4-FFF2-40B4-BE49-F238E27FC236}">
                <a16:creationId xmlns:a16="http://schemas.microsoft.com/office/drawing/2014/main" id="{707EFF6E-5799-E546-A52A-EB5275E10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5" y="1941069"/>
            <a:ext cx="950294" cy="9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23">
            <a:extLst>
              <a:ext uri="{FF2B5EF4-FFF2-40B4-BE49-F238E27FC236}">
                <a16:creationId xmlns:a16="http://schemas.microsoft.com/office/drawing/2014/main" id="{932ACBF1-2521-DA4D-8290-3CFF26CF2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885" y="4027729"/>
            <a:ext cx="950294" cy="950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0B3F62C0-3B27-3441-A52A-A970F8A1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112" y="5063359"/>
            <a:ext cx="3821841" cy="31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96112">
              <a:spcAft>
                <a:spcPts val="600"/>
              </a:spcAft>
            </a:pPr>
            <a:r>
              <a:rPr lang="en-US" altLang="en-US" sz="147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Elastic Kubernetes Service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4A563D-4C5F-B44C-9372-2C561CD3172F}"/>
              </a:ext>
            </a:extLst>
          </p:cNvPr>
          <p:cNvSpPr txBox="1"/>
          <p:nvPr/>
        </p:nvSpPr>
        <p:spPr>
          <a:xfrm>
            <a:off x="8110358" y="2119726"/>
            <a:ext cx="3243442" cy="119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2369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Fully AWS managed API. Only pay for the </a:t>
            </a:r>
            <a:r>
              <a:rPr lang="en-US" sz="2369" kern="1200" err="1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Fargate</a:t>
            </a:r>
            <a:r>
              <a:rPr lang="en-US" sz="2369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 tasks.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6DD333-A0EE-7545-9D75-0D3277F862B1}"/>
              </a:ext>
            </a:extLst>
          </p:cNvPr>
          <p:cNvSpPr txBox="1"/>
          <p:nvPr/>
        </p:nvSpPr>
        <p:spPr>
          <a:xfrm>
            <a:off x="8110358" y="4001293"/>
            <a:ext cx="3243442" cy="192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>
              <a:spcAft>
                <a:spcPts val="600"/>
              </a:spcAft>
            </a:pPr>
            <a:r>
              <a:rPr lang="en-US" sz="2369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AWS managed open source deployment. Pay for your personal deployment of the control plane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19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AWS </a:t>
            </a:r>
            <a:r>
              <a:rPr lang="en-US" err="1"/>
              <a:t>Fargate</a:t>
            </a:r>
            <a:r>
              <a:rPr lang="en-US"/>
              <a:t> gives you more choices</a:t>
            </a: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0D8D75FF-2513-4143-BF44-40F2C689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91431"/>
            <a:ext cx="2176865" cy="529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Ingress and Load Balancing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6">
            <a:extLst>
              <a:ext uri="{FF2B5EF4-FFF2-40B4-BE49-F238E27FC236}">
                <a16:creationId xmlns:a16="http://schemas.microsoft.com/office/drawing/2014/main" id="{6326BE08-F085-1D45-991F-2E5A9EC5D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600834" y="2004653"/>
            <a:ext cx="919947" cy="91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306D54C1-C464-0342-BC9B-D79BA6A2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310" y="2985886"/>
            <a:ext cx="3699790" cy="60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Load Balancer</a:t>
            </a:r>
          </a:p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Level 7, HTTP(S)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6">
            <a:extLst>
              <a:ext uri="{FF2B5EF4-FFF2-40B4-BE49-F238E27FC236}">
                <a16:creationId xmlns:a16="http://schemas.microsoft.com/office/drawing/2014/main" id="{677D735D-D0CC-544D-8907-6AEA18727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9117978" y="2004653"/>
            <a:ext cx="919947" cy="919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4F884FB7-EB59-1048-A31E-459AD5AC6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101" y="2985886"/>
            <a:ext cx="3551699" cy="60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Network Load Balancer</a:t>
            </a:r>
          </a:p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Level 4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">
            <a:extLst>
              <a:ext uri="{FF2B5EF4-FFF2-40B4-BE49-F238E27FC236}">
                <a16:creationId xmlns:a16="http://schemas.microsoft.com/office/drawing/2014/main" id="{EB916032-6866-8045-A662-43962C24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12" y="4117358"/>
            <a:ext cx="934189" cy="9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12">
            <a:extLst>
              <a:ext uri="{FF2B5EF4-FFF2-40B4-BE49-F238E27FC236}">
                <a16:creationId xmlns:a16="http://schemas.microsoft.com/office/drawing/2014/main" id="{D3ACA279-CC39-DE4E-A7CA-B4D1E8352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911" y="5129055"/>
            <a:ext cx="3699790" cy="60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App Mesh</a:t>
            </a:r>
          </a:p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Gateway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phic 17">
            <a:extLst>
              <a:ext uri="{FF2B5EF4-FFF2-40B4-BE49-F238E27FC236}">
                <a16:creationId xmlns:a16="http://schemas.microsoft.com/office/drawing/2014/main" id="{48B5CA6E-A523-9944-863E-8E2475E9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110855" y="4194865"/>
            <a:ext cx="934189" cy="93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2811EB18-1E49-D541-8013-53C57357D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510" y="5169783"/>
            <a:ext cx="2850876" cy="31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68680">
              <a:spcAft>
                <a:spcPts val="600"/>
              </a:spcAft>
            </a:pPr>
            <a:r>
              <a:rPr lang="en-US" altLang="en-US" sz="142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API Gateway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B9009-9C27-6F42-8F53-D720EEE7B602}"/>
              </a:ext>
            </a:extLst>
          </p:cNvPr>
          <p:cNvCxnSpPr>
            <a:cxnSpLocks/>
          </p:cNvCxnSpPr>
          <p:nvPr/>
        </p:nvCxnSpPr>
        <p:spPr>
          <a:xfrm flipH="1">
            <a:off x="3759845" y="1896050"/>
            <a:ext cx="7122" cy="4210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55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6757781-055B-8A4C-A398-213CE102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/>
              <a:t>AWS </a:t>
            </a:r>
            <a:r>
              <a:rPr lang="en-US" err="1"/>
              <a:t>Fargate</a:t>
            </a:r>
            <a:r>
              <a:rPr lang="en-US"/>
              <a:t> gives you more choices</a:t>
            </a:r>
            <a:endParaRPr lang="en-US">
              <a:latin typeface="+mn-lt"/>
              <a:ea typeface="+mn-ea"/>
              <a:cs typeface="+mn-cs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0D8D75FF-2513-4143-BF44-40F2C6896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416886"/>
            <a:ext cx="2212324" cy="31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altLang="en-US" sz="145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Scaling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306D54C1-C464-0342-BC9B-D79BA6A2F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329" y="3095910"/>
            <a:ext cx="3760056" cy="31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altLang="en-US" sz="145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Auto Scaling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1B9009-9C27-6F42-8F53-D720EEE7B602}"/>
              </a:ext>
            </a:extLst>
          </p:cNvPr>
          <p:cNvCxnSpPr>
            <a:cxnSpLocks/>
          </p:cNvCxnSpPr>
          <p:nvPr/>
        </p:nvCxnSpPr>
        <p:spPr>
          <a:xfrm>
            <a:off x="3814673" y="1897147"/>
            <a:ext cx="0" cy="4140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9">
            <a:extLst>
              <a:ext uri="{FF2B5EF4-FFF2-40B4-BE49-F238E27FC236}">
                <a16:creationId xmlns:a16="http://schemas.microsoft.com/office/drawing/2014/main" id="{B43A30C9-1F4C-A04F-A015-40351BA88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92" y="2069805"/>
            <a:ext cx="934931" cy="93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FB81C6-39F7-AD47-A107-F54F1806E808}"/>
              </a:ext>
            </a:extLst>
          </p:cNvPr>
          <p:cNvSpPr txBox="1"/>
          <p:nvPr/>
        </p:nvSpPr>
        <p:spPr>
          <a:xfrm>
            <a:off x="8004521" y="2069805"/>
            <a:ext cx="3322210" cy="132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344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Step Scaling</a:t>
            </a:r>
          </a:p>
          <a:p>
            <a:pPr defTabSz="886968">
              <a:spcAft>
                <a:spcPts val="600"/>
              </a:spcAft>
            </a:pPr>
            <a:r>
              <a:rPr lang="en-US" sz="2344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Target Tracking</a:t>
            </a:r>
          </a:p>
          <a:p>
            <a:pPr defTabSz="886968">
              <a:spcAft>
                <a:spcPts val="600"/>
              </a:spcAft>
            </a:pPr>
            <a:r>
              <a:rPr lang="en-US" sz="2344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Scheduled scaling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C96A9-EB37-8C4C-A524-C79DF75E4290}"/>
              </a:ext>
            </a:extLst>
          </p:cNvPr>
          <p:cNvSpPr txBox="1"/>
          <p:nvPr/>
        </p:nvSpPr>
        <p:spPr>
          <a:xfrm>
            <a:off x="7984003" y="3849981"/>
            <a:ext cx="3369797" cy="225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86968">
              <a:spcAft>
                <a:spcPts val="600"/>
              </a:spcAft>
            </a:pPr>
            <a:r>
              <a:rPr lang="en-US" sz="2344" kern="1200">
                <a:solidFill>
                  <a:schemeClr val="tx1"/>
                </a:solidFill>
                <a:latin typeface="Amazon Ember" panose="020B0603020204020204" pitchFamily="34" charset="0"/>
                <a:ea typeface="+mn-ea"/>
                <a:cs typeface="+mn-cs"/>
              </a:rPr>
              <a:t>Scale based on concurrency, CPU utilization, available messages in an SQS queue, or any other custom metric</a:t>
            </a:r>
            <a:endParaRPr lang="en-US" sz="2417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0" name="Graphic 17">
            <a:extLst>
              <a:ext uri="{FF2B5EF4-FFF2-40B4-BE49-F238E27FC236}">
                <a16:creationId xmlns:a16="http://schemas.microsoft.com/office/drawing/2014/main" id="{170B3768-A091-754B-BC6B-7BCF34CFE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892" y="4171033"/>
            <a:ext cx="934931" cy="93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802578D4-98E1-4B4A-9C67-4D94345F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329" y="5162770"/>
            <a:ext cx="3760056" cy="313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86968">
              <a:spcAft>
                <a:spcPts val="600"/>
              </a:spcAft>
            </a:pPr>
            <a:r>
              <a:rPr lang="en-US" altLang="en-US" sz="1455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Amazon CloudWatch</a:t>
            </a:r>
            <a:endParaRPr lang="en-US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58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5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392E0-8349-E14F-819F-5B91ECD25C1E}"/>
              </a:ext>
            </a:extLst>
          </p:cNvPr>
          <p:cNvSpPr txBox="1"/>
          <p:nvPr/>
        </p:nvSpPr>
        <p:spPr>
          <a:xfrm>
            <a:off x="1006900" y="1188637"/>
            <a:ext cx="3165813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server must handle concurrent requests from many clients at once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5EECE4-B41D-4BF6-8526-95E3D1B1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041" y="323519"/>
            <a:ext cx="4331208" cy="6212748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730151B-AC3C-0544-A479-D490DB79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8631" y="2682747"/>
            <a:ext cx="1467424" cy="146742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264E745-860F-3145-BBFB-74AB4D9C7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8095" y="2519868"/>
            <a:ext cx="1151996" cy="115199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6DC6F2-0B3D-F940-A625-E29371BF8E2C}"/>
              </a:ext>
            </a:extLst>
          </p:cNvPr>
          <p:cNvCxnSpPr>
            <a:cxnSpLocks/>
          </p:cNvCxnSpPr>
          <p:nvPr/>
        </p:nvCxnSpPr>
        <p:spPr>
          <a:xfrm>
            <a:off x="7020637" y="3486493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AB28014E-A429-B248-8240-A8D700F63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9556" y="2682747"/>
            <a:ext cx="1151996" cy="115199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AA9F38-5ACB-9E4C-B2D1-6E5B08C65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5123" y="2845626"/>
            <a:ext cx="1151996" cy="115199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7F364-0D57-3B46-9F1C-16436E1BB5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0690" y="2995341"/>
            <a:ext cx="1151996" cy="115199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69E7E87-AF64-8944-9EE1-367694057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4656" y="3177306"/>
            <a:ext cx="1151996" cy="115199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8A243-CD83-F140-B2EF-98B26C5881DD}"/>
              </a:ext>
            </a:extLst>
          </p:cNvPr>
          <p:cNvCxnSpPr>
            <a:cxnSpLocks/>
          </p:cNvCxnSpPr>
          <p:nvPr/>
        </p:nvCxnSpPr>
        <p:spPr>
          <a:xfrm>
            <a:off x="7020637" y="3570103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B0CA4E-D6AA-D943-AD24-1E913CCD8DE0}"/>
              </a:ext>
            </a:extLst>
          </p:cNvPr>
          <p:cNvCxnSpPr>
            <a:cxnSpLocks/>
          </p:cNvCxnSpPr>
          <p:nvPr/>
        </p:nvCxnSpPr>
        <p:spPr>
          <a:xfrm>
            <a:off x="7020637" y="3671864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DD78BF-94A6-764C-B036-081E12B598B6}"/>
              </a:ext>
            </a:extLst>
          </p:cNvPr>
          <p:cNvCxnSpPr>
            <a:cxnSpLocks/>
          </p:cNvCxnSpPr>
          <p:nvPr/>
        </p:nvCxnSpPr>
        <p:spPr>
          <a:xfrm>
            <a:off x="7020637" y="3761008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589BD7-DADE-1C48-8A54-E33A237171F9}"/>
              </a:ext>
            </a:extLst>
          </p:cNvPr>
          <p:cNvCxnSpPr>
            <a:cxnSpLocks/>
          </p:cNvCxnSpPr>
          <p:nvPr/>
        </p:nvCxnSpPr>
        <p:spPr>
          <a:xfrm>
            <a:off x="7022366" y="3124980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844478-2028-D747-A7C5-53D58CCBD0B7}"/>
              </a:ext>
            </a:extLst>
          </p:cNvPr>
          <p:cNvCxnSpPr>
            <a:cxnSpLocks/>
          </p:cNvCxnSpPr>
          <p:nvPr/>
        </p:nvCxnSpPr>
        <p:spPr>
          <a:xfrm>
            <a:off x="7022366" y="3208590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C3F85C-61F5-4F41-BC60-D2C821FB0D27}"/>
              </a:ext>
            </a:extLst>
          </p:cNvPr>
          <p:cNvCxnSpPr>
            <a:cxnSpLocks/>
          </p:cNvCxnSpPr>
          <p:nvPr/>
        </p:nvCxnSpPr>
        <p:spPr>
          <a:xfrm>
            <a:off x="7022366" y="3310351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4E9565-FC76-BF41-AB0A-F72EBF45430B}"/>
              </a:ext>
            </a:extLst>
          </p:cNvPr>
          <p:cNvCxnSpPr>
            <a:cxnSpLocks/>
          </p:cNvCxnSpPr>
          <p:nvPr/>
        </p:nvCxnSpPr>
        <p:spPr>
          <a:xfrm>
            <a:off x="7022366" y="3399495"/>
            <a:ext cx="158810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5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9392E0-8349-E14F-819F-5B91ECD25C1E}"/>
              </a:ext>
            </a:extLst>
          </p:cNvPr>
          <p:cNvSpPr txBox="1"/>
          <p:nvPr/>
        </p:nvSpPr>
        <p:spPr>
          <a:xfrm>
            <a:off x="748811" y="273651"/>
            <a:ext cx="1076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cloud helps you run concurrent servers.</a:t>
            </a:r>
          </a:p>
          <a:p>
            <a:r>
              <a:rPr lang="en-US" sz="3600" dirty="0"/>
              <a:t>Many client side tasks making concurrent connections to many concurrent server side tasks</a:t>
            </a:r>
            <a:endParaRPr lang="en-US" sz="2800" dirty="0"/>
          </a:p>
          <a:p>
            <a:endParaRPr lang="en-US" sz="360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264E745-860F-3145-BBFB-74AB4D9C7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393" y="2328748"/>
            <a:ext cx="2286000" cy="2286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6DC6F2-0B3D-F940-A625-E29371BF8E2C}"/>
              </a:ext>
            </a:extLst>
          </p:cNvPr>
          <p:cNvCxnSpPr>
            <a:cxnSpLocks/>
          </p:cNvCxnSpPr>
          <p:nvPr/>
        </p:nvCxnSpPr>
        <p:spPr>
          <a:xfrm>
            <a:off x="4554449" y="4246900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AB28014E-A429-B248-8240-A8D700F6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261" y="265196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3AA9F38-5ACB-9E4C-B2D1-6E5B08C65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121" y="29751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077F364-0D57-3B46-9F1C-16436E1BB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7981" y="3272267"/>
            <a:ext cx="2286000" cy="2286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069E7E87-AF64-8944-9EE1-367694057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040" y="3633355"/>
            <a:ext cx="2286000" cy="2286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8A243-CD83-F140-B2EF-98B26C5881DD}"/>
              </a:ext>
            </a:extLst>
          </p:cNvPr>
          <p:cNvCxnSpPr>
            <a:cxnSpLocks/>
          </p:cNvCxnSpPr>
          <p:nvPr/>
        </p:nvCxnSpPr>
        <p:spPr>
          <a:xfrm>
            <a:off x="4554449" y="4412815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B0CA4E-D6AA-D943-AD24-1E913CCD8DE0}"/>
              </a:ext>
            </a:extLst>
          </p:cNvPr>
          <p:cNvCxnSpPr>
            <a:cxnSpLocks/>
          </p:cNvCxnSpPr>
          <p:nvPr/>
        </p:nvCxnSpPr>
        <p:spPr>
          <a:xfrm>
            <a:off x="4554449" y="4614748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DD78BF-94A6-764C-B036-081E12B598B6}"/>
              </a:ext>
            </a:extLst>
          </p:cNvPr>
          <p:cNvCxnSpPr>
            <a:cxnSpLocks/>
          </p:cNvCxnSpPr>
          <p:nvPr/>
        </p:nvCxnSpPr>
        <p:spPr>
          <a:xfrm>
            <a:off x="4554449" y="4791643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589BD7-DADE-1C48-8A54-E33A237171F9}"/>
              </a:ext>
            </a:extLst>
          </p:cNvPr>
          <p:cNvCxnSpPr>
            <a:cxnSpLocks/>
          </p:cNvCxnSpPr>
          <p:nvPr/>
        </p:nvCxnSpPr>
        <p:spPr>
          <a:xfrm>
            <a:off x="4557881" y="3529520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844478-2028-D747-A7C5-53D58CCBD0B7}"/>
              </a:ext>
            </a:extLst>
          </p:cNvPr>
          <p:cNvCxnSpPr>
            <a:cxnSpLocks/>
          </p:cNvCxnSpPr>
          <p:nvPr/>
        </p:nvCxnSpPr>
        <p:spPr>
          <a:xfrm>
            <a:off x="4557881" y="3695435"/>
            <a:ext cx="3151414" cy="0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C3F85C-61F5-4F41-BC60-D2C821FB0D27}"/>
              </a:ext>
            </a:extLst>
          </p:cNvPr>
          <p:cNvCxnSpPr>
            <a:cxnSpLocks/>
          </p:cNvCxnSpPr>
          <p:nvPr/>
        </p:nvCxnSpPr>
        <p:spPr>
          <a:xfrm>
            <a:off x="4557881" y="3897368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4E9565-FC76-BF41-AB0A-F72EBF45430B}"/>
              </a:ext>
            </a:extLst>
          </p:cNvPr>
          <p:cNvCxnSpPr>
            <a:cxnSpLocks/>
          </p:cNvCxnSpPr>
          <p:nvPr/>
        </p:nvCxnSpPr>
        <p:spPr>
          <a:xfrm>
            <a:off x="4557881" y="4074263"/>
            <a:ext cx="3151414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41AB8510-F52F-5149-B44A-28A3583E0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962" y="2453804"/>
            <a:ext cx="1042743" cy="104274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0F2FD3E1-F243-5B4F-9DC2-0F0706540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9692" y="2453804"/>
            <a:ext cx="1042743" cy="104274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9A8F885A-AE01-E341-B27E-969E75B9E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779" y="2453803"/>
            <a:ext cx="1042743" cy="1042743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FBDA6A2-262A-4B40-8450-DAC24AFDD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962" y="3581922"/>
            <a:ext cx="1042743" cy="104274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3325503-B593-C44B-B556-ADFD21A41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9692" y="3581922"/>
            <a:ext cx="1042743" cy="104274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6702E3C-6036-9842-9491-BF7C1E4F9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422" y="3578634"/>
            <a:ext cx="1042743" cy="10427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604334C0-6BEE-E448-99F6-2A69A4FA1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2962" y="4703466"/>
            <a:ext cx="1042743" cy="104274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616D3B7-75F3-A94C-9E8A-B778815F7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9692" y="4703465"/>
            <a:ext cx="1042743" cy="104274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6407009-9917-7C4D-835F-DC831852A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779" y="4703464"/>
            <a:ext cx="1042743" cy="10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0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3849ED-5F9A-0249-A66A-16A161560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053" y="2094555"/>
            <a:ext cx="4777381" cy="24961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FD76D-D949-2C4C-92AD-53B1077C4930}"/>
              </a:ext>
            </a:extLst>
          </p:cNvPr>
          <p:cNvSpPr txBox="1"/>
          <p:nvPr/>
        </p:nvSpPr>
        <p:spPr>
          <a:xfrm>
            <a:off x="838201" y="4794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Concurrent players for several of the top online games on Steam.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4158D-4D75-D642-847A-3E2AE7DEC0CB}"/>
              </a:ext>
            </a:extLst>
          </p:cNvPr>
          <p:cNvSpPr txBox="1"/>
          <p:nvPr/>
        </p:nvSpPr>
        <p:spPr>
          <a:xfrm>
            <a:off x="838201" y="1984443"/>
            <a:ext cx="5257800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All these games have a client/server architecture.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They have hundreds of thousands of concurrent users at all times!</a:t>
            </a:r>
          </a:p>
        </p:txBody>
      </p:sp>
    </p:spTree>
    <p:extLst>
      <p:ext uri="{BB962C8B-B14F-4D97-AF65-F5344CB8AC3E}">
        <p14:creationId xmlns:p14="http://schemas.microsoft.com/office/powerpoint/2010/main" val="354365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 I build an application that can handle concurrency?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DF1E-45A2-D545-B6A8-7FE089C0E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zero users to millions</a:t>
            </a:r>
          </a:p>
        </p:txBody>
      </p:sp>
    </p:spTree>
    <p:extLst>
      <p:ext uri="{BB962C8B-B14F-4D97-AF65-F5344CB8AC3E}">
        <p14:creationId xmlns:p14="http://schemas.microsoft.com/office/powerpoint/2010/main" val="11394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F3298-EC74-324C-BA8E-E1C74C02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sz="3100">
                <a:latin typeface="+mn-lt"/>
                <a:ea typeface="+mn-ea"/>
                <a:cs typeface="+mn-cs"/>
              </a:rPr>
              <a:t>Serverless technologies help you start out small but then scale out when needed.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465D084D-687F-AB44-90E7-CB66C7728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54" y="2832855"/>
            <a:ext cx="1910039" cy="19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8E6F452B-1A79-684A-AC74-C98BED11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892020"/>
            <a:ext cx="2685696" cy="54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32104">
              <a:spcAft>
                <a:spcPts val="600"/>
              </a:spcAft>
            </a:pPr>
            <a:r>
              <a:rPr lang="en-US" altLang="en-US" sz="29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Lambda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C7B13A75-7318-2A4F-93AF-04E8ACC87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4890473" y="2832855"/>
            <a:ext cx="1910039" cy="1910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8">
            <a:extLst>
              <a:ext uri="{FF2B5EF4-FFF2-40B4-BE49-F238E27FC236}">
                <a16:creationId xmlns:a16="http://schemas.microsoft.com/office/drawing/2014/main" id="{F7724D2B-BF3B-484E-81B9-391332519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1028" y="4892019"/>
            <a:ext cx="3128926" cy="54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32104">
              <a:spcAft>
                <a:spcPts val="600"/>
              </a:spcAft>
            </a:pPr>
            <a:r>
              <a:rPr lang="en-US" altLang="en-US" sz="29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App Runner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raphic 14">
            <a:extLst>
              <a:ext uri="{FF2B5EF4-FFF2-40B4-BE49-F238E27FC236}">
                <a16:creationId xmlns:a16="http://schemas.microsoft.com/office/drawing/2014/main" id="{86A1F335-99D2-BE4C-A161-E0231E981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193" y="2832855"/>
            <a:ext cx="1910038" cy="191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8">
            <a:extLst>
              <a:ext uri="{FF2B5EF4-FFF2-40B4-BE49-F238E27FC236}">
                <a16:creationId xmlns:a16="http://schemas.microsoft.com/office/drawing/2014/main" id="{4577E215-87CA-D242-8295-57FDCA681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49" y="4895539"/>
            <a:ext cx="3128926" cy="540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832104">
              <a:spcAft>
                <a:spcPts val="600"/>
              </a:spcAft>
            </a:pPr>
            <a:r>
              <a:rPr lang="en-US" altLang="en-US" sz="29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lang="en-US" altLang="en-US" sz="2912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Fargate</a:t>
            </a:r>
            <a:endParaRPr lang="en-US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823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D838E4-BD93-3F41-894D-C133848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latin typeface="+mj-lt"/>
                <a:ea typeface="+mj-ea"/>
                <a:cs typeface="+mj-cs"/>
              </a:rPr>
              <a:t>AWS Lambda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9DF1E-45A2-D545-B6A8-7FE089C0E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Your event handling function in the cloud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96C526D7-1440-574F-B2EA-BA83DB839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Microsoft Office PowerPoint</Application>
  <PresentationFormat>Widescreen</PresentationFormat>
  <Paragraphs>242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Amazon Ember</vt:lpstr>
      <vt:lpstr>Aptos</vt:lpstr>
      <vt:lpstr>Aptos Display</vt:lpstr>
      <vt:lpstr>Arial</vt:lpstr>
      <vt:lpstr>Calibri</vt:lpstr>
      <vt:lpstr>Menlo</vt:lpstr>
      <vt:lpstr>Merriweather</vt:lpstr>
      <vt:lpstr>Monaco</vt:lpstr>
      <vt:lpstr>Office Theme</vt:lpstr>
      <vt:lpstr>PowerPoint Presentation</vt:lpstr>
      <vt:lpstr>What is concurrency?</vt:lpstr>
      <vt:lpstr>PowerPoint Presentation</vt:lpstr>
      <vt:lpstr>PowerPoint Presentation</vt:lpstr>
      <vt:lpstr>PowerPoint Presentation</vt:lpstr>
      <vt:lpstr>PowerPoint Presentation</vt:lpstr>
      <vt:lpstr>How do I build an application that can handle concurrency?</vt:lpstr>
      <vt:lpstr>Serverless technologies help you start out small but then scale out when needed.</vt:lpstr>
      <vt:lpstr>AWS Lambda</vt:lpstr>
      <vt:lpstr>AWS Lambda runs your function in the cloud</vt:lpstr>
      <vt:lpstr>Different ways to execute the code: events</vt:lpstr>
      <vt:lpstr>Different ways to execute the code: web requests</vt:lpstr>
      <vt:lpstr>PowerPoint Presentation</vt:lpstr>
      <vt:lpstr>AWS Lambda lifecycle</vt:lpstr>
      <vt:lpstr>PowerPoint Presentation</vt:lpstr>
      <vt:lpstr>Concurrency deep dive</vt:lpstr>
      <vt:lpstr>PowerPoint Presentation</vt:lpstr>
      <vt:lpstr>PowerPoint Presentation</vt:lpstr>
      <vt:lpstr>Most modern application frameworks make it possible to handle multiple concurrent requests in a single application process</vt:lpstr>
      <vt:lpstr>Instead of doing nothing while waiting, grab another event and do some work while we wait</vt:lpstr>
      <vt:lpstr>PowerPoint Presentation</vt:lpstr>
      <vt:lpstr>Downsides of concurrency: What happens if you have too many requests per second?</vt:lpstr>
      <vt:lpstr>Solution: load balance across multiple copies of the application process</vt:lpstr>
      <vt:lpstr>AWS App Runner</vt:lpstr>
      <vt:lpstr>AWS App Runner manages horizontal scaling for you</vt:lpstr>
      <vt:lpstr>PowerPoint Presentation</vt:lpstr>
      <vt:lpstr>PowerPoint Presentation</vt:lpstr>
      <vt:lpstr>AWS Fargate</vt:lpstr>
      <vt:lpstr>AWS Fargate provides microVM’s for your containers</vt:lpstr>
      <vt:lpstr>You use an orchestrator to configure and manage your own customized deployment on AWS Fargate</vt:lpstr>
      <vt:lpstr>AWS Fargate gives you more choices</vt:lpstr>
      <vt:lpstr>AWS Fargate gives you more choices</vt:lpstr>
      <vt:lpstr>AWS Fargate gives you more choices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Bhatnagar, Palash</dc:creator>
  <cp:lastModifiedBy>Bhatnagar, Palash</cp:lastModifiedBy>
  <cp:revision>1</cp:revision>
  <dcterms:created xsi:type="dcterms:W3CDTF">2024-07-30T08:41:03Z</dcterms:created>
  <dcterms:modified xsi:type="dcterms:W3CDTF">2024-07-30T09:46:27Z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2024-07-30T09:46:09Z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1f3f9d61-e763-4e33-b8eb-e95c97f9f2ff</vt:lpwstr>
  </property>
  <property fmtid="{D5CDD505-2E9C-101B-9397-08002B2CF9AE}" pid="7" name="MSIP_Label_defa4170-0d19-0005-0004-bc88714345d2_ActionId">
    <vt:lpwstr>2d38af5f-0a91-4667-89fe-2a5a58e3a5d5</vt:lpwstr>
  </property>
  <property fmtid="{D5CDD505-2E9C-101B-9397-08002B2CF9AE}" pid="8" name="MSIP_Label_defa4170-0d19-0005-0004-bc88714345d2_ContentBits">
    <vt:lpwstr>0</vt:lpwstr>
  </property>
</Properties>
</file>