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9" r:id="rId3"/>
    <p:sldId id="260" r:id="rId4"/>
    <p:sldId id="261" r:id="rId5"/>
    <p:sldId id="262" r:id="rId6"/>
    <p:sldId id="263" r:id="rId7"/>
    <p:sldId id="257" r:id="rId8"/>
    <p:sldId id="258"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7F43C6-29B1-4E4D-BE79-662CD5186C79}"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5C00B-068D-4B5B-90CF-C38DE06F811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198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7F43C6-29B1-4E4D-BE79-662CD5186C79}"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5C00B-068D-4B5B-90CF-C38DE06F8112}" type="slidenum">
              <a:rPr lang="en-US" smtClean="0"/>
              <a:t>‹#›</a:t>
            </a:fld>
            <a:endParaRPr lang="en-US"/>
          </a:p>
        </p:txBody>
      </p:sp>
    </p:spTree>
    <p:extLst>
      <p:ext uri="{BB962C8B-B14F-4D97-AF65-F5344CB8AC3E}">
        <p14:creationId xmlns:p14="http://schemas.microsoft.com/office/powerpoint/2010/main" val="320659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7F43C6-29B1-4E4D-BE79-662CD5186C79}"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5C00B-068D-4B5B-90CF-C38DE06F8112}" type="slidenum">
              <a:rPr lang="en-US" smtClean="0"/>
              <a:t>‹#›</a:t>
            </a:fld>
            <a:endParaRPr lang="en-US"/>
          </a:p>
        </p:txBody>
      </p:sp>
    </p:spTree>
    <p:extLst>
      <p:ext uri="{BB962C8B-B14F-4D97-AF65-F5344CB8AC3E}">
        <p14:creationId xmlns:p14="http://schemas.microsoft.com/office/powerpoint/2010/main" val="75651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7F43C6-29B1-4E4D-BE79-662CD5186C79}"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5C00B-068D-4B5B-90CF-C38DE06F8112}" type="slidenum">
              <a:rPr lang="en-US" smtClean="0"/>
              <a:t>‹#›</a:t>
            </a:fld>
            <a:endParaRPr lang="en-US"/>
          </a:p>
        </p:txBody>
      </p:sp>
    </p:spTree>
    <p:extLst>
      <p:ext uri="{BB962C8B-B14F-4D97-AF65-F5344CB8AC3E}">
        <p14:creationId xmlns:p14="http://schemas.microsoft.com/office/powerpoint/2010/main" val="2421156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F43C6-29B1-4E4D-BE79-662CD5186C79}"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5C00B-068D-4B5B-90CF-C38DE06F811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47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7F43C6-29B1-4E4D-BE79-662CD5186C79}" type="datetimeFigureOut">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5C00B-068D-4B5B-90CF-C38DE06F8112}" type="slidenum">
              <a:rPr lang="en-US" smtClean="0"/>
              <a:t>‹#›</a:t>
            </a:fld>
            <a:endParaRPr lang="en-US"/>
          </a:p>
        </p:txBody>
      </p:sp>
    </p:spTree>
    <p:extLst>
      <p:ext uri="{BB962C8B-B14F-4D97-AF65-F5344CB8AC3E}">
        <p14:creationId xmlns:p14="http://schemas.microsoft.com/office/powerpoint/2010/main" val="204245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7F43C6-29B1-4E4D-BE79-662CD5186C79}" type="datetimeFigureOut">
              <a:rPr lang="en-US" smtClean="0"/>
              <a:t>8/20/2018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D5C00B-068D-4B5B-90CF-C38DE06F8112}" type="slidenum">
              <a:rPr lang="en-US" smtClean="0"/>
              <a:t>‹#›</a:t>
            </a:fld>
            <a:endParaRPr lang="en-US"/>
          </a:p>
        </p:txBody>
      </p:sp>
    </p:spTree>
    <p:extLst>
      <p:ext uri="{BB962C8B-B14F-4D97-AF65-F5344CB8AC3E}">
        <p14:creationId xmlns:p14="http://schemas.microsoft.com/office/powerpoint/2010/main" val="2464110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7F43C6-29B1-4E4D-BE79-662CD5186C79}" type="datetimeFigureOut">
              <a:rPr lang="en-US" smtClean="0"/>
              <a:t>8/20/2018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D5C00B-068D-4B5B-90CF-C38DE06F8112}" type="slidenum">
              <a:rPr lang="en-US" smtClean="0"/>
              <a:t>‹#›</a:t>
            </a:fld>
            <a:endParaRPr lang="en-US"/>
          </a:p>
        </p:txBody>
      </p:sp>
    </p:spTree>
    <p:extLst>
      <p:ext uri="{BB962C8B-B14F-4D97-AF65-F5344CB8AC3E}">
        <p14:creationId xmlns:p14="http://schemas.microsoft.com/office/powerpoint/2010/main" val="264672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37F43C6-29B1-4E4D-BE79-662CD5186C79}" type="datetimeFigureOut">
              <a:rPr lang="en-US" smtClean="0"/>
              <a:t>8/20/2018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BD5C00B-068D-4B5B-90CF-C38DE06F8112}" type="slidenum">
              <a:rPr lang="en-US" smtClean="0"/>
              <a:t>‹#›</a:t>
            </a:fld>
            <a:endParaRPr lang="en-US"/>
          </a:p>
        </p:txBody>
      </p:sp>
    </p:spTree>
    <p:extLst>
      <p:ext uri="{BB962C8B-B14F-4D97-AF65-F5344CB8AC3E}">
        <p14:creationId xmlns:p14="http://schemas.microsoft.com/office/powerpoint/2010/main" val="336528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37F43C6-29B1-4E4D-BE79-662CD5186C79}" type="datetimeFigureOut">
              <a:rPr lang="en-US" smtClean="0"/>
              <a:t>8/20/2018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BD5C00B-068D-4B5B-90CF-C38DE06F8112}" type="slidenum">
              <a:rPr lang="en-US" smtClean="0"/>
              <a:t>‹#›</a:t>
            </a:fld>
            <a:endParaRPr lang="en-US"/>
          </a:p>
        </p:txBody>
      </p:sp>
    </p:spTree>
    <p:extLst>
      <p:ext uri="{BB962C8B-B14F-4D97-AF65-F5344CB8AC3E}">
        <p14:creationId xmlns:p14="http://schemas.microsoft.com/office/powerpoint/2010/main" val="1282066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7F43C6-29B1-4E4D-BE79-662CD5186C79}" type="datetimeFigureOut">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5C00B-068D-4B5B-90CF-C38DE06F8112}" type="slidenum">
              <a:rPr lang="en-US" smtClean="0"/>
              <a:t>‹#›</a:t>
            </a:fld>
            <a:endParaRPr lang="en-US"/>
          </a:p>
        </p:txBody>
      </p:sp>
    </p:spTree>
    <p:extLst>
      <p:ext uri="{BB962C8B-B14F-4D97-AF65-F5344CB8AC3E}">
        <p14:creationId xmlns:p14="http://schemas.microsoft.com/office/powerpoint/2010/main" val="1648097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37F43C6-29B1-4E4D-BE79-662CD5186C79}" type="datetimeFigureOut">
              <a:rPr lang="en-US" smtClean="0"/>
              <a:t>8/20/2018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BD5C00B-068D-4B5B-90CF-C38DE06F811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59506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801505"/>
            <a:ext cx="10058400" cy="1459082"/>
          </a:xfrm>
        </p:spPr>
        <p:txBody>
          <a:bodyPr>
            <a:normAutofit/>
          </a:bodyPr>
          <a:lstStyle/>
          <a:p>
            <a:r>
              <a:rPr lang="en-US" sz="4000" dirty="0" smtClean="0"/>
              <a:t>Improved Market Forecast for Newly Launched Product</a:t>
            </a:r>
            <a:endParaRPr lang="en-US" sz="4000" dirty="0"/>
          </a:p>
        </p:txBody>
      </p:sp>
      <p:sp>
        <p:nvSpPr>
          <p:cNvPr id="3" name="Subtitle 2"/>
          <p:cNvSpPr>
            <a:spLocks noGrp="1"/>
          </p:cNvSpPr>
          <p:nvPr>
            <p:ph type="body" idx="1"/>
          </p:nvPr>
        </p:nvSpPr>
        <p:spPr>
          <a:xfrm>
            <a:off x="1097280" y="5190107"/>
            <a:ext cx="10650713" cy="1143000"/>
          </a:xfrm>
        </p:spPr>
        <p:txBody>
          <a:bodyPr>
            <a:normAutofit fontScale="92500"/>
          </a:bodyPr>
          <a:lstStyle/>
          <a:p>
            <a:r>
              <a:rPr lang="en-US" dirty="0" smtClean="0"/>
              <a:t>-Team liquid (07)</a:t>
            </a:r>
          </a:p>
          <a:p>
            <a:r>
              <a:rPr lang="en-US" dirty="0" smtClean="0"/>
              <a:t>Palash </a:t>
            </a:r>
            <a:r>
              <a:rPr lang="en-US" dirty="0" err="1" smtClean="0"/>
              <a:t>Jadhav|Pragyan</a:t>
            </a:r>
            <a:r>
              <a:rPr lang="en-US" dirty="0" smtClean="0"/>
              <a:t> </a:t>
            </a:r>
            <a:r>
              <a:rPr lang="en-US" dirty="0" err="1" smtClean="0"/>
              <a:t>Dalmia|pratinav</a:t>
            </a:r>
            <a:r>
              <a:rPr lang="en-US" dirty="0" smtClean="0"/>
              <a:t> </a:t>
            </a:r>
            <a:r>
              <a:rPr lang="en-US" dirty="0" err="1" smtClean="0"/>
              <a:t>Chandra|Nikunj</a:t>
            </a:r>
            <a:r>
              <a:rPr lang="en-US" dirty="0" smtClean="0"/>
              <a:t> </a:t>
            </a:r>
            <a:r>
              <a:rPr lang="en-US" dirty="0" err="1" smtClean="0"/>
              <a:t>goenka</a:t>
            </a:r>
            <a:endParaRPr lang="en-US" dirty="0" smtClean="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17167" y="186090"/>
            <a:ext cx="1501254" cy="1501254"/>
          </a:xfrm>
          <a:prstGeom prst="rect">
            <a:avLst/>
          </a:prstGeom>
        </p:spPr>
      </p:pic>
    </p:spTree>
    <p:extLst>
      <p:ext uri="{BB962C8B-B14F-4D97-AF65-F5344CB8AC3E}">
        <p14:creationId xmlns:p14="http://schemas.microsoft.com/office/powerpoint/2010/main" val="1290144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What makes our model unique?</a:t>
            </a:r>
            <a:endParaRPr lang="en-IN" sz="4000" dirty="0"/>
          </a:p>
        </p:txBody>
      </p:sp>
      <p:sp>
        <p:nvSpPr>
          <p:cNvPr id="3" name="Content Placeholder 2"/>
          <p:cNvSpPr>
            <a:spLocks noGrp="1"/>
          </p:cNvSpPr>
          <p:nvPr>
            <p:ph idx="1"/>
          </p:nvPr>
        </p:nvSpPr>
        <p:spPr>
          <a:xfrm>
            <a:off x="1097280" y="2170811"/>
            <a:ext cx="10515600" cy="4351338"/>
          </a:xfrm>
        </p:spPr>
        <p:txBody>
          <a:bodyPr>
            <a:normAutofit/>
          </a:bodyPr>
          <a:lstStyle/>
          <a:p>
            <a:pPr>
              <a:buFont typeface="Wingdings" panose="05000000000000000000" pitchFamily="2" charset="2"/>
              <a:buChar char="Ø"/>
            </a:pPr>
            <a:r>
              <a:rPr lang="en-IN" sz="2000" dirty="0" smtClean="0"/>
              <a:t>Keeping in mind the customers, we have taken into account the factors which impact the decision of a buyer the most and generated our sales values accordingly, instead of randomly generating data.</a:t>
            </a:r>
          </a:p>
          <a:p>
            <a:pPr>
              <a:buFont typeface="Wingdings" panose="05000000000000000000" pitchFamily="2" charset="2"/>
              <a:buChar char="Ø"/>
            </a:pPr>
            <a:r>
              <a:rPr lang="en-IN" sz="2000" dirty="0" smtClean="0"/>
              <a:t>We have assigned different weights to our features according to their priorities. The most in-demand features are assigned higher weights which enhances our result.</a:t>
            </a:r>
          </a:p>
          <a:p>
            <a:pPr>
              <a:buFont typeface="Wingdings" panose="05000000000000000000" pitchFamily="2" charset="2"/>
              <a:buChar char="Ø"/>
            </a:pPr>
            <a:r>
              <a:rPr lang="en-IN" sz="2000" dirty="0" smtClean="0"/>
              <a:t>We have estimated the demand of the new product through </a:t>
            </a:r>
            <a:r>
              <a:rPr lang="en-IN" sz="2000" dirty="0" smtClean="0"/>
              <a:t>Twitter </a:t>
            </a:r>
            <a:r>
              <a:rPr lang="en-IN" dirty="0"/>
              <a:t>S</a:t>
            </a:r>
            <a:r>
              <a:rPr lang="en-IN" sz="2000" dirty="0" smtClean="0"/>
              <a:t>entimental Analysis </a:t>
            </a:r>
            <a:r>
              <a:rPr lang="en-IN" sz="2000" dirty="0" smtClean="0"/>
              <a:t>combined with </a:t>
            </a:r>
            <a:r>
              <a:rPr lang="en-IN" sz="2000" dirty="0" smtClean="0"/>
              <a:t>Google </a:t>
            </a:r>
            <a:r>
              <a:rPr lang="en-IN" dirty="0"/>
              <a:t>T</a:t>
            </a:r>
            <a:r>
              <a:rPr lang="en-IN" sz="2000" dirty="0" smtClean="0"/>
              <a:t>rends </a:t>
            </a:r>
            <a:r>
              <a:rPr lang="en-IN" sz="2000" dirty="0" smtClean="0"/>
              <a:t>of that product to further account for the estimated customer response when the product enters the market.</a:t>
            </a:r>
          </a:p>
          <a:p>
            <a:endParaRPr lang="en-IN" sz="2000" dirty="0" smtClean="0"/>
          </a:p>
          <a:p>
            <a:endParaRPr lang="en-IN"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17167" y="186090"/>
            <a:ext cx="1501254" cy="1501254"/>
          </a:xfrm>
          <a:prstGeom prst="rect">
            <a:avLst/>
          </a:prstGeom>
        </p:spPr>
      </p:pic>
    </p:spTree>
    <p:extLst>
      <p:ext uri="{BB962C8B-B14F-4D97-AF65-F5344CB8AC3E}">
        <p14:creationId xmlns:p14="http://schemas.microsoft.com/office/powerpoint/2010/main" val="35150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72345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11A31-6E0E-45C8-96A6-7725DEE3DC67}"/>
              </a:ext>
            </a:extLst>
          </p:cNvPr>
          <p:cNvSpPr>
            <a:spLocks noGrp="1"/>
          </p:cNvSpPr>
          <p:nvPr>
            <p:ph type="title"/>
          </p:nvPr>
        </p:nvSpPr>
        <p:spPr>
          <a:xfrm>
            <a:off x="1097280" y="723331"/>
            <a:ext cx="10058400" cy="1014029"/>
          </a:xfrm>
        </p:spPr>
        <p:txBody>
          <a:bodyPr>
            <a:normAutofit/>
          </a:bodyPr>
          <a:lstStyle/>
          <a:p>
            <a:r>
              <a:rPr lang="en-IN" sz="4000" dirty="0" smtClean="0"/>
              <a:t>Approach</a:t>
            </a:r>
            <a:r>
              <a:rPr lang="en-IN" sz="4000" dirty="0"/>
              <a:t>		</a:t>
            </a:r>
          </a:p>
        </p:txBody>
      </p:sp>
      <p:sp>
        <p:nvSpPr>
          <p:cNvPr id="3" name="Content Placeholder 2">
            <a:extLst>
              <a:ext uri="{FF2B5EF4-FFF2-40B4-BE49-F238E27FC236}">
                <a16:creationId xmlns:a16="http://schemas.microsoft.com/office/drawing/2014/main" xmlns="" id="{E4DA7965-CAE5-43FD-A9E7-7B4882F87D65}"/>
              </a:ext>
            </a:extLst>
          </p:cNvPr>
          <p:cNvSpPr>
            <a:spLocks noGrp="1"/>
          </p:cNvSpPr>
          <p:nvPr>
            <p:ph idx="1"/>
          </p:nvPr>
        </p:nvSpPr>
        <p:spPr>
          <a:xfrm>
            <a:off x="1097280" y="1978925"/>
            <a:ext cx="10515600" cy="2649804"/>
          </a:xfrm>
        </p:spPr>
        <p:txBody>
          <a:bodyPr>
            <a:normAutofit lnSpcReduction="10000"/>
          </a:bodyPr>
          <a:lstStyle/>
          <a:p>
            <a:pPr>
              <a:buFont typeface="Wingdings" panose="05000000000000000000" pitchFamily="2" charset="2"/>
              <a:buChar char="Ø"/>
            </a:pPr>
            <a:r>
              <a:rPr lang="en-IN" sz="2800" dirty="0" smtClean="0"/>
              <a:t>Target Product </a:t>
            </a:r>
            <a:r>
              <a:rPr lang="en-IN" sz="2800" dirty="0"/>
              <a:t>: Laptops</a:t>
            </a:r>
          </a:p>
          <a:p>
            <a:pPr marL="0" indent="0">
              <a:buNone/>
            </a:pPr>
            <a:endParaRPr lang="en-IN" sz="2800" dirty="0" smtClean="0"/>
          </a:p>
          <a:p>
            <a:pPr>
              <a:buFont typeface="Wingdings" panose="05000000000000000000" pitchFamily="2" charset="2"/>
              <a:buChar char="Ø"/>
            </a:pPr>
            <a:r>
              <a:rPr lang="en-IN" sz="2800" dirty="0" smtClean="0"/>
              <a:t>End-User Input </a:t>
            </a:r>
            <a:r>
              <a:rPr lang="en-IN" sz="2800" dirty="0"/>
              <a:t>: </a:t>
            </a:r>
            <a:r>
              <a:rPr lang="en-IN" sz="2800" dirty="0" smtClean="0"/>
              <a:t>Features </a:t>
            </a:r>
            <a:r>
              <a:rPr lang="en-IN" sz="2800" dirty="0"/>
              <a:t>and </a:t>
            </a:r>
            <a:r>
              <a:rPr lang="en-IN" sz="2800" dirty="0" smtClean="0"/>
              <a:t>Price</a:t>
            </a:r>
            <a:endParaRPr lang="en-IN" sz="2800" dirty="0"/>
          </a:p>
          <a:p>
            <a:endParaRPr lang="en-IN" sz="2800" dirty="0"/>
          </a:p>
          <a:p>
            <a:pPr>
              <a:buFont typeface="Wingdings" panose="05000000000000000000" pitchFamily="2" charset="2"/>
              <a:buChar char="Ø"/>
            </a:pPr>
            <a:r>
              <a:rPr lang="en-IN" sz="2800" dirty="0"/>
              <a:t>Output : </a:t>
            </a:r>
            <a:r>
              <a:rPr lang="en-IN" sz="2800" dirty="0" smtClean="0"/>
              <a:t>Sales </a:t>
            </a:r>
            <a:r>
              <a:rPr lang="en-IN" sz="2800" dirty="0"/>
              <a:t>in a </a:t>
            </a:r>
            <a:r>
              <a:rPr lang="en-IN" sz="2800" dirty="0" smtClean="0"/>
              <a:t>year (Units/ Year)</a:t>
            </a:r>
            <a:endParaRPr lang="en-IN" sz="2800" dirty="0"/>
          </a:p>
          <a:p>
            <a:endParaRPr lang="en-IN" dirty="0"/>
          </a:p>
          <a:p>
            <a:endParaRPr lang="en-IN" dirty="0"/>
          </a:p>
        </p:txBody>
      </p:sp>
      <p:sp>
        <p:nvSpPr>
          <p:cNvPr id="23" name="Rectangle 22">
            <a:extLst>
              <a:ext uri="{FF2B5EF4-FFF2-40B4-BE49-F238E27FC236}">
                <a16:creationId xmlns:a16="http://schemas.microsoft.com/office/drawing/2014/main" xmlns="" id="{3F01B511-4012-4484-87DD-633BA9EAE0FA}"/>
              </a:ext>
            </a:extLst>
          </p:cNvPr>
          <p:cNvSpPr/>
          <p:nvPr/>
        </p:nvSpPr>
        <p:spPr>
          <a:xfrm>
            <a:off x="6098737" y="4980215"/>
            <a:ext cx="2199606" cy="1040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Prediction Model </a:t>
            </a:r>
            <a:endParaRPr lang="en-IN" dirty="0"/>
          </a:p>
        </p:txBody>
      </p:sp>
      <p:sp>
        <p:nvSpPr>
          <p:cNvPr id="25" name="Oval 24">
            <a:extLst>
              <a:ext uri="{FF2B5EF4-FFF2-40B4-BE49-F238E27FC236}">
                <a16:creationId xmlns:a16="http://schemas.microsoft.com/office/drawing/2014/main" xmlns="" id="{E7FA8B65-BDF4-4560-AE00-AD9508C23818}"/>
              </a:ext>
            </a:extLst>
          </p:cNvPr>
          <p:cNvSpPr/>
          <p:nvPr/>
        </p:nvSpPr>
        <p:spPr>
          <a:xfrm>
            <a:off x="9817167" y="4917233"/>
            <a:ext cx="2029355" cy="1166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Predicted Sales (Units/Year)</a:t>
            </a:r>
          </a:p>
        </p:txBody>
      </p:sp>
      <p:sp>
        <p:nvSpPr>
          <p:cNvPr id="26" name="Oval 25">
            <a:extLst>
              <a:ext uri="{FF2B5EF4-FFF2-40B4-BE49-F238E27FC236}">
                <a16:creationId xmlns:a16="http://schemas.microsoft.com/office/drawing/2014/main" xmlns="" id="{307B3C8B-9F04-434E-8DB3-EBEF531526AE}"/>
              </a:ext>
            </a:extLst>
          </p:cNvPr>
          <p:cNvSpPr/>
          <p:nvPr/>
        </p:nvSpPr>
        <p:spPr>
          <a:xfrm>
            <a:off x="413955" y="4980215"/>
            <a:ext cx="1800301" cy="1103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User-Input</a:t>
            </a:r>
          </a:p>
        </p:txBody>
      </p:sp>
      <p:cxnSp>
        <p:nvCxnSpPr>
          <p:cNvPr id="28" name="Straight Arrow Connector 27">
            <a:extLst>
              <a:ext uri="{FF2B5EF4-FFF2-40B4-BE49-F238E27FC236}">
                <a16:creationId xmlns:a16="http://schemas.microsoft.com/office/drawing/2014/main" xmlns="" id="{AC304C0B-0F6E-4393-BF1F-2C4F10BAAF9D}"/>
              </a:ext>
            </a:extLst>
          </p:cNvPr>
          <p:cNvCxnSpPr>
            <a:cxnSpLocks/>
            <a:stCxn id="17" idx="3"/>
            <a:endCxn id="23" idx="1"/>
          </p:cNvCxnSpPr>
          <p:nvPr/>
        </p:nvCxnSpPr>
        <p:spPr>
          <a:xfrm>
            <a:off x="4910025" y="5500396"/>
            <a:ext cx="1188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3B0B7ACE-6184-4330-AB09-5D8E27D36F3F}"/>
              </a:ext>
            </a:extLst>
          </p:cNvPr>
          <p:cNvCxnSpPr>
            <a:cxnSpLocks/>
            <a:stCxn id="23" idx="3"/>
          </p:cNvCxnSpPr>
          <p:nvPr/>
        </p:nvCxnSpPr>
        <p:spPr>
          <a:xfrm>
            <a:off x="8298343" y="5500396"/>
            <a:ext cx="1518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xmlns="" id="{C5230DBA-B5D8-4FFF-883D-3C5053FD61C9}"/>
              </a:ext>
            </a:extLst>
          </p:cNvPr>
          <p:cNvSpPr/>
          <p:nvPr/>
        </p:nvSpPr>
        <p:spPr>
          <a:xfrm>
            <a:off x="3286136" y="4980215"/>
            <a:ext cx="1623889" cy="1040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Pre-Processing of Dataset</a:t>
            </a:r>
            <a:endParaRPr lang="en-IN" dirty="0"/>
          </a:p>
        </p:txBody>
      </p:sp>
      <p:cxnSp>
        <p:nvCxnSpPr>
          <p:cNvPr id="43" name="Straight Arrow Connector 42">
            <a:extLst>
              <a:ext uri="{FF2B5EF4-FFF2-40B4-BE49-F238E27FC236}">
                <a16:creationId xmlns:a16="http://schemas.microsoft.com/office/drawing/2014/main" xmlns="" id="{40FAC814-75E2-4C59-95A9-87D181DE5C3E}"/>
              </a:ext>
            </a:extLst>
          </p:cNvPr>
          <p:cNvCxnSpPr>
            <a:stCxn id="17" idx="3"/>
          </p:cNvCxnSpPr>
          <p:nvPr/>
        </p:nvCxnSpPr>
        <p:spPr>
          <a:xfrm flipH="1" flipV="1">
            <a:off x="4598887" y="5494566"/>
            <a:ext cx="311138" cy="5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B2D42CBE-8788-4E06-A446-BBA63639D76B}"/>
              </a:ext>
            </a:extLst>
          </p:cNvPr>
          <p:cNvCxnSpPr>
            <a:endCxn id="17" idx="1"/>
          </p:cNvCxnSpPr>
          <p:nvPr/>
        </p:nvCxnSpPr>
        <p:spPr>
          <a:xfrm flipV="1">
            <a:off x="2257780" y="5500396"/>
            <a:ext cx="1028356" cy="5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17167" y="186090"/>
            <a:ext cx="1501254" cy="1501254"/>
          </a:xfrm>
          <a:prstGeom prst="rect">
            <a:avLst/>
          </a:prstGeom>
        </p:spPr>
      </p:pic>
    </p:spTree>
    <p:extLst>
      <p:ext uri="{BB962C8B-B14F-4D97-AF65-F5344CB8AC3E}">
        <p14:creationId xmlns:p14="http://schemas.microsoft.com/office/powerpoint/2010/main" val="1632575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23331"/>
            <a:ext cx="10058400" cy="1014029"/>
          </a:xfrm>
        </p:spPr>
        <p:txBody>
          <a:bodyPr>
            <a:normAutofit/>
          </a:bodyPr>
          <a:lstStyle/>
          <a:p>
            <a:r>
              <a:rPr lang="en-US" sz="4000" dirty="0"/>
              <a:t>G</a:t>
            </a:r>
            <a:r>
              <a:rPr lang="en-US" sz="4000" dirty="0" smtClean="0"/>
              <a:t>oogle </a:t>
            </a:r>
            <a:r>
              <a:rPr lang="en-US" sz="4000" dirty="0" smtClean="0"/>
              <a:t>Trends</a:t>
            </a:r>
            <a:endParaRPr lang="en-US" sz="4000" dirty="0"/>
          </a:p>
        </p:txBody>
      </p:sp>
      <p:sp>
        <p:nvSpPr>
          <p:cNvPr id="3" name="Subtitle 2"/>
          <p:cNvSpPr>
            <a:spLocks noGrp="1"/>
          </p:cNvSpPr>
          <p:nvPr>
            <p:ph idx="1"/>
          </p:nvPr>
        </p:nvSpPr>
        <p:spPr/>
        <p:txBody>
          <a:bodyPr>
            <a:normAutofit/>
          </a:bodyPr>
          <a:lstStyle/>
          <a:p>
            <a:r>
              <a:rPr lang="en-US" dirty="0" smtClean="0"/>
              <a:t>Google Trends is a search trends feature that shows how frequently a given search term is entered into Google’s search engine over a given period of time. It give value between 0-100.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894" y="2623814"/>
            <a:ext cx="7105171" cy="356509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7167" y="186090"/>
            <a:ext cx="1501254" cy="1501254"/>
          </a:xfrm>
          <a:prstGeom prst="rect">
            <a:avLst/>
          </a:prstGeom>
        </p:spPr>
      </p:pic>
    </p:spTree>
    <p:extLst>
      <p:ext uri="{BB962C8B-B14F-4D97-AF65-F5344CB8AC3E}">
        <p14:creationId xmlns:p14="http://schemas.microsoft.com/office/powerpoint/2010/main" val="3670893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Sentiment </a:t>
            </a:r>
            <a:r>
              <a:rPr lang="en-US" sz="4000" dirty="0" smtClean="0"/>
              <a:t>Analysis</a:t>
            </a:r>
            <a:endParaRPr lang="en-US" sz="4000" dirty="0"/>
          </a:p>
        </p:txBody>
      </p:sp>
      <p:sp>
        <p:nvSpPr>
          <p:cNvPr id="3" name="Content Placeholder 2"/>
          <p:cNvSpPr>
            <a:spLocks noGrp="1"/>
          </p:cNvSpPr>
          <p:nvPr>
            <p:ph idx="1"/>
          </p:nvPr>
        </p:nvSpPr>
        <p:spPr/>
        <p:txBody>
          <a:bodyPr/>
          <a:lstStyle/>
          <a:p>
            <a:pPr marL="0" indent="0">
              <a:buNone/>
            </a:pPr>
            <a:r>
              <a:rPr lang="en-US" dirty="0" smtClean="0"/>
              <a:t>The </a:t>
            </a:r>
            <a:r>
              <a:rPr lang="en-US" dirty="0" smtClean="0"/>
              <a:t>process of computationally identifying and categorizing opinions expressed in a piece of text, especially in order to determine whether the writer's attitude towards a particular topic, product, etc. is positive, negative, or neutral.</a:t>
            </a:r>
          </a:p>
          <a:p>
            <a:pPr marL="0" indent="0">
              <a:buNone/>
            </a:pPr>
            <a:r>
              <a:rPr lang="en-US" dirty="0" smtClean="0"/>
              <a:t>We have used </a:t>
            </a:r>
            <a:r>
              <a:rPr lang="en-US" dirty="0"/>
              <a:t>G</a:t>
            </a:r>
            <a:r>
              <a:rPr lang="en-US" dirty="0" smtClean="0"/>
              <a:t>oogle </a:t>
            </a:r>
            <a:r>
              <a:rPr lang="en-US" dirty="0"/>
              <a:t>T</a:t>
            </a:r>
            <a:r>
              <a:rPr lang="en-US" dirty="0" smtClean="0"/>
              <a:t>rends API </a:t>
            </a:r>
            <a:r>
              <a:rPr lang="en-US" dirty="0" smtClean="0"/>
              <a:t>and </a:t>
            </a:r>
            <a:r>
              <a:rPr lang="en-US" dirty="0"/>
              <a:t>T</a:t>
            </a:r>
            <a:r>
              <a:rPr lang="en-US" dirty="0" smtClean="0"/>
              <a:t>witter </a:t>
            </a:r>
            <a:r>
              <a:rPr lang="en-US" dirty="0" smtClean="0"/>
              <a:t>API</a:t>
            </a:r>
            <a:r>
              <a:rPr lang="en-US" dirty="0" smtClean="0"/>
              <a:t> </a:t>
            </a:r>
            <a:endParaRPr lang="en-US" dirty="0"/>
          </a:p>
          <a:p>
            <a:pPr>
              <a:buFont typeface="Wingdings" panose="05000000000000000000" pitchFamily="2" charset="2"/>
              <a:buChar char="Ø"/>
            </a:pPr>
            <a:endParaRPr lang="en-US" sz="2400" b="1" dirty="0" smtClean="0"/>
          </a:p>
          <a:p>
            <a:pPr>
              <a:buFont typeface="Wingdings" panose="05000000000000000000" pitchFamily="2" charset="2"/>
              <a:buChar char="Ø"/>
            </a:pPr>
            <a:r>
              <a:rPr lang="en-US" sz="2400" b="1" dirty="0" smtClean="0"/>
              <a:t>Score </a:t>
            </a:r>
            <a:r>
              <a:rPr lang="en-US" sz="2400" b="1" dirty="0" smtClean="0"/>
              <a:t>= </a:t>
            </a:r>
            <a:r>
              <a:rPr lang="en-US" sz="2400" b="1" dirty="0" smtClean="0"/>
              <a:t>(Positive </a:t>
            </a:r>
            <a:r>
              <a:rPr lang="en-US" sz="2400" b="1" dirty="0"/>
              <a:t>T</a:t>
            </a:r>
            <a:r>
              <a:rPr lang="en-US" sz="2400" b="1" dirty="0" smtClean="0"/>
              <a:t>weets </a:t>
            </a:r>
            <a:r>
              <a:rPr lang="en-US" sz="2400" b="1" dirty="0" smtClean="0"/>
              <a:t>%) </a:t>
            </a:r>
            <a:r>
              <a:rPr lang="en-US" sz="2400" b="1" dirty="0" smtClean="0"/>
              <a:t>*(</a:t>
            </a:r>
            <a:r>
              <a:rPr lang="en-US" sz="2400" b="1" dirty="0"/>
              <a:t>G</a:t>
            </a:r>
            <a:r>
              <a:rPr lang="en-US" sz="2400" b="1" dirty="0" smtClean="0"/>
              <a:t>oogle </a:t>
            </a:r>
            <a:r>
              <a:rPr lang="en-US" sz="2400" b="1" dirty="0"/>
              <a:t>T</a:t>
            </a:r>
            <a:r>
              <a:rPr lang="en-US" sz="2400" b="1" dirty="0" smtClean="0"/>
              <a:t>rends Value</a:t>
            </a:r>
            <a:r>
              <a:rPr lang="en-US" sz="2400" b="1" dirty="0" smtClean="0"/>
              <a:t>)</a:t>
            </a:r>
            <a:endParaRPr lang="en-US"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17167" y="186090"/>
            <a:ext cx="1501254" cy="1501254"/>
          </a:xfrm>
          <a:prstGeom prst="rect">
            <a:avLst/>
          </a:prstGeom>
        </p:spPr>
      </p:pic>
    </p:spTree>
    <p:extLst>
      <p:ext uri="{BB962C8B-B14F-4D97-AF65-F5344CB8AC3E}">
        <p14:creationId xmlns:p14="http://schemas.microsoft.com/office/powerpoint/2010/main" val="2462056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56D41A-2602-406E-9D32-B5B2C4FF0A18}"/>
              </a:ext>
            </a:extLst>
          </p:cNvPr>
          <p:cNvSpPr>
            <a:spLocks noGrp="1"/>
          </p:cNvSpPr>
          <p:nvPr>
            <p:ph type="title"/>
          </p:nvPr>
        </p:nvSpPr>
        <p:spPr/>
        <p:txBody>
          <a:bodyPr/>
          <a:lstStyle/>
          <a:p>
            <a:r>
              <a:rPr lang="en-IN" sz="4000" dirty="0"/>
              <a:t>Data Set</a:t>
            </a:r>
            <a:r>
              <a:rPr lang="en-IN" dirty="0"/>
              <a:t>	</a:t>
            </a:r>
          </a:p>
        </p:txBody>
      </p:sp>
      <p:sp>
        <p:nvSpPr>
          <p:cNvPr id="3" name="Content Placeholder 2">
            <a:extLst>
              <a:ext uri="{FF2B5EF4-FFF2-40B4-BE49-F238E27FC236}">
                <a16:creationId xmlns:a16="http://schemas.microsoft.com/office/drawing/2014/main" xmlns="" id="{148475F1-2145-4EBC-B61E-2D48C30C6ED2}"/>
              </a:ext>
            </a:extLst>
          </p:cNvPr>
          <p:cNvSpPr>
            <a:spLocks noGrp="1"/>
          </p:cNvSpPr>
          <p:nvPr>
            <p:ph idx="1"/>
          </p:nvPr>
        </p:nvSpPr>
        <p:spPr/>
        <p:txBody>
          <a:bodyPr>
            <a:normAutofit/>
          </a:bodyPr>
          <a:lstStyle/>
          <a:p>
            <a:pPr>
              <a:buFont typeface="Wingdings" panose="05000000000000000000" pitchFamily="2" charset="2"/>
              <a:buChar char="Ø"/>
            </a:pPr>
            <a:r>
              <a:rPr lang="en-IN" dirty="0" smtClean="0"/>
              <a:t> Size :-800 </a:t>
            </a:r>
            <a:r>
              <a:rPr lang="en-IN" dirty="0"/>
              <a:t>different rows depicting 800 </a:t>
            </a:r>
            <a:r>
              <a:rPr lang="en-IN" dirty="0" smtClean="0"/>
              <a:t>laptops</a:t>
            </a:r>
          </a:p>
          <a:p>
            <a:pPr>
              <a:buFont typeface="Wingdings" panose="05000000000000000000" pitchFamily="2" charset="2"/>
              <a:buChar char="Ø"/>
            </a:pPr>
            <a:r>
              <a:rPr lang="en-IN" dirty="0"/>
              <a:t> Features : Intrinsic and </a:t>
            </a:r>
            <a:r>
              <a:rPr lang="en-IN" dirty="0" smtClean="0"/>
              <a:t>Extrinsic</a:t>
            </a:r>
            <a:endParaRPr lang="en-IN" dirty="0"/>
          </a:p>
          <a:p>
            <a:pPr lvl="1">
              <a:buFont typeface="Wingdings" panose="05000000000000000000" pitchFamily="2" charset="2"/>
              <a:buChar char="Ø"/>
            </a:pPr>
            <a:r>
              <a:rPr lang="en-IN" dirty="0"/>
              <a:t>Intrinsic: features that have to be present in a laptop</a:t>
            </a:r>
          </a:p>
          <a:p>
            <a:pPr lvl="2">
              <a:buFont typeface="Wingdings" panose="05000000000000000000" pitchFamily="2" charset="2"/>
              <a:buChar char="Ø"/>
            </a:pPr>
            <a:r>
              <a:rPr lang="en-IN" dirty="0"/>
              <a:t>Brand name ,  OS, warranty, Internal Memory, Processor, processor speed, memory tech, resolution </a:t>
            </a:r>
            <a:r>
              <a:rPr lang="en-IN" dirty="0" smtClean="0"/>
              <a:t>.</a:t>
            </a:r>
          </a:p>
          <a:p>
            <a:pPr marL="384048" lvl="2" indent="0">
              <a:buNone/>
            </a:pPr>
            <a:endParaRPr lang="en-IN" dirty="0"/>
          </a:p>
          <a:p>
            <a:pPr lvl="1">
              <a:buFont typeface="Wingdings" panose="05000000000000000000" pitchFamily="2" charset="2"/>
              <a:buChar char="Ø"/>
            </a:pPr>
            <a:r>
              <a:rPr lang="en-IN" dirty="0"/>
              <a:t>Extrinsic: Features that may or may not be present</a:t>
            </a:r>
          </a:p>
          <a:p>
            <a:pPr lvl="2">
              <a:buFont typeface="Wingdings" panose="05000000000000000000" pitchFamily="2" charset="2"/>
              <a:buChar char="Ø"/>
            </a:pPr>
            <a:r>
              <a:rPr lang="en-IN" dirty="0"/>
              <a:t>Bluetooth, port replicator, docking station, Fingerprint, external battery, subwoofer, CDMA, etc</a:t>
            </a:r>
            <a:r>
              <a:rPr lang="en-IN" dirty="0" smtClean="0"/>
              <a:t>.</a:t>
            </a:r>
            <a:endParaRPr lang="en-IN" dirty="0" smtClean="0"/>
          </a:p>
          <a:p>
            <a:pPr>
              <a:buFont typeface="Wingdings" panose="05000000000000000000" pitchFamily="2" charset="2"/>
              <a:buChar char="Ø"/>
            </a:pPr>
            <a:r>
              <a:rPr lang="en-IN" dirty="0" smtClean="0"/>
              <a:t> Sales </a:t>
            </a:r>
            <a:r>
              <a:rPr lang="en-IN" dirty="0"/>
              <a:t>and Market </a:t>
            </a:r>
            <a:r>
              <a:rPr lang="en-IN" dirty="0" smtClean="0"/>
              <a:t>Impact</a:t>
            </a:r>
            <a:endParaRPr lang="en-IN" dirty="0"/>
          </a:p>
          <a:p>
            <a:pPr lvl="2"/>
            <a:endParaRPr lang="en-IN" dirty="0"/>
          </a:p>
          <a:p>
            <a:pPr lvl="2"/>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17167" y="186090"/>
            <a:ext cx="1501254" cy="1501254"/>
          </a:xfrm>
          <a:prstGeom prst="rect">
            <a:avLst/>
          </a:prstGeom>
        </p:spPr>
      </p:pic>
    </p:spTree>
    <p:extLst>
      <p:ext uri="{BB962C8B-B14F-4D97-AF65-F5344CB8AC3E}">
        <p14:creationId xmlns:p14="http://schemas.microsoft.com/office/powerpoint/2010/main" val="2856569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0C0BB2-DF3E-47F4-AB97-E22CF118864B}"/>
              </a:ext>
            </a:extLst>
          </p:cNvPr>
          <p:cNvSpPr>
            <a:spLocks noGrp="1"/>
          </p:cNvSpPr>
          <p:nvPr>
            <p:ph type="title"/>
          </p:nvPr>
        </p:nvSpPr>
        <p:spPr/>
        <p:txBody>
          <a:bodyPr>
            <a:normAutofit/>
          </a:bodyPr>
          <a:lstStyle/>
          <a:p>
            <a:r>
              <a:rPr lang="en-IN" sz="4000" dirty="0"/>
              <a:t>Clustering</a:t>
            </a:r>
          </a:p>
        </p:txBody>
      </p:sp>
      <p:pic>
        <p:nvPicPr>
          <p:cNvPr id="13" name="Content Placeholder 12">
            <a:extLst>
              <a:ext uri="{FF2B5EF4-FFF2-40B4-BE49-F238E27FC236}">
                <a16:creationId xmlns:a16="http://schemas.microsoft.com/office/drawing/2014/main" xmlns="" id="{52AF867D-B1C0-4F5A-8E86-80A37568B8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829" y="2182792"/>
            <a:ext cx="4341302" cy="3295721"/>
          </a:xfrm>
        </p:spPr>
      </p:pic>
      <p:sp>
        <p:nvSpPr>
          <p:cNvPr id="14" name="TextBox 13">
            <a:extLst>
              <a:ext uri="{FF2B5EF4-FFF2-40B4-BE49-F238E27FC236}">
                <a16:creationId xmlns:a16="http://schemas.microsoft.com/office/drawing/2014/main" xmlns="" id="{2F7FE054-37B8-4DF8-824C-51012CDF48BB}"/>
              </a:ext>
            </a:extLst>
          </p:cNvPr>
          <p:cNvSpPr txBox="1"/>
          <p:nvPr/>
        </p:nvSpPr>
        <p:spPr>
          <a:xfrm>
            <a:off x="4929131" y="2182792"/>
            <a:ext cx="6043669" cy="3600986"/>
          </a:xfrm>
          <a:prstGeom prst="rect">
            <a:avLst/>
          </a:prstGeom>
          <a:noFill/>
        </p:spPr>
        <p:txBody>
          <a:bodyPr wrap="square" rtlCol="0">
            <a:spAutoFit/>
          </a:bodyPr>
          <a:lstStyle/>
          <a:p>
            <a:pPr marL="285750" indent="-285750">
              <a:buFont typeface="Arial" panose="020B0604020202020204" pitchFamily="34" charset="0"/>
              <a:buChar char="•"/>
            </a:pPr>
            <a:r>
              <a:rPr lang="en-IN" sz="2400" dirty="0"/>
              <a:t>Divides data into multiple classes</a:t>
            </a:r>
          </a:p>
          <a:p>
            <a:pPr marL="285750" indent="-285750">
              <a:buFont typeface="Arial" panose="020B0604020202020204" pitchFamily="34" charset="0"/>
              <a:buChar char="•"/>
            </a:pPr>
            <a:r>
              <a:rPr lang="en-IN" sz="2400" dirty="0"/>
              <a:t>Comes under Unsupervised Learning Algorithms</a:t>
            </a:r>
          </a:p>
          <a:p>
            <a:pPr marL="285750" indent="-285750">
              <a:buFont typeface="Arial" panose="020B0604020202020204" pitchFamily="34" charset="0"/>
              <a:buChar char="•"/>
            </a:pPr>
            <a:r>
              <a:rPr lang="en-IN" sz="2400" dirty="0"/>
              <a:t>K-Means Clustering is used</a:t>
            </a:r>
          </a:p>
          <a:p>
            <a:pPr marL="285750" indent="-285750">
              <a:buFont typeface="Arial" panose="020B0604020202020204" pitchFamily="34" charset="0"/>
              <a:buChar char="•"/>
            </a:pPr>
            <a:r>
              <a:rPr lang="en-IN" sz="2400" dirty="0"/>
              <a:t>Graph made according to the 2 PCAs</a:t>
            </a:r>
          </a:p>
          <a:p>
            <a:pPr marL="285750" indent="-285750">
              <a:buFont typeface="Arial" panose="020B0604020202020204" pitchFamily="34" charset="0"/>
              <a:buChar char="•"/>
            </a:pPr>
            <a:r>
              <a:rPr lang="en-IN" sz="2400" dirty="0"/>
              <a:t>Total number of clusters : 4</a:t>
            </a:r>
          </a:p>
          <a:p>
            <a:pPr marL="285750" indent="-285750">
              <a:buFont typeface="Arial" panose="020B0604020202020204" pitchFamily="34" charset="0"/>
              <a:buChar char="•"/>
            </a:pPr>
            <a:r>
              <a:rPr lang="en-IN" sz="2400" dirty="0"/>
              <a:t>Number of clusters are being found out using the elbow technique</a:t>
            </a:r>
          </a:p>
          <a:p>
            <a:endParaRPr lang="en-IN" dirty="0"/>
          </a:p>
          <a:p>
            <a:pPr marL="285750" indent="-285750">
              <a:buFont typeface="Arial" panose="020B0604020202020204" pitchFamily="34" charset="0"/>
              <a:buChar char="•"/>
            </a:pP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7167" y="186090"/>
            <a:ext cx="1501254" cy="1501254"/>
          </a:xfrm>
          <a:prstGeom prst="rect">
            <a:avLst/>
          </a:prstGeom>
        </p:spPr>
      </p:pic>
    </p:spTree>
    <p:extLst>
      <p:ext uri="{BB962C8B-B14F-4D97-AF65-F5344CB8AC3E}">
        <p14:creationId xmlns:p14="http://schemas.microsoft.com/office/powerpoint/2010/main" val="2652685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1371600" y="1978926"/>
            <a:ext cx="9601200" cy="4188725"/>
          </a:xfrm>
        </p:spPr>
        <p:txBody>
          <a:bodyPr/>
          <a:lstStyle/>
          <a:p>
            <a:r>
              <a:rPr lang="en-US" dirty="0">
                <a:latin typeface="Calibri" panose="020F0502020204030204" pitchFamily="34" charset="0"/>
              </a:rPr>
              <a:t>Linear regression is used for finding linear relationship between target and one or more predictors. There are two types of linear regression- Simple and Multiple.</a:t>
            </a:r>
            <a:endParaRPr lang="en-US" dirty="0" smtClean="0">
              <a:latin typeface="Calibri" panose="020F0502020204030204" pitchFamily="34" charset="0"/>
            </a:endParaRPr>
          </a:p>
          <a:p>
            <a:r>
              <a:rPr lang="en-US" dirty="0" smtClean="0">
                <a:latin typeface="Calibri" panose="020F0502020204030204" pitchFamily="34" charset="0"/>
              </a:rPr>
              <a:t>The </a:t>
            </a:r>
            <a:r>
              <a:rPr lang="en-US" dirty="0">
                <a:latin typeface="Calibri" panose="020F0502020204030204" pitchFamily="34" charset="0"/>
              </a:rPr>
              <a:t>multiple linear regression explains the relationship between one continuous dependent variable (y) and two or more independent variables (x1, x2, x3… </a:t>
            </a:r>
            <a:r>
              <a:rPr lang="en-US" dirty="0" err="1" smtClean="0">
                <a:latin typeface="Calibri" panose="020F0502020204030204" pitchFamily="34" charset="0"/>
              </a:rPr>
              <a:t>etc</a:t>
            </a:r>
            <a:r>
              <a:rPr lang="en-US" dirty="0" smtClean="0">
                <a:latin typeface="Calibri" panose="020F0502020204030204" pitchFamily="34" charset="0"/>
              </a:rPr>
              <a:t>).</a:t>
            </a:r>
          </a:p>
          <a:p>
            <a:r>
              <a:rPr lang="en-US" dirty="0">
                <a:latin typeface="Calibri" panose="020F0502020204030204" pitchFamily="34" charset="0"/>
              </a:rPr>
              <a:t>The core idea is to obtain a line that best fits the data. The best fit line is the one for which total prediction error (all data points) are as small as possible. Error is the distance between the point to the regression line.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851" y="4671930"/>
            <a:ext cx="9116697" cy="117173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7167" y="186090"/>
            <a:ext cx="1501254" cy="1501254"/>
          </a:xfrm>
          <a:prstGeom prst="rect">
            <a:avLst/>
          </a:prstGeom>
        </p:spPr>
      </p:pic>
    </p:spTree>
    <p:extLst>
      <p:ext uri="{BB962C8B-B14F-4D97-AF65-F5344CB8AC3E}">
        <p14:creationId xmlns:p14="http://schemas.microsoft.com/office/powerpoint/2010/main" val="3743125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Linear Regression?</a:t>
            </a:r>
            <a:endParaRPr lang="en-US" dirty="0"/>
          </a:p>
        </p:txBody>
      </p:sp>
      <p:sp>
        <p:nvSpPr>
          <p:cNvPr id="3" name="Content Placeholder 2"/>
          <p:cNvSpPr>
            <a:spLocks noGrp="1"/>
          </p:cNvSpPr>
          <p:nvPr>
            <p:ph idx="1"/>
          </p:nvPr>
        </p:nvSpPr>
        <p:spPr>
          <a:xfrm>
            <a:off x="1371600" y="2077872"/>
            <a:ext cx="9601200" cy="3581400"/>
          </a:xfrm>
        </p:spPr>
        <p:txBody>
          <a:bodyPr/>
          <a:lstStyle/>
          <a:p>
            <a:r>
              <a:rPr lang="en-US" dirty="0" smtClean="0"/>
              <a:t>It is able </a:t>
            </a:r>
            <a:r>
              <a:rPr lang="en-US" dirty="0"/>
              <a:t>to determine the relative influence of one or more predictor </a:t>
            </a:r>
            <a:r>
              <a:rPr lang="en-US" dirty="0" smtClean="0"/>
              <a:t>variables.</a:t>
            </a:r>
          </a:p>
          <a:p>
            <a:r>
              <a:rPr lang="en-US" dirty="0" smtClean="0"/>
              <a:t>It has the </a:t>
            </a:r>
            <a:r>
              <a:rPr lang="en-US" dirty="0"/>
              <a:t>ability to identify outliers, or </a:t>
            </a:r>
            <a:r>
              <a:rPr lang="en-US" dirty="0" smtClean="0"/>
              <a:t>anomalies in the dataset available.</a:t>
            </a:r>
          </a:p>
          <a:p>
            <a:r>
              <a:rPr lang="en-US" dirty="0" smtClean="0"/>
              <a:t>It provides great efficiency due to its simplified approach.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5140" y="3394356"/>
            <a:ext cx="3010540" cy="260542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7167" y="186090"/>
            <a:ext cx="1501254" cy="1501254"/>
          </a:xfrm>
          <a:prstGeom prst="rect">
            <a:avLst/>
          </a:prstGeom>
        </p:spPr>
      </p:pic>
    </p:spTree>
    <p:extLst>
      <p:ext uri="{BB962C8B-B14F-4D97-AF65-F5344CB8AC3E}">
        <p14:creationId xmlns:p14="http://schemas.microsoft.com/office/powerpoint/2010/main" val="217770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315782"/>
            <a:ext cx="10058400" cy="1450757"/>
          </a:xfrm>
        </p:spPr>
        <p:txBody>
          <a:bodyPr>
            <a:normAutofit/>
          </a:bodyPr>
          <a:lstStyle/>
          <a:p>
            <a:r>
              <a:rPr lang="en-IN" sz="4000" dirty="0" smtClean="0"/>
              <a:t>Bass Diffusion Model</a:t>
            </a:r>
            <a:endParaRPr lang="en-IN" sz="4000" dirty="0"/>
          </a:p>
        </p:txBody>
      </p:sp>
      <p:sp>
        <p:nvSpPr>
          <p:cNvPr id="5" name="Content Placeholder 4"/>
          <p:cNvSpPr>
            <a:spLocks noGrp="1"/>
          </p:cNvSpPr>
          <p:nvPr>
            <p:ph idx="1"/>
          </p:nvPr>
        </p:nvSpPr>
        <p:spPr/>
        <p:txBody>
          <a:bodyPr/>
          <a:lstStyle/>
          <a:p>
            <a:pPr marL="0" indent="0">
              <a:buNone/>
            </a:pPr>
            <a:endParaRPr lang="en-IN" sz="2000" dirty="0" smtClean="0"/>
          </a:p>
          <a:p>
            <a:pPr>
              <a:buFont typeface="Wingdings" panose="05000000000000000000" pitchFamily="2" charset="2"/>
              <a:buChar char="Ø"/>
            </a:pPr>
            <a:r>
              <a:rPr lang="en-IN" sz="2000" dirty="0" smtClean="0"/>
              <a:t>Bass </a:t>
            </a:r>
            <a:r>
              <a:rPr lang="en-IN" sz="2000" dirty="0" smtClean="0"/>
              <a:t>diffusion model is appropriate for forecasting first purchase of a new product for which no closely competing alternatives exist in the marketplace.</a:t>
            </a:r>
          </a:p>
          <a:p>
            <a:pPr>
              <a:buFont typeface="Wingdings" panose="05000000000000000000" pitchFamily="2" charset="2"/>
              <a:buChar char="Ø"/>
            </a:pPr>
            <a:r>
              <a:rPr lang="en-IN" sz="2000" dirty="0" smtClean="0"/>
              <a:t>It consists of two constants p, the coefficient of innovation and q, the coefficient of imitation </a:t>
            </a:r>
            <a:r>
              <a:rPr lang="en-IN" sz="2000" dirty="0" smtClean="0"/>
              <a:t>    which </a:t>
            </a:r>
            <a:r>
              <a:rPr lang="en-IN" sz="2000" dirty="0" smtClean="0"/>
              <a:t>along with the market potential gives us an estimate of the monthly sales over a year.</a:t>
            </a:r>
          </a:p>
          <a:p>
            <a:pPr>
              <a:buFont typeface="Wingdings" panose="05000000000000000000" pitchFamily="2" charset="2"/>
              <a:buChar char="Ø"/>
            </a:pPr>
            <a:r>
              <a:rPr lang="en-IN" sz="2000" dirty="0"/>
              <a:t>The average value of </a:t>
            </a:r>
            <a:r>
              <a:rPr lang="en-IN" sz="2000" i="1" dirty="0"/>
              <a:t>p</a:t>
            </a:r>
            <a:r>
              <a:rPr lang="en-IN" sz="2000" dirty="0"/>
              <a:t> has been found to be </a:t>
            </a:r>
            <a:r>
              <a:rPr lang="en-IN" sz="2000" dirty="0" smtClean="0"/>
              <a:t>0.03</a:t>
            </a:r>
          </a:p>
          <a:p>
            <a:pPr>
              <a:buFont typeface="Wingdings" panose="05000000000000000000" pitchFamily="2" charset="2"/>
              <a:buChar char="Ø"/>
            </a:pPr>
            <a:r>
              <a:rPr lang="en-IN" sz="2000" dirty="0"/>
              <a:t>The average value of </a:t>
            </a:r>
            <a:r>
              <a:rPr lang="en-IN" sz="2000" i="1" dirty="0"/>
              <a:t>q</a:t>
            </a:r>
            <a:r>
              <a:rPr lang="en-IN" sz="2000" dirty="0"/>
              <a:t> has been found to be 0.38</a:t>
            </a:r>
            <a:endParaRPr lang="en-IN" sz="2000" dirty="0" smtClean="0"/>
          </a:p>
          <a:p>
            <a:endParaRPr lang="en-IN" sz="2000" dirty="0" smtClean="0"/>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4144" y="4922062"/>
            <a:ext cx="3824672" cy="75109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7167" y="186090"/>
            <a:ext cx="1501254" cy="1501254"/>
          </a:xfrm>
          <a:prstGeom prst="rect">
            <a:avLst/>
          </a:prstGeom>
        </p:spPr>
      </p:pic>
    </p:spTree>
    <p:extLst>
      <p:ext uri="{BB962C8B-B14F-4D97-AF65-F5344CB8AC3E}">
        <p14:creationId xmlns:p14="http://schemas.microsoft.com/office/powerpoint/2010/main" val="1285333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107</TotalTime>
  <Words>595</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Retrospect</vt:lpstr>
      <vt:lpstr>Improved Market Forecast for Newly Launched Product</vt:lpstr>
      <vt:lpstr>Approach  </vt:lpstr>
      <vt:lpstr>Google Trends</vt:lpstr>
      <vt:lpstr>Sentiment Analysis</vt:lpstr>
      <vt:lpstr>Data Set </vt:lpstr>
      <vt:lpstr>Clustering</vt:lpstr>
      <vt:lpstr>Linear Regression</vt:lpstr>
      <vt:lpstr>Why Linear Regression?</vt:lpstr>
      <vt:lpstr>Bass Diffusion Model</vt:lpstr>
      <vt:lpstr>What makes our model unique?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Pragyan Dalmia</dc:creator>
  <cp:lastModifiedBy>Pragyan Dalmia</cp:lastModifiedBy>
  <cp:revision>13</cp:revision>
  <dcterms:created xsi:type="dcterms:W3CDTF">2018-08-20T17:53:47Z</dcterms:created>
  <dcterms:modified xsi:type="dcterms:W3CDTF">2018-08-20T19:41:22Z</dcterms:modified>
</cp:coreProperties>
</file>