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72" r:id="rId12"/>
    <p:sldId id="273" r:id="rId13"/>
    <p:sldId id="265" r:id="rId14"/>
    <p:sldId id="266" r:id="rId15"/>
    <p:sldId id="267" r:id="rId16"/>
    <p:sldId id="279" r:id="rId17"/>
    <p:sldId id="270" r:id="rId18"/>
    <p:sldId id="268" r:id="rId19"/>
    <p:sldId id="271" r:id="rId20"/>
    <p:sldId id="281" r:id="rId21"/>
    <p:sldId id="274" r:id="rId22"/>
    <p:sldId id="275" r:id="rId23"/>
    <p:sldId id="282" r:id="rId24"/>
    <p:sldId id="284" r:id="rId25"/>
    <p:sldId id="280" r:id="rId26"/>
    <p:sldId id="276" r:id="rId27"/>
    <p:sldId id="283" r:id="rId28"/>
    <p:sldId id="285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1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1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38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7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5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6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1E1130-7E60-46CE-9B0F-3329C291A750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DDBF6D-F494-48A1-ADB3-F2739508073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Amazon Books Reviews Dataset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0048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dirty="0" smtClean="0"/>
              <a:t>By </a:t>
            </a:r>
            <a:r>
              <a:rPr lang="en-IN" dirty="0" smtClean="0"/>
              <a:t>: </a:t>
            </a:r>
            <a:endParaRPr lang="en-IN" dirty="0" smtClean="0"/>
          </a:p>
          <a:p>
            <a:pPr algn="r"/>
            <a:r>
              <a:rPr lang="en-IN" dirty="0" smtClean="0"/>
              <a:t>Aayush Shah</a:t>
            </a:r>
          </a:p>
          <a:p>
            <a:pPr algn="r"/>
            <a:r>
              <a:rPr lang="en-IN" dirty="0" smtClean="0"/>
              <a:t>Palash Kochar</a:t>
            </a:r>
          </a:p>
          <a:p>
            <a:pPr algn="r"/>
            <a:r>
              <a:rPr lang="en-IN" dirty="0" smtClean="0"/>
              <a:t>Saurabh Goyal</a:t>
            </a:r>
          </a:p>
        </p:txBody>
      </p:sp>
      <p:pic>
        <p:nvPicPr>
          <p:cNvPr id="1026" name="Picture 2" descr="https://s3.graphiq.com/sites/default/files/10/media/images/t2/Northeastern_University_174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479" y="147995"/>
            <a:ext cx="1818325" cy="186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8" y="1846263"/>
            <a:ext cx="6632619" cy="4482796"/>
          </a:xfrm>
        </p:spPr>
      </p:pic>
    </p:spTree>
    <p:extLst>
      <p:ext uri="{BB962C8B-B14F-4D97-AF65-F5344CB8AC3E}">
        <p14:creationId xmlns:p14="http://schemas.microsoft.com/office/powerpoint/2010/main" val="3332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Mining / Information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It is the process of extracting relevant information from the text.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It consists of </a:t>
            </a:r>
          </a:p>
          <a:p>
            <a:pPr lvl="1">
              <a:buFont typeface="Arial" charset="0"/>
              <a:buChar char="•"/>
            </a:pPr>
            <a:r>
              <a:rPr lang="en-IN" dirty="0"/>
              <a:t>Structuring the input text.</a:t>
            </a:r>
          </a:p>
          <a:p>
            <a:pPr lvl="1">
              <a:buFont typeface="Arial" charset="0"/>
              <a:buChar char="•"/>
            </a:pPr>
            <a:r>
              <a:rPr lang="en-IN" dirty="0"/>
              <a:t>Deriving patterns.</a:t>
            </a:r>
          </a:p>
          <a:p>
            <a:pPr lvl="1">
              <a:buFont typeface="Arial" charset="0"/>
              <a:buChar char="•"/>
            </a:pPr>
            <a:r>
              <a:rPr lang="en-IN" dirty="0"/>
              <a:t>Evaluation and interpretation of output.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We have</a:t>
            </a:r>
            <a:r>
              <a:rPr lang="en-IN" dirty="0"/>
              <a:t> </a:t>
            </a:r>
            <a:r>
              <a:rPr lang="en-IN" dirty="0" smtClean="0"/>
              <a:t>used IBM SPSS text analytics for survey.</a:t>
            </a:r>
          </a:p>
          <a:p>
            <a:pPr lvl="1">
              <a:buFont typeface="Arial" charset="0"/>
              <a:buChar char="•"/>
            </a:pPr>
            <a:r>
              <a:rPr lang="en-IN" dirty="0"/>
              <a:t> Transform unstructured survey text into quantitative data and gain insight using sentiment analysis.</a:t>
            </a:r>
          </a:p>
          <a:p>
            <a:pPr lvl="1">
              <a:buFont typeface="Arial" charset="0"/>
              <a:buChar char="•"/>
            </a:pPr>
            <a:r>
              <a:rPr lang="en-IN" dirty="0"/>
              <a:t>Uses natural language processing (NLP) technologies specifically designed for survey text.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It helps in building category web graph which is very essential in telling us that which categories we shall combine or we should create new one that better account shared </a:t>
            </a:r>
            <a:r>
              <a:rPr lang="en-IN" dirty="0" err="1" smtClean="0"/>
              <a:t>responces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58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 SPSS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37" y="1846263"/>
            <a:ext cx="7836227" cy="44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Used Apache MAHOUT library for giving recommendations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Found User-based recommendations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Generated input for mahout library using Hive and </a:t>
            </a:r>
            <a:r>
              <a:rPr lang="en-IN" dirty="0" err="1" smtClean="0"/>
              <a:t>HBase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303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Snippet for 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90" y="1845734"/>
            <a:ext cx="10792496" cy="4555066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//Hive</a:t>
            </a:r>
          </a:p>
          <a:p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JAR /home/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/json-serde-1.3.8-SNAPSHOT-jar-with-dependencies.jar;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CREATE TABLE complex_json (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 Id int,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 ASIN string,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 title string,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 group string,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 salesrank string,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 similar array&lt;string&gt;,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 reviews struct&lt;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total:int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, downloaded:int, avgRating:float, customers:array&lt;struct&lt;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customerid:int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rating:int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votes:int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helpful:int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ROW FORMAT SERDE '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org.openx.data.jsonserde.JsonSerDe</a:t>
            </a:r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LOAD DATA LOCAL INPATH '/home/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amazonUglyMapped.json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OVERWRITE INTO TABLE complex_json;</a:t>
            </a:r>
          </a:p>
        </p:txBody>
      </p:sp>
    </p:spTree>
    <p:extLst>
      <p:ext uri="{BB962C8B-B14F-4D97-AF65-F5344CB8AC3E}">
        <p14:creationId xmlns:p14="http://schemas.microsoft.com/office/powerpoint/2010/main" val="32969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insert overwrite local directory '/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hiveout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/'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row format delimited fields terminated by ','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customers_exp.customerid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, Id,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customers_exp.rating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FROM complex_json LATERAL VIEW explode(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reviews.customers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exploded_table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customers_exp</a:t>
            </a:r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*************************Shell*********************************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cat 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hiveout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/*  &gt; 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hivefinalout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/mahout_input.csv</a:t>
            </a:r>
          </a:p>
          <a:p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hdfs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-put 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hivefinalout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/mahout_input.csv /mahout_input.csv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mahout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recommenditembased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-s SIMILARITY_COOCCURRENCE -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/mahout_input.csv -o 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mOutput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numRecommendations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booleanData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true</a:t>
            </a:r>
          </a:p>
          <a:p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hdfs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getmerge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mOutput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/home/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/mahoutOutput.txt</a:t>
            </a:r>
          </a:p>
        </p:txBody>
      </p:sp>
    </p:spTree>
    <p:extLst>
      <p:ext uri="{BB962C8B-B14F-4D97-AF65-F5344CB8AC3E}">
        <p14:creationId xmlns:p14="http://schemas.microsoft.com/office/powerpoint/2010/main" val="20892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 shots MAHOUT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77" y="1937917"/>
            <a:ext cx="9772806" cy="3931178"/>
          </a:xfrm>
        </p:spPr>
      </p:pic>
      <p:sp>
        <p:nvSpPr>
          <p:cNvPr id="7" name="TextBox 6"/>
          <p:cNvSpPr txBox="1"/>
          <p:nvPr/>
        </p:nvSpPr>
        <p:spPr>
          <a:xfrm>
            <a:off x="1609859" y="5869095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to MAHOUT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9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790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pic>
        <p:nvPicPr>
          <p:cNvPr id="3074" name="Picture 2" descr="https://scontent-ord1-1.xx.fbcdn.net/hphotos-xfa1/v/t34.0-12/13081987_1333474686668696_552789784_n.png?oh=5c376c57ab1ec03d2cbf40b539f9587e&amp;oe=5725D42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03" y="765666"/>
            <a:ext cx="8757633" cy="55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93251" y="2871989"/>
            <a:ext cx="1094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to Mahout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1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Wrote MapReduce to find out top recommended books to users.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Wrote python script to interpret the mahout output.</a:t>
            </a:r>
          </a:p>
          <a:p>
            <a:pPr>
              <a:buFont typeface="Arial" charset="0"/>
              <a:buChar char="•"/>
            </a:pPr>
            <a:r>
              <a:rPr lang="en-IN" dirty="0"/>
              <a:t>P</a:t>
            </a:r>
            <a:r>
              <a:rPr lang="en-IN" dirty="0" smtClean="0"/>
              <a:t>lotted graph of 10 most recommended Books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8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980"/>
          </a:xfrm>
        </p:spPr>
        <p:txBody>
          <a:bodyPr/>
          <a:lstStyle/>
          <a:p>
            <a:r>
              <a:rPr lang="en-IN" dirty="0" smtClean="0"/>
              <a:t>Screenshot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2" y="1107583"/>
            <a:ext cx="7677316" cy="5213703"/>
          </a:xfrm>
        </p:spPr>
      </p:pic>
    </p:spTree>
    <p:extLst>
      <p:ext uri="{BB962C8B-B14F-4D97-AF65-F5344CB8AC3E}">
        <p14:creationId xmlns:p14="http://schemas.microsoft.com/office/powerpoint/2010/main" val="42914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dataset contains product reviews and metadata from Amazon, including 142.8 million reviews spanning May 1996 - July 2014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400" dirty="0"/>
              <a:t>19 GB.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496401" y="268135"/>
            <a:ext cx="5100637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01" y="3739382"/>
            <a:ext cx="5495193" cy="27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5222"/>
          </a:xfrm>
        </p:spPr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30" y="1081826"/>
            <a:ext cx="9011100" cy="4919146"/>
          </a:xfrm>
        </p:spPr>
      </p:pic>
    </p:spTree>
    <p:extLst>
      <p:ext uri="{BB962C8B-B14F-4D97-AF65-F5344CB8AC3E}">
        <p14:creationId xmlns:p14="http://schemas.microsoft.com/office/powerpoint/2010/main" val="6083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ost helpful reviews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To find this we computed degree of helpfulness with the help of Pig.</a:t>
            </a:r>
          </a:p>
          <a:p>
            <a:r>
              <a:rPr lang="en-IN" dirty="0" smtClean="0"/>
              <a:t>After computing degree of Helpfulness we used R to plot graph and find the count of number of reviews corresponding to each degree.</a:t>
            </a:r>
          </a:p>
          <a:p>
            <a:endParaRPr lang="en-IN" dirty="0"/>
          </a:p>
          <a:p>
            <a:r>
              <a:rPr lang="en-IN" dirty="0" smtClean="0"/>
              <a:t>Pseudo Code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935083"/>
            <a:ext cx="4937125" cy="38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Snippet (Helpfulness)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reviewsHelpfulness</a:t>
            </a:r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= LOAD '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bookReview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' USING org.apache.pig.backend.hadoop.hbase.HBaseStorage ('cf1:asin, cf1:helpful, cf1:helpfulTotal', '-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loadKey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true') AS (id:chararray, asin:chararray,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helpful:chararray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helpfulTotal:chararray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rHelp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= FILTER </a:t>
            </a:r>
            <a:r>
              <a:rPr lang="en-I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reviewHelpfulness</a:t>
            </a:r>
            <a:r>
              <a:rPr lang="en-I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BY $2 &gt; ($3)/2;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rHelp1 = foreach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rHelp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GENERATE $0, $1, $2, $3, (($2/$3)*100);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rHelp2 = FILTER rHelp1 BY $3 &gt; 3;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Store rHelp2 into '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HelpfulData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1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analysing </a:t>
            </a:r>
            <a:r>
              <a:rPr lang="en-IN" dirty="0" smtClean="0"/>
              <a:t>helpfulness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6" y="1846262"/>
            <a:ext cx="7311858" cy="4477023"/>
          </a:xfrm>
        </p:spPr>
      </p:pic>
    </p:spTree>
    <p:extLst>
      <p:ext uri="{BB962C8B-B14F-4D97-AF65-F5344CB8AC3E}">
        <p14:creationId xmlns:p14="http://schemas.microsoft.com/office/powerpoint/2010/main" val="25524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7949"/>
          </a:xfrm>
        </p:spPr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pic>
        <p:nvPicPr>
          <p:cNvPr id="7170" name="Picture 2" descr="https://scontent-ord1-1.xx.fbcdn.net/hphotos-xft1/v/t35.0-12/13128949_1252357374783051_997529852_o.png?oh=e6f670e3b6fcdce417b94c6ba1d6e128&amp;oe=57259EA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8" y="1004552"/>
            <a:ext cx="11676843" cy="511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7" y="1846263"/>
            <a:ext cx="7031864" cy="4402652"/>
          </a:xfrm>
        </p:spPr>
      </p:pic>
    </p:spTree>
    <p:extLst>
      <p:ext uri="{BB962C8B-B14F-4D97-AF65-F5344CB8AC3E}">
        <p14:creationId xmlns:p14="http://schemas.microsoft.com/office/powerpoint/2010/main" val="26787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Syntax in Reviews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In order to determine most common syntax among the reviews we analyse the first word that the review begins with. 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That gives us the basic initial understanding of the tone of review, that whether it was written with perspective of first Person or third person etc.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In order to do this we wrote a map reduce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9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6586"/>
          </a:xfrm>
        </p:spPr>
        <p:txBody>
          <a:bodyPr/>
          <a:lstStyle/>
          <a:p>
            <a:r>
              <a:rPr lang="en-IN" dirty="0" smtClean="0"/>
              <a:t>Reviews start word graph</a:t>
            </a:r>
            <a:endParaRPr lang="en-IN" dirty="0"/>
          </a:p>
        </p:txBody>
      </p:sp>
      <p:pic>
        <p:nvPicPr>
          <p:cNvPr id="6146" name="Picture 2" descr="https://scontent-ord1-1.xx.fbcdn.net/v/t35.0-12/13112466_1252349578117164_730035259_o.png?oh=d735ed3690a5cc6449930a9a05a0b564&amp;oe=57256F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7" y="1262131"/>
            <a:ext cx="10034212" cy="46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0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 Of Rating</a:t>
            </a:r>
            <a:endParaRPr lang="en-IN" dirty="0"/>
          </a:p>
        </p:txBody>
      </p:sp>
      <p:pic>
        <p:nvPicPr>
          <p:cNvPr id="8194" name="Picture 2" descr="https://scontent-ord1-1.xx.fbcdn.net/v/t34.0-12/13115893_1252363141449141_1104883457_n.png?oh=8d949a434e7df76a31fcae8ec28732e4&amp;oe=57257D4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07" y="1846263"/>
            <a:ext cx="701898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70778" y="5977891"/>
            <a:ext cx="591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1           2                   3                        4                                 5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2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58" y="2194916"/>
            <a:ext cx="10058400" cy="1450757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3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Font typeface="Arial" charset="0"/>
              <a:buChar char="•"/>
            </a:pPr>
            <a:r>
              <a:rPr lang="en-IN" dirty="0" smtClean="0"/>
              <a:t>Sentiment Analysis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Books Recommendation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Text Mining and information Extraction using IBM SPSS.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Analyse Most and Least Helpful Reviews in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3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dirty="0" smtClean="0"/>
              <a:t>Pig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Hive </a:t>
            </a:r>
          </a:p>
          <a:p>
            <a:pPr>
              <a:buFont typeface="Arial" charset="0"/>
              <a:buChar char="•"/>
            </a:pPr>
            <a:r>
              <a:rPr lang="en-IN" dirty="0" err="1" smtClean="0"/>
              <a:t>Hbase</a:t>
            </a: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MapReduce</a:t>
            </a: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Python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IBM SPSS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R</a:t>
            </a:r>
          </a:p>
          <a:p>
            <a:pPr>
              <a:buFont typeface="Arial" charset="0"/>
              <a:buChar char="•"/>
            </a:pPr>
            <a:r>
              <a:rPr lang="en-IN" dirty="0" err="1" smtClean="0"/>
              <a:t>Qlik</a:t>
            </a:r>
            <a:r>
              <a:rPr lang="en-IN" dirty="0" smtClean="0"/>
              <a:t> Sense</a:t>
            </a:r>
          </a:p>
          <a:p>
            <a:pPr>
              <a:buFont typeface="Arial" charset="0"/>
              <a:buChar char="•"/>
            </a:pPr>
            <a:r>
              <a:rPr lang="en-IN" dirty="0" err="1" smtClean="0"/>
              <a:t>Plotly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1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Approaching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Used </a:t>
            </a:r>
            <a:r>
              <a:rPr lang="en-IN" dirty="0" smtClean="0"/>
              <a:t>GSON </a:t>
            </a:r>
            <a:r>
              <a:rPr lang="en-IN" dirty="0" smtClean="0"/>
              <a:t>library.</a:t>
            </a: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Feed data into HBASE with the help of HIVE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0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Specialized libraries are used to handle large datasets.</a:t>
            </a:r>
          </a:p>
          <a:p>
            <a:pPr lvl="1"/>
            <a:r>
              <a:rPr lang="en-IN" dirty="0" smtClean="0"/>
              <a:t>Data.table : - Fast aggression on large data set, </a:t>
            </a:r>
            <a:r>
              <a:rPr lang="en-IN" dirty="0"/>
              <a:t>fast file </a:t>
            </a:r>
            <a:r>
              <a:rPr lang="en-IN" dirty="0" smtClean="0"/>
              <a:t>reader</a:t>
            </a:r>
          </a:p>
          <a:p>
            <a:pPr lvl="1"/>
            <a:r>
              <a:rPr lang="en-IN" dirty="0" smtClean="0"/>
              <a:t>Sqldf</a:t>
            </a:r>
            <a:r>
              <a:rPr lang="en-IN" dirty="0"/>
              <a:t> : - Provides an easy way to perform SQL selects on R data </a:t>
            </a:r>
            <a:r>
              <a:rPr lang="en-IN" dirty="0" smtClean="0"/>
              <a:t>frames, </a:t>
            </a:r>
            <a:r>
              <a:rPr lang="en-IN" dirty="0"/>
              <a:t> great resource for RDBMS </a:t>
            </a:r>
            <a:r>
              <a:rPr lang="en-IN" dirty="0" smtClean="0"/>
              <a:t>folks, </a:t>
            </a:r>
            <a:r>
              <a:rPr lang="en-IN" i="1" dirty="0"/>
              <a:t>easy </a:t>
            </a:r>
            <a:r>
              <a:rPr lang="en-IN" i="1" dirty="0" smtClean="0"/>
              <a:t>it</a:t>
            </a:r>
            <a:r>
              <a:rPr lang="en-IN" dirty="0"/>
              <a:t> to </a:t>
            </a:r>
            <a:r>
              <a:rPr lang="en-IN" dirty="0" smtClean="0"/>
              <a:t>express</a:t>
            </a:r>
          </a:p>
          <a:p>
            <a:pPr lvl="1"/>
            <a:r>
              <a:rPr lang="en-IN" dirty="0" smtClean="0"/>
              <a:t>Ggplot2 : - Offers </a:t>
            </a:r>
            <a:r>
              <a:rPr lang="en-IN" dirty="0"/>
              <a:t>a powerful graphics language for creating elegant and complex plots</a:t>
            </a:r>
            <a:r>
              <a:rPr lang="en-IN" dirty="0" smtClean="0"/>
              <a:t>. </a:t>
            </a:r>
            <a:r>
              <a:rPr lang="en-IN" dirty="0"/>
              <a:t>A</a:t>
            </a:r>
            <a:r>
              <a:rPr lang="en-IN" dirty="0" smtClean="0"/>
              <a:t>llows </a:t>
            </a:r>
            <a:r>
              <a:rPr lang="en-IN" dirty="0"/>
              <a:t>you to create graphs that represent both univariate and multivariate numerical and categorical data in a straightforward manner. Grouping can be represented by </a:t>
            </a:r>
            <a:r>
              <a:rPr lang="en-IN" dirty="0" smtClean="0"/>
              <a:t>colour, </a:t>
            </a:r>
            <a:r>
              <a:rPr lang="en-IN" dirty="0"/>
              <a:t>symbol, size, and </a:t>
            </a:r>
            <a:r>
              <a:rPr lang="en-IN" dirty="0" smtClean="0"/>
              <a:t>transparency.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8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Purpose :- To determine attitude of the person who was writing review with respect to overall contextual polarity of document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Used Dictionary with </a:t>
            </a:r>
            <a:r>
              <a:rPr lang="en-IN" dirty="0" smtClean="0"/>
              <a:t>20000 </a:t>
            </a:r>
            <a:r>
              <a:rPr lang="en-IN" dirty="0" smtClean="0"/>
              <a:t>positive and negative words.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Assigned score of +1 for positive </a:t>
            </a:r>
            <a:r>
              <a:rPr lang="en-IN" dirty="0" smtClean="0"/>
              <a:t>word and </a:t>
            </a:r>
            <a:r>
              <a:rPr lang="en-IN" dirty="0" smtClean="0"/>
              <a:t>-1 for negative word in each review.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Calculated sentiment score of each review with the help of pig script.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473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6"/>
            <a:ext cx="10058400" cy="1450757"/>
          </a:xfrm>
        </p:spPr>
        <p:txBody>
          <a:bodyPr/>
          <a:lstStyle/>
          <a:p>
            <a:r>
              <a:rPr lang="en-IN" dirty="0" smtClean="0"/>
              <a:t>Sentiment Analysis Code Snippet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reviews = LOAD '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bookReview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USING org.apache.pig.backend.hadoop.hbase.HBaseStorage('cf1:asin, cf1:reviewText', '-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loadKey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true') AS (id:chararray, asin:chararray, reviewText:chararray</a:t>
            </a: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twords = foreach reviews generate id, FLATTEN( TOKENIZE(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reviewText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) AS word;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tsentiment = join twords by word left outer, dictionary by word using 'replicated</a:t>
            </a: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wscore = foreach tsentiment generate twords::id as id, (CASE dictionary::polarity WHEN 'positive' THEN 1 WHEN 'negative' THEN -1 else 0 END) as score;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tgroup = group wscore by id;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tscore = foreach tgroup generate group as id, SUM(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wscore.score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as final;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final1 = join tscore by id left outer, reviews by id using 'replicated';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final2 = foreach final1 generate tscore::id as id, reviews::asin, tscore::final as finalscore</a:t>
            </a:r>
            <a:r>
              <a:rPr lang="en-IN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final2 into 'final2';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9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of Sentiment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01" y="1846264"/>
            <a:ext cx="4692568" cy="4423908"/>
          </a:xfrm>
        </p:spPr>
      </p:pic>
    </p:spTree>
    <p:extLst>
      <p:ext uri="{BB962C8B-B14F-4D97-AF65-F5344CB8AC3E}">
        <p14:creationId xmlns:p14="http://schemas.microsoft.com/office/powerpoint/2010/main" val="5313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2231</TotalTime>
  <Words>830</Words>
  <Application>Microsoft Macintosh PowerPoint</Application>
  <PresentationFormat>Widescreen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Consolas</vt:lpstr>
      <vt:lpstr>Wingdings</vt:lpstr>
      <vt:lpstr>Arial</vt:lpstr>
      <vt:lpstr>Retrospect</vt:lpstr>
      <vt:lpstr>Amazon Books Reviews Dataset Analysis</vt:lpstr>
      <vt:lpstr>Dataset </vt:lpstr>
      <vt:lpstr>Analysis</vt:lpstr>
      <vt:lpstr>Technologies Used</vt:lpstr>
      <vt:lpstr>Approaching Project</vt:lpstr>
      <vt:lpstr>R</vt:lpstr>
      <vt:lpstr>Sentiment Analysis</vt:lpstr>
      <vt:lpstr>Sentiment Analysis Code Snippet</vt:lpstr>
      <vt:lpstr>Graph of Sentiment Analysis</vt:lpstr>
      <vt:lpstr>Cont..</vt:lpstr>
      <vt:lpstr>Text Mining / Information Extraction</vt:lpstr>
      <vt:lpstr>Screenshot SPSS</vt:lpstr>
      <vt:lpstr>Book Recommendations</vt:lpstr>
      <vt:lpstr>Code Snippet for Recommendation</vt:lpstr>
      <vt:lpstr>Cont..</vt:lpstr>
      <vt:lpstr>Screen shots MAHOUT</vt:lpstr>
      <vt:lpstr>Cont..</vt:lpstr>
      <vt:lpstr>Cont..</vt:lpstr>
      <vt:lpstr>Screenshot</vt:lpstr>
      <vt:lpstr>Cont..</vt:lpstr>
      <vt:lpstr>Most helpful reviews</vt:lpstr>
      <vt:lpstr>Code Snippet (Helpfulness)</vt:lpstr>
      <vt:lpstr>Graph analysing helpfulness</vt:lpstr>
      <vt:lpstr>Cont..</vt:lpstr>
      <vt:lpstr>Cont..</vt:lpstr>
      <vt:lpstr>Common Syntax in Reviews</vt:lpstr>
      <vt:lpstr>Reviews start word graph</vt:lpstr>
      <vt:lpstr>Count Of Rating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 Dataset Analysis</dc:title>
  <dc:creator>Saurabh Goyal</dc:creator>
  <cp:lastModifiedBy>Palash Kochar</cp:lastModifiedBy>
  <cp:revision>45</cp:revision>
  <dcterms:created xsi:type="dcterms:W3CDTF">2016-04-29T06:03:47Z</dcterms:created>
  <dcterms:modified xsi:type="dcterms:W3CDTF">2016-04-30T21:52:21Z</dcterms:modified>
</cp:coreProperties>
</file>