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106" d="100"/>
          <a:sy n="106" d="100"/>
        </p:scale>
        <p:origin x="732" y="10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03/07/2022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03/07/2022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7/3/2022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hyperlink" Target="https://github.com/palashpadiya4/Ecommerceproject"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drive.google.com/file/d/15pzh3kNfOkhNZfAxOEojrVnwuXuerLMp/view?usp=drivesdk"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2185987"/>
          </a:xfrm>
        </p:spPr>
        <p:txBody>
          <a:bodyPr/>
          <a:lstStyle/>
          <a:p>
            <a:pPr eaLnBrk="1" hangingPunct="1">
              <a:lnSpc>
                <a:spcPct val="114000"/>
              </a:lnSpc>
            </a:pPr>
            <a:r>
              <a:rPr lang="en-US" altLang="en-US" b="1" dirty="0"/>
              <a:t>E-Commerce Shopping Cart Application</a:t>
            </a:r>
          </a:p>
          <a:p>
            <a:pPr eaLnBrk="1" hangingPunct="1">
              <a:lnSpc>
                <a:spcPct val="114000"/>
              </a:lnSpc>
            </a:pPr>
            <a:r>
              <a:rPr lang="en-IN" altLang="en-US" dirty="0"/>
              <a:t>Completed end to end case study of Shopping Cart Application along with JWT authentication, Swagger , logger and payment testing .</a:t>
            </a:r>
            <a:r>
              <a:rPr lang="en-US" altLang="en-US" dirty="0"/>
              <a:t>Angular-Material and Bootstrap used for user interface.</a:t>
            </a:r>
            <a:endParaRPr lang="en-US" altLang="nl-NL" b="1" dirty="0"/>
          </a:p>
          <a:p>
            <a:pPr eaLnBrk="1" hangingPunct="1">
              <a:lnSpc>
                <a:spcPct val="114000"/>
              </a:lnSpc>
            </a:pPr>
            <a:r>
              <a:rPr lang="en-IN" altLang="nl-NL" b="1" dirty="0"/>
              <a:t>Netflix-clone application</a:t>
            </a:r>
            <a:endParaRPr lang="en-US" altLang="nl-NL" b="1" dirty="0"/>
          </a:p>
          <a:p>
            <a:pPr eaLnBrk="1" hangingPunct="1">
              <a:lnSpc>
                <a:spcPct val="114000"/>
              </a:lnSpc>
            </a:pPr>
            <a:r>
              <a:rPr lang="en-IN" altLang="en-US" dirty="0"/>
              <a:t>Developed Netflix-clone Application in  React with firebase.</a:t>
            </a:r>
          </a:p>
          <a:p>
            <a:pPr eaLnBrk="1" hangingPunct="1">
              <a:lnSpc>
                <a:spcPct val="114000"/>
              </a:lnSpc>
            </a:pPr>
            <a:r>
              <a:rPr lang="en-IN" altLang="nl-NL" b="1" dirty="0"/>
              <a:t>HTML CSS Bootstrap for web developers at </a:t>
            </a:r>
            <a:r>
              <a:rPr lang="en-IN" altLang="nl-NL" b="1" dirty="0" err="1"/>
              <a:t>udemy</a:t>
            </a:r>
            <a:endParaRPr lang="en-IN" altLang="nl-NL" b="1" dirty="0"/>
          </a:p>
          <a:p>
            <a:pPr eaLnBrk="1" hangingPunct="1">
              <a:lnSpc>
                <a:spcPct val="114000"/>
              </a:lnSpc>
            </a:pPr>
            <a:r>
              <a:rPr lang="en-IN" altLang="en-US" dirty="0"/>
              <a:t>Completed this course with 98.6% and Designed responsive shopping website using HTML5 CSS3 Bootstrap and </a:t>
            </a:r>
            <a:r>
              <a:rPr lang="en-IN" altLang="en-US" dirty="0" err="1"/>
              <a:t>Javascript</a:t>
            </a: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088690"/>
            <a:ext cx="2374900" cy="295275"/>
          </a:xfrm>
        </p:spPr>
        <p:txBody>
          <a:bodyPr/>
          <a:lstStyle/>
          <a:p>
            <a:pPr eaLnBrk="1" hangingPunct="1"/>
            <a:endParaRPr lang="nl-NL" altLang="nl-NL" dirty="0"/>
          </a:p>
          <a:p>
            <a:pPr eaLnBrk="1" hangingPunct="1"/>
            <a:r>
              <a:rPr lang="nl-NL" altLang="nl-NL" dirty="0"/>
              <a:t>MUMBAI</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296910" y="1833960"/>
            <a:ext cx="2382837" cy="330200"/>
          </a:xfrm>
        </p:spPr>
        <p:txBody>
          <a:bodyPr/>
          <a:lstStyle/>
          <a:p>
            <a:pPr eaLnBrk="1" hangingPunct="1"/>
            <a:r>
              <a:rPr lang="nl-NL" altLang="nl-NL" dirty="0"/>
              <a:t>+91 7385551144</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4057650" cy="2509043"/>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Eureka server, resilience 4J, load balancing,   rest </a:t>
            </a:r>
            <a:r>
              <a:rPr lang="en-US" dirty="0" err="1"/>
              <a:t>templete</a:t>
            </a:r>
            <a:r>
              <a:rPr lang="en-US" dirty="0"/>
              <a: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Angular</a:t>
            </a:r>
            <a:r>
              <a:rPr lang="en-US" dirty="0"/>
              <a:t> with Authentication with route guards, Angular reactive forms, angular routing, Bootstrap CSS</a:t>
            </a:r>
          </a:p>
          <a:p>
            <a:pPr marL="171450" indent="-171450">
              <a:buFont typeface="Arial" panose="020B0604020202020204" pitchFamily="34" charset="0"/>
              <a:buChar char="•"/>
            </a:pPr>
            <a:r>
              <a:rPr lang="en-US" dirty="0"/>
              <a:t>Hands on experience in implementing </a:t>
            </a:r>
            <a:r>
              <a:rPr lang="en-US" b="1" dirty="0"/>
              <a:t>polyglot architecture </a:t>
            </a:r>
            <a:r>
              <a:rPr lang="en-US" dirty="0"/>
              <a:t>with </a:t>
            </a:r>
            <a:r>
              <a:rPr lang="en-US" b="1" dirty="0" err="1"/>
              <a:t>NodeJs</a:t>
            </a:r>
            <a:r>
              <a:rPr lang="en-US" dirty="0"/>
              <a:t> &amp; </a:t>
            </a:r>
            <a:r>
              <a:rPr lang="en-US" b="1" dirty="0"/>
              <a:t>spring boot</a:t>
            </a:r>
            <a:r>
              <a:rPr lang="en-US" dirty="0"/>
              <a:t> </a:t>
            </a:r>
          </a:p>
          <a:p>
            <a:pPr marL="171450" indent="-171450">
              <a:buFont typeface="Arial" panose="020B0604020202020204" pitchFamily="34" charset="0"/>
              <a:buChar char="•"/>
            </a:pPr>
            <a:r>
              <a:rPr lang="en-US" dirty="0"/>
              <a:t>Experience in creating documentation with Java docs and swagger , logger and in </a:t>
            </a:r>
            <a:r>
              <a:rPr lang="en-US" b="1" dirty="0"/>
              <a:t>unit testing using Junit, Mockito</a:t>
            </a:r>
            <a:r>
              <a:rPr lang="en-US" dirty="0"/>
              <a:t> </a:t>
            </a:r>
          </a:p>
          <a:p>
            <a:pPr marL="171450" indent="-171450">
              <a:buFont typeface="Arial" panose="020B0604020202020204" pitchFamily="34" charset="0"/>
              <a:buChar char="•"/>
            </a:pPr>
            <a:r>
              <a:rPr lang="en-US" dirty="0"/>
              <a:t>Development experience in creating docker images and pushing to </a:t>
            </a:r>
            <a:r>
              <a:rPr lang="en-US" b="1" dirty="0"/>
              <a:t>Docker Hub</a:t>
            </a:r>
            <a:r>
              <a:rPr lang="en-US" dirty="0"/>
              <a:t> with </a:t>
            </a:r>
            <a:r>
              <a:rPr lang="en-US" b="1" dirty="0"/>
              <a:t>containerized</a:t>
            </a:r>
            <a:r>
              <a:rPr lang="en-US" dirty="0"/>
              <a:t> applications using </a:t>
            </a:r>
            <a:r>
              <a:rPr lang="en-US" b="1" dirty="0"/>
              <a:t>Docker SWARM</a:t>
            </a:r>
          </a:p>
          <a:p>
            <a:pPr marL="171450" indent="-171450">
              <a:buFont typeface="Arial" panose="020B0604020202020204" pitchFamily="34" charset="0"/>
              <a:buChar char="•"/>
            </a:pPr>
            <a:r>
              <a:rPr lang="en-US" dirty="0"/>
              <a:t>In-depth understanding of </a:t>
            </a:r>
            <a:r>
              <a:rPr lang="en-US" b="1" dirty="0"/>
              <a:t>deploying spring boot</a:t>
            </a:r>
            <a:r>
              <a:rPr lang="en-US" dirty="0"/>
              <a:t> applications in </a:t>
            </a:r>
            <a:r>
              <a:rPr lang="en-US" b="1" dirty="0"/>
              <a:t>AWS Cloud</a:t>
            </a:r>
            <a:r>
              <a:rPr lang="en-US" dirty="0"/>
              <a:t> environment</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Palash Sanjay Padiya</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5"/>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11" name="Picture Placeholder 10">
            <a:extLst>
              <a:ext uri="{FF2B5EF4-FFF2-40B4-BE49-F238E27FC236}">
                <a16:creationId xmlns:a16="http://schemas.microsoft.com/office/drawing/2014/main" id="{BF252013-44C7-4740-AE8E-5EDA249112CC}"/>
              </a:ext>
            </a:extLst>
          </p:cNvPr>
          <p:cNvPicPr>
            <a:picLocks noGrp="1" noChangeAspect="1"/>
          </p:cNvPicPr>
          <p:nvPr>
            <p:ph type="pic" sz="quarter" idx="46"/>
          </p:nvPr>
        </p:nvPicPr>
        <p:blipFill>
          <a:blip r:embed="rId8">
            <a:extLst>
              <a:ext uri="{28A0092B-C50C-407E-A947-70E740481C1C}">
                <a14:useLocalDpi xmlns:a14="http://schemas.microsoft.com/office/drawing/2010/main" val="0"/>
              </a:ext>
            </a:extLst>
          </a:blip>
          <a:srcRect t="16313" b="16313"/>
          <a:stretch/>
        </p:blipFill>
        <p:spPr>
          <a:xfrm>
            <a:off x="287760" y="262335"/>
            <a:ext cx="1735137" cy="1736725"/>
          </a:xfrm>
        </p:spPr>
      </p:pic>
      <p:sp>
        <p:nvSpPr>
          <p:cNvPr id="9" name="Text Placeholder 8">
            <a:extLst>
              <a:ext uri="{FF2B5EF4-FFF2-40B4-BE49-F238E27FC236}">
                <a16:creationId xmlns:a16="http://schemas.microsoft.com/office/drawing/2014/main" id="{390909CC-980B-4ED8-88C8-CE8EC4EA627F}"/>
              </a:ext>
            </a:extLst>
          </p:cNvPr>
          <p:cNvSpPr>
            <a:spLocks noGrp="1"/>
          </p:cNvSpPr>
          <p:nvPr>
            <p:ph type="body" sz="quarter" idx="47"/>
          </p:nvPr>
        </p:nvSpPr>
        <p:spPr>
          <a:xfrm>
            <a:off x="3216045" y="1614401"/>
            <a:ext cx="3432776" cy="165187"/>
          </a:xfrm>
        </p:spPr>
        <p:txBody>
          <a:bodyPr/>
          <a:lstStyle/>
          <a:p>
            <a:r>
              <a:rPr lang="en-IN" dirty="0"/>
              <a:t>PALASH.SANJAY-PADIYA@CAPGEMINI.COM</a:t>
            </a:r>
          </a:p>
        </p:txBody>
      </p:sp>
      <p:graphicFrame>
        <p:nvGraphicFramePr>
          <p:cNvPr id="23" name="Table 3">
            <a:extLst>
              <a:ext uri="{FF2B5EF4-FFF2-40B4-BE49-F238E27FC236}">
                <a16:creationId xmlns:a16="http://schemas.microsoft.com/office/drawing/2014/main" id="{1563D426-306E-4D48-BA8D-BF5DD9A5FC85}"/>
              </a:ext>
            </a:extLst>
          </p:cNvPr>
          <p:cNvGraphicFramePr>
            <a:graphicFrameLocks noGrp="1"/>
          </p:cNvGraphicFramePr>
          <p:nvPr>
            <p:extLst>
              <p:ext uri="{D42A27DB-BD31-4B8C-83A1-F6EECF244321}">
                <p14:modId xmlns:p14="http://schemas.microsoft.com/office/powerpoint/2010/main" val="3078356015"/>
              </p:ext>
            </p:extLst>
          </p:nvPr>
        </p:nvGraphicFramePr>
        <p:xfrm>
          <a:off x="9164830" y="1147050"/>
          <a:ext cx="3179570" cy="4501395"/>
        </p:xfrm>
        <a:graphic>
          <a:graphicData uri="http://schemas.openxmlformats.org/drawingml/2006/table">
            <a:tbl>
              <a:tblPr firstRow="1" bandRow="1">
                <a:tableStyleId>{0E3FDE45-AF77-4B5C-9715-49D594BDF05E}</a:tableStyleId>
              </a:tblPr>
              <a:tblGrid>
                <a:gridCol w="579463">
                  <a:extLst>
                    <a:ext uri="{9D8B030D-6E8A-4147-A177-3AD203B41FA5}">
                      <a16:colId xmlns:a16="http://schemas.microsoft.com/office/drawing/2014/main" val="3331298770"/>
                    </a:ext>
                  </a:extLst>
                </a:gridCol>
                <a:gridCol w="2600107">
                  <a:extLst>
                    <a:ext uri="{9D8B030D-6E8A-4147-A177-3AD203B41FA5}">
                      <a16:colId xmlns:a16="http://schemas.microsoft.com/office/drawing/2014/main" val="879084521"/>
                    </a:ext>
                  </a:extLst>
                </a:gridCol>
              </a:tblGrid>
              <a:tr h="0">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Generics, Collections, Arrays, Loops, Lambda Exp, Stream API</a:t>
                      </a:r>
                    </a:p>
                    <a:p>
                      <a:r>
                        <a:rPr kumimoji="0" lang="en-US" sz="800" b="0" u="none" strike="noStrike" kern="1200" cap="none" spc="0" normalizeH="0" baseline="0" dirty="0">
                          <a:ln>
                            <a:noFill/>
                          </a:ln>
                          <a:effectLst/>
                          <a:uLnTx/>
                          <a:uFillTx/>
                        </a:rPr>
                        <a:t>Junit, Mockito, Servlets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IOC &amp; Dependency Injection, Autowire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REST controllers, Implementation of GET, POST, PUT &amp; DELETE, Bean Validation &amp; Exception Handling, Testing Services, Controller &amp; Repository layer</a:t>
                      </a:r>
                      <a:endParaRPr lang="en-US" sz="800" dirty="0">
                        <a:solidFill>
                          <a:schemeClr val="tx1"/>
                        </a:solidFill>
                      </a:endParaRPr>
                    </a:p>
                  </a:txBody>
                  <a:tcPr/>
                </a:tc>
                <a:extLst>
                  <a:ext uri="{0D108BD9-81ED-4DB2-BD59-A6C34878D82A}">
                    <a16:rowId xmlns:a16="http://schemas.microsoft.com/office/drawing/2014/main" val="3229840877"/>
                  </a:ext>
                </a:extLst>
              </a:tr>
              <a:tr h="295155">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Implement DAO layer using spring Data repositories, Transaction Management</a:t>
                      </a:r>
                      <a:endParaRPr lang="en-US" sz="800" dirty="0">
                        <a:solidFill>
                          <a:schemeClr val="tx1"/>
                        </a:solidFill>
                      </a:endParaRPr>
                    </a:p>
                  </a:txBody>
                  <a:tcPr/>
                </a:tc>
                <a:extLst>
                  <a:ext uri="{0D108BD9-81ED-4DB2-BD59-A6C34878D82A}">
                    <a16:rowId xmlns:a16="http://schemas.microsoft.com/office/drawing/2014/main" val="668073409"/>
                  </a:ext>
                </a:extLst>
              </a:tr>
              <a:tr h="295155">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Spring Boot Starters, annotations, Messaging Service, Sync/Async comms, Swagger API specifications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Eureka, Netflix Ribbon, Feign Client, </a:t>
                      </a:r>
                      <a:r>
                        <a:rPr kumimoji="0" lang="en-US" sz="800" u="none" strike="noStrike" kern="1200" cap="none" spc="0" normalizeH="0" baseline="0" dirty="0" err="1">
                          <a:ln>
                            <a:noFill/>
                          </a:ln>
                          <a:solidFill>
                            <a:schemeClr val="tx1"/>
                          </a:solidFill>
                          <a:effectLst/>
                          <a:uLnTx/>
                          <a:uFillTx/>
                          <a:latin typeface="+mn-lt"/>
                          <a:ea typeface="+mn-ea"/>
                          <a:cs typeface="+mn-cs"/>
                        </a:rPr>
                        <a:t>Hystrix</a:t>
                      </a:r>
                      <a:r>
                        <a:rPr kumimoji="0" lang="en-US" sz="800" u="none" strike="noStrike" kern="1200" cap="none" spc="0" normalizeH="0" baseline="0" dirty="0">
                          <a:ln>
                            <a:noFill/>
                          </a:ln>
                          <a:solidFill>
                            <a:schemeClr val="tx1"/>
                          </a:solidFill>
                          <a:effectLst/>
                          <a:uLnTx/>
                          <a:uFillTx/>
                          <a:latin typeface="+mn-lt"/>
                          <a:ea typeface="+mn-ea"/>
                          <a:cs typeface="+mn-cs"/>
                        </a:rPr>
                        <a:t>, </a:t>
                      </a:r>
                      <a:r>
                        <a:rPr kumimoji="0" lang="en-US" sz="800" u="none" strike="noStrike" kern="1200" cap="none" spc="0" normalizeH="0" baseline="0" dirty="0" err="1">
                          <a:ln>
                            <a:noFill/>
                          </a:ln>
                          <a:solidFill>
                            <a:schemeClr val="tx1"/>
                          </a:solidFill>
                          <a:effectLst/>
                          <a:uLnTx/>
                          <a:uFillTx/>
                          <a:latin typeface="+mn-lt"/>
                          <a:ea typeface="+mn-ea"/>
                          <a:cs typeface="+mn-cs"/>
                        </a:rPr>
                        <a:t>Zuul</a:t>
                      </a:r>
                      <a:r>
                        <a:rPr kumimoji="0" lang="en-US" sz="800" u="none" strike="noStrike" kern="1200" cap="none" spc="0" normalizeH="0" baseline="0" dirty="0">
                          <a:ln>
                            <a:noFill/>
                          </a:ln>
                          <a:solidFill>
                            <a:schemeClr val="tx1"/>
                          </a:solidFill>
                          <a:effectLst/>
                          <a:uLnTx/>
                          <a:uFillTx/>
                          <a:latin typeface="+mn-lt"/>
                          <a:ea typeface="+mn-ea"/>
                          <a:cs typeface="+mn-cs"/>
                        </a:rPr>
                        <a:t> &amp; Config Server</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 &amp; Karma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Advanced</a:t>
                      </a: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a:t>
                      </a:r>
                    </a:p>
                  </a:txBody>
                  <a:tcPr/>
                </a:tc>
                <a:extLst>
                  <a:ext uri="{0D108BD9-81ED-4DB2-BD59-A6C34878D82A}">
                    <a16:rowId xmlns:a16="http://schemas.microsoft.com/office/drawing/2014/main" val="2298680090"/>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2992</TotalTime>
  <Words>400</Words>
  <Application>Microsoft Office PowerPoint</Application>
  <PresentationFormat>Widescreen</PresentationFormat>
  <Paragraphs>80</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Palash .</cp:lastModifiedBy>
  <cp:revision>102</cp:revision>
  <dcterms:created xsi:type="dcterms:W3CDTF">2020-09-22T06:24:34Z</dcterms:created>
  <dcterms:modified xsi:type="dcterms:W3CDTF">2022-07-03T09:30:40Z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