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lash\Express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lash\Express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lash\Express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lash\Express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[Expressexcel.xlsx]Sheet3!PivotTable1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High delivery with respect to minimum time </a:t>
            </a:r>
            <a:endParaRPr lang="en-US" sz="3200" dirty="0"/>
          </a:p>
        </c:rich>
      </c:tx>
      <c:layout>
        <c:manualLayout>
          <c:xMode val="edge"/>
          <c:yMode val="edge"/>
          <c:x val="0.24925439461355572"/>
          <c:y val="6.9657089665677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4003364170156492E-2"/>
          <c:y val="6.9259049153302027E-2"/>
          <c:w val="0.83017137599409141"/>
          <c:h val="0.660687701175003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Sheet3!$A$3:$A$22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Sheet3!$B$3:$B$22</c:f>
              <c:numCache>
                <c:formatCode>General</c:formatCode>
                <c:ptCount val="19"/>
                <c:pt idx="0">
                  <c:v>645</c:v>
                </c:pt>
                <c:pt idx="1">
                  <c:v>163</c:v>
                </c:pt>
                <c:pt idx="2">
                  <c:v>1698</c:v>
                </c:pt>
                <c:pt idx="3">
                  <c:v>792</c:v>
                </c:pt>
                <c:pt idx="4">
                  <c:v>748</c:v>
                </c:pt>
                <c:pt idx="5">
                  <c:v>873</c:v>
                </c:pt>
                <c:pt idx="6">
                  <c:v>388</c:v>
                </c:pt>
                <c:pt idx="7">
                  <c:v>497</c:v>
                </c:pt>
                <c:pt idx="8">
                  <c:v>312</c:v>
                </c:pt>
                <c:pt idx="9">
                  <c:v>262</c:v>
                </c:pt>
                <c:pt idx="10">
                  <c:v>218</c:v>
                </c:pt>
                <c:pt idx="11">
                  <c:v>110</c:v>
                </c:pt>
                <c:pt idx="12">
                  <c:v>89</c:v>
                </c:pt>
                <c:pt idx="13">
                  <c:v>153</c:v>
                </c:pt>
                <c:pt idx="14">
                  <c:v>25</c:v>
                </c:pt>
                <c:pt idx="15">
                  <c:v>30</c:v>
                </c:pt>
                <c:pt idx="16">
                  <c:v>49</c:v>
                </c:pt>
                <c:pt idx="17">
                  <c:v>88</c:v>
                </c:pt>
                <c:pt idx="18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Sheet3!$C$1:$C$2</c:f>
              <c:strCache>
                <c:ptCount val="1"/>
                <c:pt idx="0">
                  <c:v>Surface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Sheet3!$A$3:$A$22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Sheet3!$C$3:$C$22</c:f>
              <c:numCache>
                <c:formatCode>General</c:formatCode>
                <c:ptCount val="19"/>
                <c:pt idx="0">
                  <c:v>3430</c:v>
                </c:pt>
                <c:pt idx="1">
                  <c:v>2898</c:v>
                </c:pt>
                <c:pt idx="2">
                  <c:v>1183</c:v>
                </c:pt>
                <c:pt idx="3">
                  <c:v>716</c:v>
                </c:pt>
                <c:pt idx="4">
                  <c:v>261</c:v>
                </c:pt>
                <c:pt idx="5">
                  <c:v>22</c:v>
                </c:pt>
                <c:pt idx="6">
                  <c:v>285</c:v>
                </c:pt>
                <c:pt idx="7">
                  <c:v>168</c:v>
                </c:pt>
                <c:pt idx="8">
                  <c:v>179</c:v>
                </c:pt>
                <c:pt idx="9">
                  <c:v>156</c:v>
                </c:pt>
                <c:pt idx="10">
                  <c:v>61</c:v>
                </c:pt>
                <c:pt idx="11">
                  <c:v>151</c:v>
                </c:pt>
                <c:pt idx="12">
                  <c:v>110</c:v>
                </c:pt>
                <c:pt idx="13">
                  <c:v>24</c:v>
                </c:pt>
                <c:pt idx="14">
                  <c:v>81</c:v>
                </c:pt>
                <c:pt idx="15">
                  <c:v>69</c:v>
                </c:pt>
                <c:pt idx="16">
                  <c:v>45</c:v>
                </c:pt>
                <c:pt idx="18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32510192"/>
        <c:axId val="-1932515088"/>
      </c:barChart>
      <c:catAx>
        <c:axId val="-193251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2515088"/>
        <c:crosses val="autoZero"/>
        <c:auto val="1"/>
        <c:lblAlgn val="ctr"/>
        <c:lblOffset val="100"/>
        <c:noMultiLvlLbl val="0"/>
      </c:catAx>
      <c:valAx>
        <c:axId val="-193251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25101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32372231670028"/>
          <c:y val="0.23686662195240443"/>
          <c:w val="8.8656862895331673E-2"/>
          <c:h val="0.11403351375747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[Expressexcel.xlsx]Sheet6!PivotTable2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u="none" strike="noStrike" baseline="0" dirty="0" smtClean="0">
                <a:effectLst/>
              </a:rPr>
              <a:t>High delivery with respect to lane and minimum time</a:t>
            </a:r>
            <a:r>
              <a:rPr lang="en-US" sz="1680" b="0" i="0" u="none" strike="noStrike" baseline="0" dirty="0" smtClean="0">
                <a:effectLst/>
              </a:rPr>
              <a:t> </a:t>
            </a:r>
            <a:endParaRPr lang="en-US" dirty="0"/>
          </a:p>
        </c:rich>
      </c:tx>
      <c:layout>
        <c:manualLayout>
          <c:xMode val="edge"/>
          <c:yMode val="edge"/>
          <c:x val="0.2437973070601023"/>
          <c:y val="0.104442863810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568977431010464"/>
          <c:y val="0.18315187764990917"/>
          <c:w val="0.77073611833855127"/>
          <c:h val="0.238124033436274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Sheet6!$B$3:$B$5</c:f>
              <c:strCache>
                <c:ptCount val="1"/>
                <c:pt idx="0">
                  <c:v>Metro - 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Sheet6!$B$6:$B$25</c:f>
              <c:numCache>
                <c:formatCode>General</c:formatCode>
                <c:ptCount val="19"/>
                <c:pt idx="0">
                  <c:v>460</c:v>
                </c:pt>
                <c:pt idx="1">
                  <c:v>95</c:v>
                </c:pt>
                <c:pt idx="5">
                  <c:v>441</c:v>
                </c:pt>
                <c:pt idx="6">
                  <c:v>216</c:v>
                </c:pt>
                <c:pt idx="10">
                  <c:v>140</c:v>
                </c:pt>
                <c:pt idx="11">
                  <c:v>82</c:v>
                </c:pt>
              </c:numCache>
            </c:numRef>
          </c:val>
        </c:ser>
        <c:ser>
          <c:idx val="1"/>
          <c:order val="1"/>
          <c:tx>
            <c:strRef>
              <c:f>Sheet6!$C$3:$C$5</c:f>
              <c:strCache>
                <c:ptCount val="1"/>
                <c:pt idx="0">
                  <c:v>Metro - Surface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Sheet6!$C$6:$C$25</c:f>
              <c:numCache>
                <c:formatCode>General</c:formatCode>
                <c:ptCount val="19"/>
                <c:pt idx="0">
                  <c:v>2290</c:v>
                </c:pt>
                <c:pt idx="1">
                  <c:v>1869</c:v>
                </c:pt>
                <c:pt idx="5">
                  <c:v>11</c:v>
                </c:pt>
                <c:pt idx="6">
                  <c:v>160</c:v>
                </c:pt>
                <c:pt idx="10">
                  <c:v>34</c:v>
                </c:pt>
                <c:pt idx="11">
                  <c:v>109</c:v>
                </c:pt>
              </c:numCache>
            </c:numRef>
          </c:val>
        </c:ser>
        <c:ser>
          <c:idx val="2"/>
          <c:order val="2"/>
          <c:tx>
            <c:strRef>
              <c:f>Sheet6!$E$3:$E$5</c:f>
              <c:strCache>
                <c:ptCount val="1"/>
                <c:pt idx="0">
                  <c:v>North East - Air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Sheet6!$E$6:$E$25</c:f>
              <c:numCache>
                <c:formatCode>General</c:formatCode>
                <c:ptCount val="19"/>
                <c:pt idx="17">
                  <c:v>88</c:v>
                </c:pt>
              </c:numCache>
            </c:numRef>
          </c:val>
        </c:ser>
        <c:ser>
          <c:idx val="3"/>
          <c:order val="3"/>
          <c:tx>
            <c:strRef>
              <c:f>Sheet6!$G$3:$G$5</c:f>
              <c:strCache>
                <c:ptCount val="1"/>
                <c:pt idx="0">
                  <c:v>ROI - 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Sheet6!$G$6:$G$25</c:f>
              <c:numCache>
                <c:formatCode>General</c:formatCode>
                <c:ptCount val="19"/>
                <c:pt idx="0">
                  <c:v>185</c:v>
                </c:pt>
                <c:pt idx="1">
                  <c:v>68</c:v>
                </c:pt>
                <c:pt idx="2">
                  <c:v>1698</c:v>
                </c:pt>
                <c:pt idx="3">
                  <c:v>792</c:v>
                </c:pt>
                <c:pt idx="5">
                  <c:v>432</c:v>
                </c:pt>
                <c:pt idx="6">
                  <c:v>172</c:v>
                </c:pt>
                <c:pt idx="10">
                  <c:v>78</c:v>
                </c:pt>
                <c:pt idx="11">
                  <c:v>28</c:v>
                </c:pt>
                <c:pt idx="12">
                  <c:v>89</c:v>
                </c:pt>
              </c:numCache>
            </c:numRef>
          </c:val>
        </c:ser>
        <c:ser>
          <c:idx val="4"/>
          <c:order val="4"/>
          <c:tx>
            <c:strRef>
              <c:f>Sheet6!$H$3:$H$5</c:f>
              <c:strCache>
                <c:ptCount val="1"/>
                <c:pt idx="0">
                  <c:v>ROI - Surface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Sheet6!$H$6:$H$25</c:f>
              <c:numCache>
                <c:formatCode>General</c:formatCode>
                <c:ptCount val="19"/>
                <c:pt idx="0">
                  <c:v>1140</c:v>
                </c:pt>
                <c:pt idx="1">
                  <c:v>1029</c:v>
                </c:pt>
                <c:pt idx="2">
                  <c:v>1183</c:v>
                </c:pt>
                <c:pt idx="3">
                  <c:v>716</c:v>
                </c:pt>
                <c:pt idx="5">
                  <c:v>11</c:v>
                </c:pt>
                <c:pt idx="6">
                  <c:v>125</c:v>
                </c:pt>
                <c:pt idx="10">
                  <c:v>27</c:v>
                </c:pt>
                <c:pt idx="11">
                  <c:v>42</c:v>
                </c:pt>
                <c:pt idx="12">
                  <c:v>110</c:v>
                </c:pt>
              </c:numCache>
            </c:numRef>
          </c:val>
        </c:ser>
        <c:ser>
          <c:idx val="5"/>
          <c:order val="5"/>
          <c:tx>
            <c:strRef>
              <c:f>Sheet6!$J$3:$J$5</c:f>
              <c:strCache>
                <c:ptCount val="1"/>
                <c:pt idx="0">
                  <c:v>State - Air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Sheet6!$J$6:$J$25</c:f>
              <c:numCache>
                <c:formatCode>General</c:formatCode>
                <c:ptCount val="19"/>
                <c:pt idx="4">
                  <c:v>41</c:v>
                </c:pt>
                <c:pt idx="9">
                  <c:v>50</c:v>
                </c:pt>
                <c:pt idx="14">
                  <c:v>1</c:v>
                </c:pt>
                <c:pt idx="15">
                  <c:v>14</c:v>
                </c:pt>
                <c:pt idx="16">
                  <c:v>16</c:v>
                </c:pt>
              </c:numCache>
            </c:numRef>
          </c:val>
        </c:ser>
        <c:ser>
          <c:idx val="6"/>
          <c:order val="6"/>
          <c:tx>
            <c:strRef>
              <c:f>Sheet6!$K$3:$K$5</c:f>
              <c:strCache>
                <c:ptCount val="1"/>
                <c:pt idx="0">
                  <c:v>State - Surface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Sheet6!$K$6:$K$25</c:f>
              <c:numCache>
                <c:formatCode>General</c:formatCode>
                <c:ptCount val="19"/>
                <c:pt idx="4">
                  <c:v>28</c:v>
                </c:pt>
                <c:pt idx="9">
                  <c:v>38</c:v>
                </c:pt>
                <c:pt idx="14">
                  <c:v>14</c:v>
                </c:pt>
                <c:pt idx="15">
                  <c:v>13</c:v>
                </c:pt>
                <c:pt idx="16">
                  <c:v>11</c:v>
                </c:pt>
              </c:numCache>
            </c:numRef>
          </c:val>
        </c:ser>
        <c:ser>
          <c:idx val="7"/>
          <c:order val="7"/>
          <c:tx>
            <c:strRef>
              <c:f>Sheet6!$M$3:$M$5</c:f>
              <c:strCache>
                <c:ptCount val="1"/>
                <c:pt idx="0">
                  <c:v>Zone - Air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Sheet6!$M$6:$M$25</c:f>
              <c:numCache>
                <c:formatCode>General</c:formatCode>
                <c:ptCount val="19"/>
                <c:pt idx="4">
                  <c:v>707</c:v>
                </c:pt>
                <c:pt idx="7">
                  <c:v>497</c:v>
                </c:pt>
                <c:pt idx="8">
                  <c:v>312</c:v>
                </c:pt>
                <c:pt idx="9">
                  <c:v>212</c:v>
                </c:pt>
                <c:pt idx="13">
                  <c:v>153</c:v>
                </c:pt>
                <c:pt idx="14">
                  <c:v>24</c:v>
                </c:pt>
                <c:pt idx="15">
                  <c:v>16</c:v>
                </c:pt>
                <c:pt idx="16">
                  <c:v>33</c:v>
                </c:pt>
                <c:pt idx="18">
                  <c:v>7</c:v>
                </c:pt>
              </c:numCache>
            </c:numRef>
          </c:val>
        </c:ser>
        <c:ser>
          <c:idx val="8"/>
          <c:order val="8"/>
          <c:tx>
            <c:strRef>
              <c:f>Sheet6!$N$3:$N$5</c:f>
              <c:strCache>
                <c:ptCount val="1"/>
                <c:pt idx="0">
                  <c:v>Zone - Surface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Sheet6!$A$6:$A$25</c:f>
              <c:strCache>
                <c:ptCount val="19"/>
                <c:pt idx="0">
                  <c:v>BANGALORE</c:v>
                </c:pt>
                <c:pt idx="1">
                  <c:v>PUNE</c:v>
                </c:pt>
                <c:pt idx="2">
                  <c:v>Bhiwandi</c:v>
                </c:pt>
                <c:pt idx="3">
                  <c:v>Surat</c:v>
                </c:pt>
                <c:pt idx="4">
                  <c:v>Panipat</c:v>
                </c:pt>
                <c:pt idx="5">
                  <c:v>Chennai</c:v>
                </c:pt>
                <c:pt idx="6">
                  <c:v>Mumbai</c:v>
                </c:pt>
                <c:pt idx="7">
                  <c:v>Ludhiana</c:v>
                </c:pt>
                <c:pt idx="8">
                  <c:v>Jaipur</c:v>
                </c:pt>
                <c:pt idx="9">
                  <c:v>Agra</c:v>
                </c:pt>
                <c:pt idx="10">
                  <c:v>Hyderabad</c:v>
                </c:pt>
                <c:pt idx="11">
                  <c:v>Kolkata</c:v>
                </c:pt>
                <c:pt idx="12">
                  <c:v>Ahmedabad</c:v>
                </c:pt>
                <c:pt idx="13">
                  <c:v>Chandigarh</c:v>
                </c:pt>
                <c:pt idx="14">
                  <c:v>Sonipat</c:v>
                </c:pt>
                <c:pt idx="15">
                  <c:v>Lucknow</c:v>
                </c:pt>
                <c:pt idx="16">
                  <c:v>Meerut</c:v>
                </c:pt>
                <c:pt idx="17">
                  <c:v>Guwahati</c:v>
                </c:pt>
                <c:pt idx="18">
                  <c:v>Patiala</c:v>
                </c:pt>
              </c:strCache>
            </c:strRef>
          </c:cat>
          <c:val>
            <c:numRef>
              <c:f>Sheet6!$N$6:$N$25</c:f>
              <c:numCache>
                <c:formatCode>General</c:formatCode>
                <c:ptCount val="19"/>
                <c:pt idx="4">
                  <c:v>233</c:v>
                </c:pt>
                <c:pt idx="7">
                  <c:v>168</c:v>
                </c:pt>
                <c:pt idx="8">
                  <c:v>179</c:v>
                </c:pt>
                <c:pt idx="9">
                  <c:v>118</c:v>
                </c:pt>
                <c:pt idx="13">
                  <c:v>24</c:v>
                </c:pt>
                <c:pt idx="14">
                  <c:v>67</c:v>
                </c:pt>
                <c:pt idx="15">
                  <c:v>56</c:v>
                </c:pt>
                <c:pt idx="16">
                  <c:v>34</c:v>
                </c:pt>
                <c:pt idx="18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32508016"/>
        <c:axId val="-1932507472"/>
      </c:barChart>
      <c:catAx>
        <c:axId val="-193250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2507472"/>
        <c:crosses val="autoZero"/>
        <c:auto val="1"/>
        <c:lblAlgn val="ctr"/>
        <c:lblOffset val="100"/>
        <c:noMultiLvlLbl val="0"/>
      </c:catAx>
      <c:valAx>
        <c:axId val="-1932507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250801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[Expressexcel.xlsx]Sheet8!PivotTable4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 dirty="0" smtClean="0">
                <a:effectLst/>
              </a:rPr>
              <a:t>Maximum delivery with respect to maximum time </a:t>
            </a:r>
            <a:endParaRPr lang="en-US" sz="3200" dirty="0" smtClean="0">
              <a:effectLst/>
            </a:endParaRPr>
          </a:p>
        </c:rich>
      </c:tx>
      <c:layout>
        <c:manualLayout>
          <c:xMode val="edge"/>
          <c:yMode val="edge"/>
          <c:x val="0.29725254265091866"/>
          <c:y val="0.23703703703703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6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70C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Sheet8!$B$52:$B$53</c:f>
              <c:strCache>
                <c:ptCount val="1"/>
                <c:pt idx="0">
                  <c:v>Air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Sheet8!$A$54:$A$65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Sheet8!$B$54:$B$65</c:f>
              <c:numCache>
                <c:formatCode>General</c:formatCode>
                <c:ptCount val="11"/>
                <c:pt idx="0">
                  <c:v>17</c:v>
                </c:pt>
                <c:pt idx="1">
                  <c:v>27</c:v>
                </c:pt>
                <c:pt idx="2">
                  <c:v>150</c:v>
                </c:pt>
                <c:pt idx="3">
                  <c:v>170</c:v>
                </c:pt>
                <c:pt idx="4">
                  <c:v>117</c:v>
                </c:pt>
                <c:pt idx="5">
                  <c:v>5</c:v>
                </c:pt>
                <c:pt idx="6">
                  <c:v>14</c:v>
                </c:pt>
                <c:pt idx="7">
                  <c:v>26</c:v>
                </c:pt>
                <c:pt idx="8">
                  <c:v>33</c:v>
                </c:pt>
                <c:pt idx="9">
                  <c:v>31</c:v>
                </c:pt>
                <c:pt idx="10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Sheet8!$C$52:$C$53</c:f>
              <c:strCache>
                <c:ptCount val="1"/>
                <c:pt idx="0">
                  <c:v>Surface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Sheet8!$A$54:$A$65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Sheet8!$C$54:$C$65</c:f>
              <c:numCache>
                <c:formatCode>General</c:formatCode>
                <c:ptCount val="11"/>
                <c:pt idx="0">
                  <c:v>2588</c:v>
                </c:pt>
                <c:pt idx="1">
                  <c:v>2311</c:v>
                </c:pt>
                <c:pt idx="2">
                  <c:v>568</c:v>
                </c:pt>
                <c:pt idx="3">
                  <c:v>499</c:v>
                </c:pt>
                <c:pt idx="4">
                  <c:v>111</c:v>
                </c:pt>
                <c:pt idx="5">
                  <c:v>109</c:v>
                </c:pt>
                <c:pt idx="6">
                  <c:v>92</c:v>
                </c:pt>
                <c:pt idx="7">
                  <c:v>72</c:v>
                </c:pt>
                <c:pt idx="8">
                  <c:v>31</c:v>
                </c:pt>
                <c:pt idx="9">
                  <c:v>18</c:v>
                </c:pt>
                <c:pt idx="10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32515632"/>
        <c:axId val="-1932501488"/>
      </c:barChart>
      <c:catAx>
        <c:axId val="-193251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2501488"/>
        <c:crosses val="autoZero"/>
        <c:auto val="1"/>
        <c:lblAlgn val="ctr"/>
        <c:lblOffset val="100"/>
        <c:noMultiLvlLbl val="0"/>
      </c:catAx>
      <c:valAx>
        <c:axId val="-193250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25156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[Expressexcel.xlsx]Sheet8!PivotTable3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u="none" strike="noStrike" baseline="0" dirty="0" smtClean="0">
                <a:effectLst/>
              </a:rPr>
              <a:t>High delivery with respect to lane and maximum time</a:t>
            </a:r>
            <a:endParaRPr lang="en-US" sz="2400" dirty="0"/>
          </a:p>
        </c:rich>
      </c:tx>
      <c:layout>
        <c:manualLayout>
          <c:xMode val="edge"/>
          <c:yMode val="edge"/>
          <c:x val="0.30353124999999997"/>
          <c:y val="8.22702974427541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Sheet8!$B$1:$B$3</c:f>
              <c:strCache>
                <c:ptCount val="1"/>
                <c:pt idx="0">
                  <c:v>Metro - 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Sheet8!$B$4:$B$15</c:f>
              <c:numCache>
                <c:formatCode>General</c:formatCode>
                <c:ptCount val="11"/>
                <c:pt idx="0">
                  <c:v>15</c:v>
                </c:pt>
                <c:pt idx="1">
                  <c:v>17</c:v>
                </c:pt>
                <c:pt idx="4">
                  <c:v>63</c:v>
                </c:pt>
                <c:pt idx="5">
                  <c:v>3</c:v>
                </c:pt>
                <c:pt idx="7">
                  <c:v>22</c:v>
                </c:pt>
              </c:numCache>
            </c:numRef>
          </c:val>
        </c:ser>
        <c:ser>
          <c:idx val="1"/>
          <c:order val="1"/>
          <c:tx>
            <c:strRef>
              <c:f>Sheet8!$C$1:$C$3</c:f>
              <c:strCache>
                <c:ptCount val="1"/>
                <c:pt idx="0">
                  <c:v>Metro - Surface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Sheet8!$C$4:$C$15</c:f>
              <c:numCache>
                <c:formatCode>General</c:formatCode>
                <c:ptCount val="11"/>
                <c:pt idx="0">
                  <c:v>1859</c:v>
                </c:pt>
                <c:pt idx="1">
                  <c:v>1527</c:v>
                </c:pt>
                <c:pt idx="4">
                  <c:v>63</c:v>
                </c:pt>
                <c:pt idx="5">
                  <c:v>63</c:v>
                </c:pt>
                <c:pt idx="7">
                  <c:v>46</c:v>
                </c:pt>
              </c:numCache>
            </c:numRef>
          </c:val>
        </c:ser>
        <c:ser>
          <c:idx val="2"/>
          <c:order val="2"/>
          <c:tx>
            <c:strRef>
              <c:f>Sheet8!$E$1:$E$3</c:f>
              <c:strCache>
                <c:ptCount val="1"/>
                <c:pt idx="0">
                  <c:v>North East - Air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Sheet8!$E$4:$E$15</c:f>
              <c:numCache>
                <c:formatCode>General</c:formatCode>
                <c:ptCount val="11"/>
              </c:numCache>
            </c:numRef>
          </c:val>
        </c:ser>
        <c:ser>
          <c:idx val="3"/>
          <c:order val="3"/>
          <c:tx>
            <c:strRef>
              <c:f>Sheet8!$G$1:$G$3</c:f>
              <c:strCache>
                <c:ptCount val="1"/>
                <c:pt idx="0">
                  <c:v>ROI - 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Sheet8!$G$4:$G$15</c:f>
              <c:numCache>
                <c:formatCode>General</c:formatCode>
                <c:ptCount val="11"/>
                <c:pt idx="0">
                  <c:v>2</c:v>
                </c:pt>
                <c:pt idx="1">
                  <c:v>10</c:v>
                </c:pt>
                <c:pt idx="2">
                  <c:v>150</c:v>
                </c:pt>
                <c:pt idx="3">
                  <c:v>170</c:v>
                </c:pt>
                <c:pt idx="4">
                  <c:v>54</c:v>
                </c:pt>
                <c:pt idx="5">
                  <c:v>2</c:v>
                </c:pt>
                <c:pt idx="7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Sheet8!$H$1:$H$3</c:f>
              <c:strCache>
                <c:ptCount val="1"/>
                <c:pt idx="0">
                  <c:v>ROI - Surface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Sheet8!$H$4:$H$15</c:f>
              <c:numCache>
                <c:formatCode>General</c:formatCode>
                <c:ptCount val="11"/>
                <c:pt idx="0">
                  <c:v>729</c:v>
                </c:pt>
                <c:pt idx="1">
                  <c:v>784</c:v>
                </c:pt>
                <c:pt idx="2">
                  <c:v>568</c:v>
                </c:pt>
                <c:pt idx="3">
                  <c:v>499</c:v>
                </c:pt>
                <c:pt idx="4">
                  <c:v>48</c:v>
                </c:pt>
                <c:pt idx="5">
                  <c:v>46</c:v>
                </c:pt>
                <c:pt idx="7">
                  <c:v>26</c:v>
                </c:pt>
              </c:numCache>
            </c:numRef>
          </c:val>
        </c:ser>
        <c:ser>
          <c:idx val="5"/>
          <c:order val="5"/>
          <c:tx>
            <c:strRef>
              <c:f>Sheet8!$J$1:$J$3</c:f>
              <c:strCache>
                <c:ptCount val="1"/>
                <c:pt idx="0">
                  <c:v>State - Air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Sheet8!$J$4:$J$15</c:f>
              <c:numCache>
                <c:formatCode>General</c:formatCode>
                <c:ptCount val="11"/>
                <c:pt idx="6">
                  <c:v>1</c:v>
                </c:pt>
                <c:pt idx="9">
                  <c:v>8</c:v>
                </c:pt>
              </c:numCache>
            </c:numRef>
          </c:val>
        </c:ser>
        <c:ser>
          <c:idx val="6"/>
          <c:order val="6"/>
          <c:tx>
            <c:strRef>
              <c:f>Sheet8!$K$1:$K$3</c:f>
              <c:strCache>
                <c:ptCount val="1"/>
                <c:pt idx="0">
                  <c:v>State - Surface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Sheet8!$K$4:$K$15</c:f>
              <c:numCache>
                <c:formatCode>General</c:formatCode>
                <c:ptCount val="11"/>
                <c:pt idx="6">
                  <c:v>7</c:v>
                </c:pt>
                <c:pt idx="9">
                  <c:v>7</c:v>
                </c:pt>
              </c:numCache>
            </c:numRef>
          </c:val>
        </c:ser>
        <c:ser>
          <c:idx val="7"/>
          <c:order val="7"/>
          <c:tx>
            <c:strRef>
              <c:f>Sheet8!$M$1:$M$3</c:f>
              <c:strCache>
                <c:ptCount val="1"/>
                <c:pt idx="0">
                  <c:v>Zone - Air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Sheet8!$M$4:$M$15</c:f>
              <c:numCache>
                <c:formatCode>General</c:formatCode>
                <c:ptCount val="11"/>
                <c:pt idx="6">
                  <c:v>13</c:v>
                </c:pt>
                <c:pt idx="8">
                  <c:v>33</c:v>
                </c:pt>
                <c:pt idx="9">
                  <c:v>23</c:v>
                </c:pt>
                <c:pt idx="10">
                  <c:v>26</c:v>
                </c:pt>
              </c:numCache>
            </c:numRef>
          </c:val>
        </c:ser>
        <c:ser>
          <c:idx val="8"/>
          <c:order val="8"/>
          <c:tx>
            <c:strRef>
              <c:f>Sheet8!$N$1:$N$3</c:f>
              <c:strCache>
                <c:ptCount val="1"/>
                <c:pt idx="0">
                  <c:v>Zone - Surface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Sheet8!$A$4:$A$15</c:f>
              <c:strCache>
                <c:ptCount val="11"/>
                <c:pt idx="0">
                  <c:v>PUNE</c:v>
                </c:pt>
                <c:pt idx="1">
                  <c:v>BANGALORE</c:v>
                </c:pt>
                <c:pt idx="2">
                  <c:v>Bhiwandi</c:v>
                </c:pt>
                <c:pt idx="3">
                  <c:v>Surat</c:v>
                </c:pt>
                <c:pt idx="4">
                  <c:v>Chennai</c:v>
                </c:pt>
                <c:pt idx="5">
                  <c:v>Kolkata</c:v>
                </c:pt>
                <c:pt idx="6">
                  <c:v>Hissar</c:v>
                </c:pt>
                <c:pt idx="7">
                  <c:v>Mumbai</c:v>
                </c:pt>
                <c:pt idx="8">
                  <c:v>Jaipur</c:v>
                </c:pt>
                <c:pt idx="9">
                  <c:v>Panipat</c:v>
                </c:pt>
                <c:pt idx="10">
                  <c:v>Agra</c:v>
                </c:pt>
              </c:strCache>
            </c:strRef>
          </c:cat>
          <c:val>
            <c:numRef>
              <c:f>Sheet8!$N$4:$N$15</c:f>
              <c:numCache>
                <c:formatCode>General</c:formatCode>
                <c:ptCount val="11"/>
                <c:pt idx="6">
                  <c:v>85</c:v>
                </c:pt>
                <c:pt idx="8">
                  <c:v>31</c:v>
                </c:pt>
                <c:pt idx="9">
                  <c:v>11</c:v>
                </c:pt>
                <c:pt idx="10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32504208"/>
        <c:axId val="-1932505296"/>
      </c:barChart>
      <c:catAx>
        <c:axId val="-193250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2505296"/>
        <c:crosses val="autoZero"/>
        <c:auto val="1"/>
        <c:lblAlgn val="ctr"/>
        <c:lblOffset val="100"/>
        <c:noMultiLvlLbl val="0"/>
      </c:catAx>
      <c:valAx>
        <c:axId val="-193250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2504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7119D-898C-4781-9418-B435C03F1018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6AE73-791F-4AD1-8AC1-1365C54D56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Vfdsvfdsvfdsgrsnb</a:t>
            </a:r>
            <a:r>
              <a:rPr lang="en-US" dirty="0" smtClean="0"/>
              <a:t> </a:t>
            </a:r>
            <a:r>
              <a:rPr lang="en-US" dirty="0" err="1" smtClean="0"/>
              <a:t>grbtfrewvccdsvsdv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B6B63-76C1-4888-BA0F-55D7DF83F8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5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1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9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1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0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7A61-C0B3-4AB1-B1E0-2187D8A4EBBF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FB33-D2F1-46EE-B136-1734941D2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1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EXPRESS</a:t>
            </a:r>
            <a:r>
              <a:rPr lang="en-US" i="1" dirty="0" smtClean="0">
                <a:solidFill>
                  <a:srgbClr val="FFC000"/>
                </a:solidFill>
              </a:rPr>
              <a:t>BEES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032985"/>
            <a:ext cx="9144000" cy="22856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Presented by - Palash Shende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8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52088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91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502418"/>
            <a:ext cx="4099389" cy="88425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Conclusion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537398"/>
            <a:ext cx="12192000" cy="532060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 the data says metro and ROI have maximum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Surface Route mode have more delivery than </a:t>
            </a:r>
            <a:r>
              <a:rPr lang="en-US" dirty="0"/>
              <a:t>A</a:t>
            </a:r>
            <a:r>
              <a:rPr lang="en-US" dirty="0" smtClean="0"/>
              <a:t>ir Route mode.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Air Route mode has more capability to deliver most quickly as compare to surface.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Bangalore, Pune, </a:t>
            </a:r>
            <a:r>
              <a:rPr lang="en-US" dirty="0"/>
              <a:t>B</a:t>
            </a:r>
            <a:r>
              <a:rPr lang="en-US" dirty="0" smtClean="0"/>
              <a:t>hiwandi, </a:t>
            </a:r>
            <a:r>
              <a:rPr lang="en-US" dirty="0"/>
              <a:t>S</a:t>
            </a:r>
            <a:r>
              <a:rPr lang="en-US" dirty="0" smtClean="0"/>
              <a:t>urat have contribute maximum number of importing delivery for the Delhi NCR, New Delhi, Noida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Bangalore, Pune, </a:t>
            </a:r>
            <a:r>
              <a:rPr lang="en-US" dirty="0"/>
              <a:t>B</a:t>
            </a:r>
            <a:r>
              <a:rPr lang="en-US" dirty="0" smtClean="0"/>
              <a:t>hiwandi,  </a:t>
            </a:r>
            <a:r>
              <a:rPr lang="en-US" dirty="0"/>
              <a:t>S</a:t>
            </a:r>
            <a:r>
              <a:rPr lang="en-US" dirty="0" smtClean="0"/>
              <a:t>urat deliver product with short period of time with ROI and Metro </a:t>
            </a:r>
            <a:r>
              <a:rPr lang="en-US" dirty="0"/>
              <a:t>L</a:t>
            </a:r>
            <a:r>
              <a:rPr lang="en-US" dirty="0" smtClean="0"/>
              <a:t>ane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have scope to improve the delivery time in the Pune , Bangalore, </a:t>
            </a:r>
            <a:r>
              <a:rPr lang="en-US" dirty="0"/>
              <a:t>B</a:t>
            </a:r>
            <a:r>
              <a:rPr lang="en-US" dirty="0" smtClean="0"/>
              <a:t>hiwandi, </a:t>
            </a:r>
            <a:r>
              <a:rPr lang="en-US" dirty="0"/>
              <a:t>S</a:t>
            </a:r>
            <a:r>
              <a:rPr lang="en-US" dirty="0" smtClean="0"/>
              <a:t>urat, </a:t>
            </a:r>
            <a:r>
              <a:rPr lang="en-US" dirty="0"/>
              <a:t>C</a:t>
            </a:r>
            <a:r>
              <a:rPr lang="en-US" dirty="0" smtClean="0"/>
              <a:t>hennai, </a:t>
            </a:r>
            <a:r>
              <a:rPr lang="en-US" dirty="0"/>
              <a:t>K</a:t>
            </a:r>
            <a:r>
              <a:rPr lang="en-US" dirty="0" smtClean="0"/>
              <a:t>olkata and </a:t>
            </a:r>
            <a:r>
              <a:rPr lang="en-US" dirty="0"/>
              <a:t>H</a:t>
            </a:r>
            <a:r>
              <a:rPr lang="en-US" dirty="0" smtClean="0"/>
              <a:t>issar with Metro , ROI and Zone </a:t>
            </a:r>
            <a:r>
              <a:rPr lang="en-US" dirty="0"/>
              <a:t>L</a:t>
            </a:r>
            <a:r>
              <a:rPr lang="en-US" dirty="0" smtClean="0"/>
              <a:t>ane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ane destination">
            <a:extLst>
              <a:ext uri="{FF2B5EF4-FFF2-40B4-BE49-F238E27FC236}">
                <a16:creationId xmlns:a16="http://schemas.microsoft.com/office/drawing/2014/main" xmlns="" id="{17CCDC15-D418-4746-A47F-9360FA51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54" y="0"/>
            <a:ext cx="10169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ane">
            <a:extLst>
              <a:ext uri="{FF2B5EF4-FFF2-40B4-BE49-F238E27FC236}">
                <a16:creationId xmlns:a16="http://schemas.microsoft.com/office/drawing/2014/main" xmlns="" id="{B2D1228F-7D74-43F5-B210-5AACB984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9"/>
            <a:ext cx="12192000" cy="6732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1068"/>
            <a:ext cx="263455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Lane with Routemode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5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ane">
            <a:extLst>
              <a:ext uri="{FF2B5EF4-FFF2-40B4-BE49-F238E27FC236}">
                <a16:creationId xmlns:a16="http://schemas.microsoft.com/office/drawing/2014/main" xmlns="" id="{4FFA2CB3-D370-4929-BB1E-AB29ACEB6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" y="0"/>
            <a:ext cx="120195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84907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Lane Route mode origin city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ane">
            <a:extLst>
              <a:ext uri="{FF2B5EF4-FFF2-40B4-BE49-F238E27FC236}">
                <a16:creationId xmlns:a16="http://schemas.microsoft.com/office/drawing/2014/main" xmlns="" id="{B9C64682-5A64-4029-B7A3-04B9B483E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" y="0"/>
            <a:ext cx="12019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2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ane destination">
            <a:extLst>
              <a:ext uri="{FF2B5EF4-FFF2-40B4-BE49-F238E27FC236}">
                <a16:creationId xmlns:a16="http://schemas.microsoft.com/office/drawing/2014/main" xmlns="" id="{1524D384-DA20-4070-9367-DB3482A6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" y="0"/>
            <a:ext cx="12019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99507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18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028083"/>
              </p:ext>
            </p:extLst>
          </p:nvPr>
        </p:nvGraphicFramePr>
        <p:xfrm>
          <a:off x="0" y="0"/>
          <a:ext cx="120700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78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1751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160</Words>
  <Application>Microsoft Office PowerPoint</Application>
  <PresentationFormat>Widescreen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EXPRESSBEES 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2021-12-19T17:15:09Z</dcterms:created>
  <dcterms:modified xsi:type="dcterms:W3CDTF">2021-12-19T17:38:31Z</dcterms:modified>
</cp:coreProperties>
</file>